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24" r:id="rId2"/>
    <p:sldId id="327" r:id="rId3"/>
    <p:sldId id="339" r:id="rId4"/>
    <p:sldId id="329" r:id="rId5"/>
    <p:sldId id="330" r:id="rId6"/>
    <p:sldId id="331" r:id="rId7"/>
    <p:sldId id="332" r:id="rId8"/>
    <p:sldId id="333" r:id="rId9"/>
    <p:sldId id="334" r:id="rId10"/>
    <p:sldId id="338" r:id="rId11"/>
    <p:sldId id="337" r:id="rId12"/>
    <p:sldId id="335" r:id="rId13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6600"/>
    <a:srgbClr val="1E1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8" autoAdjust="0"/>
    <p:restoredTop sz="85528" autoAdjust="0"/>
  </p:normalViewPr>
  <p:slideViewPr>
    <p:cSldViewPr snapToGrid="0" snapToObjects="1">
      <p:cViewPr>
        <p:scale>
          <a:sx n="75" d="100"/>
          <a:sy n="75" d="100"/>
        </p:scale>
        <p:origin x="-384" y="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489A6-CC2B-7340-A9A8-E78F53E3EE80}" type="datetimeFigureOut">
              <a:t>09.02.2018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0D023-3CB1-C543-9381-766A338E4AB0}" type="slidenum"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175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D023-3CB1-C543-9381-766A338E4AB0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0924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i="0" kern="1200" dirty="0" smtClean="0">
              <a:solidFill>
                <a:schemeClr val="tx1"/>
              </a:solidFill>
              <a:effectLst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94483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D023-3CB1-C543-9381-766A338E4AB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5930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72275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1919: Første kjente forslag om bane til Fornebu, som avgrening fra Lilleakerbanen ved Lilleaker </a:t>
            </a:r>
            <a:r>
              <a:rPr lang="nb-NO" sz="10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(Kristiania og Aker sporveiskomites forslag til </a:t>
            </a:r>
            <a:r>
              <a:rPr lang="nb-NO" sz="1000" i="1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forstadsbanenet</a:t>
            </a:r>
            <a:r>
              <a:rPr lang="nb-NO" sz="1000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15. oktober 1921:  Ingeniør M. O. Schøyens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Bilcentraler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startet bussrute Kristiania – Snarøen.  Denne kjøres fortsatt (linje 31)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1939: Fornebu flyplass åpnet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På 1990-tallet ble det vurdert å legge den nye dobbeltsporet til Jernbanen via Fornebu, med stasjon der.  Ideen ble forkastet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1998:Fornebu flyplass nedlagt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29. april 2003:Fylkestinget i Akershus vedtok å bygge automatbane Fornebu – Lysaker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10. mai 2007: Fylkestinget i Akershus vedtok at det </a:t>
            </a:r>
            <a:r>
              <a:rPr lang="nb-NO" sz="1000" u="sng" dirty="0" smtClean="0">
                <a:latin typeface="Helvetica" panose="020B0604020202020204" pitchFamily="34" charset="0"/>
                <a:cs typeface="Helvetica" panose="020B0604020202020204" pitchFamily="34" charset="0"/>
              </a:rPr>
              <a:t>ikke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skal bygges automatbane Fornebu – Lysaker, men i stedet en bybane med tilknytning til Oslos banenett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Mai 2008: Ruter fikk i oppdrag å utrede en løsning med tilknytning til eksisterende kollektivnett ved Skøyen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November 2009: Sluttrapport anbefaler bybane fra Fornebu via Lysaker tilknyttet Lilleaker-banen som hovedalternativ.  En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metro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fra Fornebu tilknyttet Kolsåsbanen ved Ullernåsen og automatbane til Lysaker ble brukt som sammenligningsalternativer.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April 2011:  Ruterrapport 2011:5 sammenlikner buss, automatbane, bybane,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semimetro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superbuss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og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metro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.  Rapporten anbefaler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metro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via Lysaker-Skøyen til Majorstuen. Dette er riktignok det dyreste alternativet, men også det som har størst nytte og best nytte/kost</a:t>
            </a:r>
          </a:p>
          <a:p>
            <a:pPr>
              <a:lnSpc>
                <a:spcPts val="2000"/>
              </a:lnSpc>
              <a:spcBef>
                <a:spcPts val="400"/>
              </a:spcBef>
              <a:buClr>
                <a:srgbClr val="22408C"/>
              </a:buClr>
              <a:buFont typeface="Wingdings" panose="05000000000000000000" pitchFamily="2" charset="2"/>
              <a:buNone/>
            </a:pP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Juni 2011: Ruters styre anbefaler at det bygges en </a:t>
            </a:r>
            <a:r>
              <a:rPr lang="nb-NO" sz="10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metro</a:t>
            </a:r>
            <a:r>
              <a:rPr lang="nb-NO" sz="10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fra Fornebu via Lysaker, Vækerø og Skøyen til Majorstuen. Dette har senere fått tilslutning fra Oslo og Akershus</a:t>
            </a:r>
          </a:p>
          <a:p>
            <a:endParaRPr lang="nb-NO" sz="12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D023-3CB1-C543-9381-766A338E4AB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444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CDF72-9A6F-424D-B7C6-DD63680EB1A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3157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185521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>
          <a:xfrm>
            <a:off x="3849689" y="9428164"/>
            <a:ext cx="2946400" cy="496887"/>
          </a:xfrm>
          <a:prstGeom prst="rect">
            <a:avLst/>
          </a:prstGeom>
        </p:spPr>
        <p:txBody>
          <a:bodyPr/>
          <a:lstStyle/>
          <a:p>
            <a:fld id="{71B3FB78-D88B-474A-9765-2B7E2EF432D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3759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>
          <a:xfrm>
            <a:off x="3851099" y="9429015"/>
            <a:ext cx="2944958" cy="496009"/>
          </a:xfrm>
          <a:prstGeom prst="rect">
            <a:avLst/>
          </a:prstGeom>
        </p:spPr>
        <p:txBody>
          <a:bodyPr lIns="93113" tIns="46557" rIns="93113" bIns="46557"/>
          <a:lstStyle/>
          <a:p>
            <a:pPr>
              <a:defRPr/>
            </a:pPr>
            <a:fld id="{E3208FAA-E884-470A-B934-37859FB07B59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66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>
          <a:xfrm>
            <a:off x="3851099" y="9429015"/>
            <a:ext cx="2944958" cy="496009"/>
          </a:xfrm>
          <a:prstGeom prst="rect">
            <a:avLst/>
          </a:prstGeom>
        </p:spPr>
        <p:txBody>
          <a:bodyPr lIns="93113" tIns="46557" rIns="93113" bIns="46557"/>
          <a:lstStyle/>
          <a:p>
            <a:pPr>
              <a:defRPr/>
            </a:pPr>
            <a:fld id="{E3208FAA-E884-470A-B934-37859FB07B59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005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0D023-3CB1-C543-9381-766A338E4AB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492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4139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3185176"/>
            <a:ext cx="9144000" cy="1079584"/>
          </a:xfrm>
        </p:spPr>
        <p:txBody>
          <a:bodyPr anchor="b" anchorCtr="0">
            <a:normAutofit/>
          </a:bodyPr>
          <a:lstStyle>
            <a:lvl1pPr algn="ctr">
              <a:defRPr sz="4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4356835"/>
            <a:ext cx="9144000" cy="70526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 dirty="0"/>
          </a:p>
        </p:txBody>
      </p:sp>
      <p:sp>
        <p:nvSpPr>
          <p:cNvPr id="11" name="Rektangel 10"/>
          <p:cNvSpPr/>
          <p:nvPr userDrawn="1"/>
        </p:nvSpPr>
        <p:spPr>
          <a:xfrm>
            <a:off x="0" y="0"/>
            <a:ext cx="12192000" cy="151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25" y="589485"/>
            <a:ext cx="1707750" cy="15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80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-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3" b="844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48000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3" name="Plassholder for bilde 4"/>
          <p:cNvSpPr>
            <a:spLocks noGrp="1"/>
          </p:cNvSpPr>
          <p:nvPr>
            <p:ph type="pic" sz="quarter" idx="16"/>
          </p:nvPr>
        </p:nvSpPr>
        <p:spPr>
          <a:xfrm>
            <a:off x="6144000" y="0"/>
            <a:ext cx="6048000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bilder -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7" r="20587"/>
          <a:stretch>
            <a:fillRect/>
          </a:stretch>
        </p:blipFill>
        <p:spPr>
          <a:xfrm>
            <a:off x="6144000" y="0"/>
            <a:ext cx="6048000" cy="6858000"/>
          </a:xfrm>
          <a:prstGeom prst="rect">
            <a:avLst/>
          </a:prstGeom>
        </p:spPr>
      </p:pic>
      <p:pic>
        <p:nvPicPr>
          <p:cNvPr id="4" name="Plassholder for 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7" r="20587"/>
          <a:stretch>
            <a:fillRect/>
          </a:stretch>
        </p:blipFill>
        <p:spPr>
          <a:xfrm>
            <a:off x="0" y="0"/>
            <a:ext cx="6048000" cy="6858000"/>
          </a:xfrm>
          <a:prstGeom prst="rect">
            <a:avLst/>
          </a:prstGeom>
        </p:spPr>
      </p:pic>
      <p:sp>
        <p:nvSpPr>
          <p:cNvPr id="5" name="Plassholder for bilde 4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48000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3" name="Plassholder for bilde 4"/>
          <p:cNvSpPr>
            <a:spLocks noGrp="1"/>
          </p:cNvSpPr>
          <p:nvPr>
            <p:ph type="pic" sz="quarter" idx="16"/>
          </p:nvPr>
        </p:nvSpPr>
        <p:spPr>
          <a:xfrm>
            <a:off x="6144000" y="0"/>
            <a:ext cx="6048000" cy="6858000"/>
          </a:xfrm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7" name="TekstSylinder 6"/>
          <p:cNvSpPr txBox="1"/>
          <p:nvPr userDrawn="1"/>
        </p:nvSpPr>
        <p:spPr>
          <a:xfrm>
            <a:off x="11269953" y="6632097"/>
            <a:ext cx="9220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Foto: NTB </a:t>
            </a:r>
            <a:r>
              <a:rPr lang="nb-NO" sz="7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scanpix</a:t>
            </a:r>
            <a:endParaRPr lang="nb-NO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kstSylinder 7"/>
          <p:cNvSpPr txBox="1"/>
          <p:nvPr userDrawn="1"/>
        </p:nvSpPr>
        <p:spPr>
          <a:xfrm>
            <a:off x="5138828" y="6632097"/>
            <a:ext cx="9220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Foto:</a:t>
            </a:r>
            <a:r>
              <a:rPr lang="nb-NO" sz="700" baseline="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NTB </a:t>
            </a:r>
            <a:r>
              <a:rPr lang="nb-NO" sz="7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scanpix</a:t>
            </a:r>
            <a:endParaRPr lang="nb-NO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4"/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17" name="Plassholder for bilde 4"/>
          <p:cNvSpPr>
            <a:spLocks noGrp="1"/>
          </p:cNvSpPr>
          <p:nvPr>
            <p:ph type="pic" sz="quarter" idx="19"/>
          </p:nvPr>
        </p:nvSpPr>
        <p:spPr>
          <a:xfrm>
            <a:off x="6144000" y="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23" name="Plassholder for bilde 4"/>
          <p:cNvSpPr>
            <a:spLocks noGrp="1"/>
          </p:cNvSpPr>
          <p:nvPr>
            <p:ph type="pic" sz="quarter" idx="20"/>
          </p:nvPr>
        </p:nvSpPr>
        <p:spPr>
          <a:xfrm>
            <a:off x="-1" y="348120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24" name="Plassholder for bilde 4"/>
          <p:cNvSpPr>
            <a:spLocks noGrp="1"/>
          </p:cNvSpPr>
          <p:nvPr>
            <p:ph type="pic" sz="quarter" idx="21"/>
          </p:nvPr>
        </p:nvSpPr>
        <p:spPr>
          <a:xfrm>
            <a:off x="6144000" y="348120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re bilder - eksem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4" b="9094"/>
          <a:stretch>
            <a:fillRect/>
          </a:stretch>
        </p:blipFill>
        <p:spPr>
          <a:xfrm>
            <a:off x="-1" y="0"/>
            <a:ext cx="6048000" cy="3376800"/>
          </a:xfrm>
          <a:prstGeom prst="rect">
            <a:avLst/>
          </a:prstGeom>
        </p:spPr>
      </p:pic>
      <p:pic>
        <p:nvPicPr>
          <p:cNvPr id="7" name="Plassholder for bild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3" b="8173"/>
          <a:stretch>
            <a:fillRect/>
          </a:stretch>
        </p:blipFill>
        <p:spPr>
          <a:xfrm>
            <a:off x="6144000" y="0"/>
            <a:ext cx="6048000" cy="3376800"/>
          </a:xfrm>
          <a:prstGeom prst="rect">
            <a:avLst/>
          </a:prstGeom>
        </p:spPr>
      </p:pic>
      <p:pic>
        <p:nvPicPr>
          <p:cNvPr id="8" name="Plassholder for bild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0" b="8110"/>
          <a:stretch>
            <a:fillRect/>
          </a:stretch>
        </p:blipFill>
        <p:spPr>
          <a:xfrm>
            <a:off x="-1" y="3481200"/>
            <a:ext cx="6048000" cy="3376800"/>
          </a:xfrm>
          <a:prstGeom prst="rect">
            <a:avLst/>
          </a:prstGeom>
        </p:spPr>
      </p:pic>
      <p:pic>
        <p:nvPicPr>
          <p:cNvPr id="9" name="Plassholder for bild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6"/>
          <a:stretch/>
        </p:blipFill>
        <p:spPr>
          <a:xfrm>
            <a:off x="6144000" y="3481200"/>
            <a:ext cx="6048000" cy="3376800"/>
          </a:xfrm>
          <a:prstGeom prst="rect">
            <a:avLst/>
          </a:prstGeom>
        </p:spPr>
      </p:pic>
      <p:sp>
        <p:nvSpPr>
          <p:cNvPr id="4" name="Plassholder for bilde 4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17" name="Plassholder for bilde 4"/>
          <p:cNvSpPr>
            <a:spLocks noGrp="1"/>
          </p:cNvSpPr>
          <p:nvPr>
            <p:ph type="pic" sz="quarter" idx="19"/>
          </p:nvPr>
        </p:nvSpPr>
        <p:spPr>
          <a:xfrm>
            <a:off x="6144000" y="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23" name="Plassholder for bilde 4"/>
          <p:cNvSpPr>
            <a:spLocks noGrp="1"/>
          </p:cNvSpPr>
          <p:nvPr>
            <p:ph type="pic" sz="quarter" idx="20"/>
          </p:nvPr>
        </p:nvSpPr>
        <p:spPr>
          <a:xfrm>
            <a:off x="0" y="348120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dirty="0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24" name="Plassholder for bilde 4"/>
          <p:cNvSpPr>
            <a:spLocks noGrp="1"/>
          </p:cNvSpPr>
          <p:nvPr>
            <p:ph type="pic" sz="quarter" idx="21"/>
          </p:nvPr>
        </p:nvSpPr>
        <p:spPr>
          <a:xfrm>
            <a:off x="6144000" y="3481200"/>
            <a:ext cx="6048000" cy="33768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nb-NO" smtClean="0"/>
              <a:t>Dra bildet til plassholderen eller klikk ikonet for å legge til</a:t>
            </a:r>
            <a:endParaRPr lang="nb-NO" dirty="0"/>
          </a:p>
        </p:txBody>
      </p:sp>
      <p:sp>
        <p:nvSpPr>
          <p:cNvPr id="10" name="TekstSylinder 9"/>
          <p:cNvSpPr txBox="1"/>
          <p:nvPr userDrawn="1"/>
        </p:nvSpPr>
        <p:spPr>
          <a:xfrm>
            <a:off x="5125952" y="3176745"/>
            <a:ext cx="9220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Foto: NTB </a:t>
            </a:r>
            <a:r>
              <a:rPr lang="nb-NO" sz="7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scanpix</a:t>
            </a:r>
            <a:endParaRPr lang="nb-NO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kstSylinder 10"/>
          <p:cNvSpPr txBox="1"/>
          <p:nvPr userDrawn="1"/>
        </p:nvSpPr>
        <p:spPr>
          <a:xfrm>
            <a:off x="11269953" y="3188967"/>
            <a:ext cx="9220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Foto: NTB </a:t>
            </a:r>
            <a:r>
              <a:rPr lang="nb-NO" sz="700" dirty="0" err="1" smtClean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scanpix</a:t>
            </a:r>
            <a:endParaRPr lang="nb-NO" sz="700" dirty="0">
              <a:solidFill>
                <a:schemeClr val="bg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kstSylinder 11"/>
          <p:cNvSpPr txBox="1"/>
          <p:nvPr userDrawn="1"/>
        </p:nvSpPr>
        <p:spPr>
          <a:xfrm>
            <a:off x="10654400" y="6632097"/>
            <a:ext cx="1537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b="0" i="0" kern="1200" dirty="0" smtClean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Foto: Thomas Brun / NTB </a:t>
            </a:r>
            <a:r>
              <a:rPr lang="nb-NO" sz="700" b="0" i="0" kern="1200" dirty="0" err="1" smtClean="0">
                <a:solidFill>
                  <a:schemeClr val="tx1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scanpix</a:t>
            </a:r>
            <a:endParaRPr lang="nb-NO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kstSylinder 13"/>
          <p:cNvSpPr txBox="1"/>
          <p:nvPr userDrawn="1"/>
        </p:nvSpPr>
        <p:spPr>
          <a:xfrm>
            <a:off x="4510400" y="6657945"/>
            <a:ext cx="153760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b="0" i="0" kern="1200" dirty="0" smtClean="0">
                <a:solidFill>
                  <a:schemeClr val="bg2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Foto: Thomas Brun / NTB </a:t>
            </a:r>
            <a:r>
              <a:rPr lang="nb-NO" sz="700" b="0" i="0" kern="1200" dirty="0" err="1" smtClean="0">
                <a:solidFill>
                  <a:schemeClr val="bg2"/>
                </a:solidFill>
                <a:effectLst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scanpix</a:t>
            </a:r>
            <a:endParaRPr lang="nb-NO" sz="700" dirty="0">
              <a:solidFill>
                <a:schemeClr val="bg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>
                <a:solidFill>
                  <a:srgbClr val="FC0128"/>
                </a:solidFill>
              </a:rPr>
              <a:t>Tittel på presentasjon</a:t>
            </a:r>
            <a:endParaRPr lang="en-GB">
              <a:solidFill>
                <a:srgbClr val="FC0128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6C7E45-7B0F-4187-B4D5-0648457BF2F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71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bokser med tek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720625" y="6400134"/>
            <a:ext cx="8233816" cy="173124"/>
          </a:xfrm>
          <a:prstGeom prst="rect">
            <a:avLst/>
          </a:prstGeom>
        </p:spPr>
        <p:txBody>
          <a:bodyPr lIns="91422" tIns="45711" rIns="91422" bIns="45711"/>
          <a:lstStyle/>
          <a:p>
            <a:r>
              <a:rPr lang="nb-NO" smtClean="0"/>
              <a:t>Tittel på presentasjon</a:t>
            </a: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071385" y="6403653"/>
            <a:ext cx="355831" cy="173124"/>
          </a:xfrm>
          <a:prstGeom prst="rect">
            <a:avLst/>
          </a:prstGeom>
        </p:spPr>
        <p:txBody>
          <a:bodyPr lIns="91422" tIns="45711" rIns="91422" bIns="45711"/>
          <a:lstStyle/>
          <a:p>
            <a:fld id="{0AE548F1-6D36-4902-B57A-69A845AA9B7E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4"/>
          </p:nvPr>
        </p:nvSpPr>
        <p:spPr>
          <a:xfrm>
            <a:off x="763489" y="1620740"/>
            <a:ext cx="2497500" cy="11898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3489751" y="1620204"/>
            <a:ext cx="2470596" cy="361637"/>
          </a:xfrm>
        </p:spPr>
        <p:txBody>
          <a:bodyPr wrap="square">
            <a:sp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nb-NO" dirty="0" err="1" smtClean="0"/>
              <a:t>Miniheader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6" hasCustomPrompt="1"/>
          </p:nvPr>
        </p:nvSpPr>
        <p:spPr>
          <a:xfrm>
            <a:off x="3489751" y="1859123"/>
            <a:ext cx="2470596" cy="951453"/>
          </a:xfrm>
        </p:spPr>
        <p:txBody>
          <a:bodyPr wrap="square">
            <a:no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nb-NO" dirty="0" smtClean="0"/>
              <a:t>Bildetekst</a:t>
            </a:r>
            <a:endParaRPr lang="nb-NO" dirty="0"/>
          </a:p>
        </p:txBody>
      </p:sp>
      <p:sp>
        <p:nvSpPr>
          <p:cNvPr id="14" name="Plassholder for bilde 3"/>
          <p:cNvSpPr>
            <a:spLocks noGrp="1"/>
          </p:cNvSpPr>
          <p:nvPr>
            <p:ph type="pic" sz="quarter" idx="17"/>
          </p:nvPr>
        </p:nvSpPr>
        <p:spPr>
          <a:xfrm>
            <a:off x="763489" y="2987251"/>
            <a:ext cx="2497500" cy="11898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5" name="Plassholder for tekst 9"/>
          <p:cNvSpPr>
            <a:spLocks noGrp="1"/>
          </p:cNvSpPr>
          <p:nvPr>
            <p:ph type="body" sz="quarter" idx="18" hasCustomPrompt="1"/>
          </p:nvPr>
        </p:nvSpPr>
        <p:spPr>
          <a:xfrm>
            <a:off x="3489751" y="2986715"/>
            <a:ext cx="2470596" cy="361637"/>
          </a:xfrm>
        </p:spPr>
        <p:txBody>
          <a:bodyPr wrap="square">
            <a:sp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nb-NO" dirty="0" err="1" smtClean="0"/>
              <a:t>Miniheader</a:t>
            </a:r>
            <a:endParaRPr lang="nb-NO" dirty="0"/>
          </a:p>
        </p:txBody>
      </p:sp>
      <p:sp>
        <p:nvSpPr>
          <p:cNvPr id="16" name="Plassholder for tekst 9"/>
          <p:cNvSpPr>
            <a:spLocks noGrp="1"/>
          </p:cNvSpPr>
          <p:nvPr>
            <p:ph type="body" sz="quarter" idx="19" hasCustomPrompt="1"/>
          </p:nvPr>
        </p:nvSpPr>
        <p:spPr>
          <a:xfrm>
            <a:off x="3489751" y="3225632"/>
            <a:ext cx="2470596" cy="951453"/>
          </a:xfrm>
        </p:spPr>
        <p:txBody>
          <a:bodyPr wrap="square">
            <a:no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nb-NO" dirty="0" smtClean="0"/>
              <a:t>Bildetekst</a:t>
            </a:r>
            <a:endParaRPr lang="nb-NO" dirty="0"/>
          </a:p>
        </p:txBody>
      </p:sp>
      <p:sp>
        <p:nvSpPr>
          <p:cNvPr id="19" name="Plassholder for bilde 3"/>
          <p:cNvSpPr>
            <a:spLocks noGrp="1"/>
          </p:cNvSpPr>
          <p:nvPr>
            <p:ph type="pic" sz="quarter" idx="20"/>
          </p:nvPr>
        </p:nvSpPr>
        <p:spPr>
          <a:xfrm>
            <a:off x="763490" y="4366955"/>
            <a:ext cx="2497500" cy="11898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0" name="Plassholder for tekst 9"/>
          <p:cNvSpPr>
            <a:spLocks noGrp="1"/>
          </p:cNvSpPr>
          <p:nvPr>
            <p:ph type="body" sz="quarter" idx="21" hasCustomPrompt="1"/>
          </p:nvPr>
        </p:nvSpPr>
        <p:spPr>
          <a:xfrm>
            <a:off x="3489753" y="4366419"/>
            <a:ext cx="2470596" cy="361637"/>
          </a:xfrm>
        </p:spPr>
        <p:txBody>
          <a:bodyPr wrap="square">
            <a:sp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nb-NO" dirty="0" err="1" smtClean="0"/>
              <a:t>Miniheader</a:t>
            </a:r>
            <a:endParaRPr lang="nb-NO" dirty="0"/>
          </a:p>
        </p:txBody>
      </p:sp>
      <p:sp>
        <p:nvSpPr>
          <p:cNvPr id="21" name="Plassholder for tekst 9"/>
          <p:cNvSpPr>
            <a:spLocks noGrp="1"/>
          </p:cNvSpPr>
          <p:nvPr>
            <p:ph type="body" sz="quarter" idx="22" hasCustomPrompt="1"/>
          </p:nvPr>
        </p:nvSpPr>
        <p:spPr>
          <a:xfrm>
            <a:off x="3489751" y="4605338"/>
            <a:ext cx="2470596" cy="951453"/>
          </a:xfrm>
        </p:spPr>
        <p:txBody>
          <a:bodyPr wrap="square">
            <a:no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nb-NO" dirty="0" smtClean="0"/>
              <a:t>Bildetekst</a:t>
            </a:r>
            <a:endParaRPr lang="nb-NO" dirty="0"/>
          </a:p>
        </p:txBody>
      </p:sp>
      <p:sp>
        <p:nvSpPr>
          <p:cNvPr id="22" name="Plassholder for bilde 3"/>
          <p:cNvSpPr>
            <a:spLocks noGrp="1"/>
          </p:cNvSpPr>
          <p:nvPr>
            <p:ph type="pic" sz="quarter" idx="23"/>
          </p:nvPr>
        </p:nvSpPr>
        <p:spPr>
          <a:xfrm>
            <a:off x="6218207" y="1620740"/>
            <a:ext cx="2497500" cy="11898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/>
          </a:p>
        </p:txBody>
      </p:sp>
      <p:sp>
        <p:nvSpPr>
          <p:cNvPr id="23" name="Plassholder for tekst 9"/>
          <p:cNvSpPr>
            <a:spLocks noGrp="1"/>
          </p:cNvSpPr>
          <p:nvPr>
            <p:ph type="body" sz="quarter" idx="24" hasCustomPrompt="1"/>
          </p:nvPr>
        </p:nvSpPr>
        <p:spPr>
          <a:xfrm>
            <a:off x="8944471" y="1620204"/>
            <a:ext cx="2470596" cy="361637"/>
          </a:xfrm>
        </p:spPr>
        <p:txBody>
          <a:bodyPr wrap="square">
            <a:sp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nb-NO" dirty="0" err="1" smtClean="0"/>
              <a:t>Miniheader</a:t>
            </a:r>
            <a:endParaRPr lang="nb-NO" dirty="0"/>
          </a:p>
        </p:txBody>
      </p:sp>
      <p:sp>
        <p:nvSpPr>
          <p:cNvPr id="24" name="Plassholder for tekst 9"/>
          <p:cNvSpPr>
            <a:spLocks noGrp="1"/>
          </p:cNvSpPr>
          <p:nvPr>
            <p:ph type="body" sz="quarter" idx="25" hasCustomPrompt="1"/>
          </p:nvPr>
        </p:nvSpPr>
        <p:spPr>
          <a:xfrm>
            <a:off x="8944470" y="1859123"/>
            <a:ext cx="2470596" cy="951453"/>
          </a:xfrm>
        </p:spPr>
        <p:txBody>
          <a:bodyPr wrap="square">
            <a:no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nb-NO" dirty="0" smtClean="0"/>
              <a:t>Bildetekst</a:t>
            </a:r>
            <a:endParaRPr lang="nb-NO" dirty="0"/>
          </a:p>
        </p:txBody>
      </p:sp>
      <p:sp>
        <p:nvSpPr>
          <p:cNvPr id="25" name="Plassholder for bilde 3"/>
          <p:cNvSpPr>
            <a:spLocks noGrp="1"/>
          </p:cNvSpPr>
          <p:nvPr>
            <p:ph type="pic" sz="quarter" idx="26"/>
          </p:nvPr>
        </p:nvSpPr>
        <p:spPr>
          <a:xfrm>
            <a:off x="6218207" y="2987251"/>
            <a:ext cx="2497500" cy="11898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6" name="Plassholder for tekst 9"/>
          <p:cNvSpPr>
            <a:spLocks noGrp="1"/>
          </p:cNvSpPr>
          <p:nvPr>
            <p:ph type="body" sz="quarter" idx="27" hasCustomPrompt="1"/>
          </p:nvPr>
        </p:nvSpPr>
        <p:spPr>
          <a:xfrm>
            <a:off x="8944471" y="2986715"/>
            <a:ext cx="2470596" cy="361637"/>
          </a:xfrm>
        </p:spPr>
        <p:txBody>
          <a:bodyPr wrap="square">
            <a:sp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nb-NO" dirty="0" err="1" smtClean="0"/>
              <a:t>Miniheader</a:t>
            </a:r>
            <a:endParaRPr lang="nb-NO" dirty="0"/>
          </a:p>
        </p:txBody>
      </p:sp>
      <p:sp>
        <p:nvSpPr>
          <p:cNvPr id="27" name="Plassholder for tekst 9"/>
          <p:cNvSpPr>
            <a:spLocks noGrp="1"/>
          </p:cNvSpPr>
          <p:nvPr>
            <p:ph type="body" sz="quarter" idx="28" hasCustomPrompt="1"/>
          </p:nvPr>
        </p:nvSpPr>
        <p:spPr>
          <a:xfrm>
            <a:off x="8944470" y="3225632"/>
            <a:ext cx="2470596" cy="951453"/>
          </a:xfrm>
        </p:spPr>
        <p:txBody>
          <a:bodyPr wrap="square">
            <a:no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nb-NO" dirty="0" smtClean="0"/>
              <a:t>Bildetekst</a:t>
            </a:r>
            <a:endParaRPr lang="nb-NO" dirty="0"/>
          </a:p>
        </p:txBody>
      </p:sp>
      <p:sp>
        <p:nvSpPr>
          <p:cNvPr id="28" name="Plassholder for bilde 3"/>
          <p:cNvSpPr>
            <a:spLocks noGrp="1"/>
          </p:cNvSpPr>
          <p:nvPr>
            <p:ph type="pic" sz="quarter" idx="29"/>
          </p:nvPr>
        </p:nvSpPr>
        <p:spPr>
          <a:xfrm>
            <a:off x="6218209" y="4366955"/>
            <a:ext cx="2497500" cy="1189835"/>
          </a:xfrm>
        </p:spPr>
        <p:txBody>
          <a:bodyPr/>
          <a:lstStyle/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9" name="Plassholder for tekst 9"/>
          <p:cNvSpPr>
            <a:spLocks noGrp="1"/>
          </p:cNvSpPr>
          <p:nvPr>
            <p:ph type="body" sz="quarter" idx="30" hasCustomPrompt="1"/>
          </p:nvPr>
        </p:nvSpPr>
        <p:spPr>
          <a:xfrm>
            <a:off x="8944471" y="4366419"/>
            <a:ext cx="2470596" cy="361637"/>
          </a:xfrm>
        </p:spPr>
        <p:txBody>
          <a:bodyPr wrap="square">
            <a:spAutoFit/>
          </a:bodyPr>
          <a:lstStyle>
            <a:lvl1pPr marL="0" indent="0">
              <a:buNone/>
              <a:defRPr sz="1500" b="1"/>
            </a:lvl1pPr>
          </a:lstStyle>
          <a:p>
            <a:pPr lvl="0"/>
            <a:r>
              <a:rPr lang="nb-NO" dirty="0" err="1" smtClean="0"/>
              <a:t>Miniheader</a:t>
            </a:r>
            <a:endParaRPr lang="nb-NO" dirty="0"/>
          </a:p>
        </p:txBody>
      </p:sp>
      <p:sp>
        <p:nvSpPr>
          <p:cNvPr id="30" name="Plassholder for tekst 9"/>
          <p:cNvSpPr>
            <a:spLocks noGrp="1"/>
          </p:cNvSpPr>
          <p:nvPr>
            <p:ph type="body" sz="quarter" idx="31" hasCustomPrompt="1"/>
          </p:nvPr>
        </p:nvSpPr>
        <p:spPr>
          <a:xfrm>
            <a:off x="8944471" y="4605338"/>
            <a:ext cx="2470596" cy="951453"/>
          </a:xfrm>
        </p:spPr>
        <p:txBody>
          <a:bodyPr wrap="square">
            <a:noAutofit/>
          </a:bodyPr>
          <a:lstStyle>
            <a:lvl1pPr marL="0" indent="0">
              <a:buNone/>
              <a:defRPr sz="1500" b="0"/>
            </a:lvl1pPr>
          </a:lstStyle>
          <a:p>
            <a:pPr lvl="0"/>
            <a:r>
              <a:rPr lang="nb-NO" dirty="0" smtClean="0"/>
              <a:t>Bildetekst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2185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1230" b="24272"/>
          <a:stretch/>
        </p:blipFill>
        <p:spPr>
          <a:xfrm>
            <a:off x="-1" y="1519084"/>
            <a:ext cx="12192002" cy="533891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2192000" cy="151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25" y="589485"/>
            <a:ext cx="1707750" cy="1501355"/>
          </a:xfrm>
          <a:prstGeom prst="rect">
            <a:avLst/>
          </a:prstGeom>
        </p:spPr>
      </p:pic>
      <p:sp>
        <p:nvSpPr>
          <p:cNvPr id="5" name="TekstSylinder 4"/>
          <p:cNvSpPr txBox="1"/>
          <p:nvPr userDrawn="1"/>
        </p:nvSpPr>
        <p:spPr>
          <a:xfrm>
            <a:off x="10200749" y="6632097"/>
            <a:ext cx="199125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Foto: Ingeborg Øien </a:t>
            </a:r>
            <a:r>
              <a:rPr lang="nb-NO" sz="7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Thorsland</a:t>
            </a:r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 / NTB </a:t>
            </a:r>
            <a:r>
              <a:rPr lang="nb-NO" sz="7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scanpix</a:t>
            </a:r>
            <a:endParaRPr lang="nb-NO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27005" b="14958"/>
          <a:stretch/>
        </p:blipFill>
        <p:spPr>
          <a:xfrm>
            <a:off x="0" y="1519084"/>
            <a:ext cx="12192000" cy="533891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9" name="Rektangel 8"/>
          <p:cNvSpPr/>
          <p:nvPr userDrawn="1"/>
        </p:nvSpPr>
        <p:spPr>
          <a:xfrm>
            <a:off x="0" y="0"/>
            <a:ext cx="12192000" cy="151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25" y="589485"/>
            <a:ext cx="1707750" cy="150135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t="10840" r="1594" b="26906"/>
          <a:stretch/>
        </p:blipFill>
        <p:spPr>
          <a:xfrm>
            <a:off x="1" y="1519084"/>
            <a:ext cx="12191998" cy="5338916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8509819" y="-811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0"/>
            <a:ext cx="12192000" cy="151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25" y="589485"/>
            <a:ext cx="1707750" cy="1501355"/>
          </a:xfrm>
          <a:prstGeom prst="rect">
            <a:avLst/>
          </a:prstGeom>
        </p:spPr>
      </p:pic>
      <p:sp>
        <p:nvSpPr>
          <p:cNvPr id="6" name="TekstSylinder 5"/>
          <p:cNvSpPr txBox="1"/>
          <p:nvPr userDrawn="1"/>
        </p:nvSpPr>
        <p:spPr>
          <a:xfrm>
            <a:off x="11269952" y="6632097"/>
            <a:ext cx="92204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Foto: NTB </a:t>
            </a:r>
            <a:r>
              <a:rPr lang="nb-NO" sz="700" dirty="0" err="1" smtClean="0">
                <a:latin typeface="Helvetica" panose="020B0604020202020204" pitchFamily="34" charset="0"/>
                <a:cs typeface="Helvetica" panose="020B0604020202020204" pitchFamily="34" charset="0"/>
              </a:rPr>
              <a:t>scanpix</a:t>
            </a:r>
            <a:endParaRPr lang="nb-NO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4" b="7828"/>
          <a:stretch/>
        </p:blipFill>
        <p:spPr>
          <a:xfrm>
            <a:off x="0" y="1519084"/>
            <a:ext cx="12192000" cy="5338916"/>
          </a:xfrm>
          <a:prstGeom prst="rect">
            <a:avLst/>
          </a:prstGeom>
        </p:spPr>
      </p:pic>
      <p:sp>
        <p:nvSpPr>
          <p:cNvPr id="12" name="TekstSylinder 11"/>
          <p:cNvSpPr txBox="1"/>
          <p:nvPr userDrawn="1"/>
        </p:nvSpPr>
        <p:spPr>
          <a:xfrm>
            <a:off x="8509819" y="-8111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10" name="Rektangel 9"/>
          <p:cNvSpPr/>
          <p:nvPr userDrawn="1"/>
        </p:nvSpPr>
        <p:spPr>
          <a:xfrm>
            <a:off x="0" y="0"/>
            <a:ext cx="12192000" cy="151908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25" y="589485"/>
            <a:ext cx="1707750" cy="1501355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ødtekst –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2328613"/>
            <a:ext cx="10758490" cy="4072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0"/>
          </p:nvPr>
        </p:nvSpPr>
        <p:spPr>
          <a:xfrm>
            <a:off x="742950" y="1868761"/>
            <a:ext cx="10756800" cy="3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00" indent="0">
              <a:buNone/>
              <a:defRPr sz="2000"/>
            </a:lvl2pPr>
            <a:lvl3pPr marL="612000" indent="0">
              <a:buNone/>
              <a:defRPr sz="2000"/>
            </a:lvl3pPr>
            <a:lvl4pPr marL="900000" indent="0">
              <a:buNone/>
              <a:defRPr sz="2000"/>
            </a:lvl4pPr>
            <a:lvl5pPr marL="1188000" indent="0">
              <a:buNone/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03271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–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2328613"/>
            <a:ext cx="5176587" cy="4072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0"/>
          </p:nvPr>
        </p:nvSpPr>
        <p:spPr>
          <a:xfrm>
            <a:off x="742950" y="1868761"/>
            <a:ext cx="5175774" cy="3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00" indent="0">
              <a:buNone/>
              <a:defRPr sz="2000"/>
            </a:lvl2pPr>
            <a:lvl3pPr marL="612000" indent="0">
              <a:buNone/>
              <a:defRPr sz="2000"/>
            </a:lvl3pPr>
            <a:lvl4pPr marL="900000" indent="0">
              <a:buNone/>
              <a:defRPr sz="2000"/>
            </a:lvl4pPr>
            <a:lvl5pPr marL="1188000" indent="0">
              <a:buNone/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6324853" y="2328613"/>
            <a:ext cx="5176587" cy="4072187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324853" y="1868761"/>
            <a:ext cx="5175774" cy="3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00" indent="0">
              <a:buNone/>
              <a:defRPr sz="2000"/>
            </a:lvl2pPr>
            <a:lvl3pPr marL="612000" indent="0">
              <a:buNone/>
              <a:defRPr sz="2000"/>
            </a:lvl3pPr>
            <a:lvl4pPr marL="900000" indent="0">
              <a:buNone/>
              <a:defRPr sz="2000"/>
            </a:lvl4pPr>
            <a:lvl5pPr marL="1188000" indent="0">
              <a:buNone/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rø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2328613"/>
            <a:ext cx="10758490" cy="4072187"/>
          </a:xfrm>
        </p:spPr>
        <p:txBody>
          <a:bodyPr/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12000" indent="0">
              <a:buNone/>
              <a:defRPr/>
            </a:lvl3pPr>
            <a:lvl4pPr marL="900000" indent="0">
              <a:buNone/>
              <a:defRPr/>
            </a:lvl4pPr>
            <a:lvl5pPr marL="1188000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0"/>
          </p:nvPr>
        </p:nvSpPr>
        <p:spPr>
          <a:xfrm>
            <a:off x="742950" y="1868761"/>
            <a:ext cx="10756800" cy="3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00" indent="0">
              <a:buNone/>
              <a:defRPr sz="2000"/>
            </a:lvl2pPr>
            <a:lvl3pPr marL="612000" indent="0">
              <a:buNone/>
              <a:defRPr sz="2000"/>
            </a:lvl3pPr>
            <a:lvl4pPr marL="900000" indent="0">
              <a:buNone/>
              <a:defRPr sz="2000"/>
            </a:lvl4pPr>
            <a:lvl5pPr marL="1188000" indent="0">
              <a:buNone/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742950" y="2328613"/>
            <a:ext cx="5176587" cy="4072187"/>
          </a:xfrm>
        </p:spPr>
        <p:txBody>
          <a:bodyPr/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12000" indent="0">
              <a:buNone/>
              <a:defRPr/>
            </a:lvl3pPr>
            <a:lvl4pPr marL="900000" indent="0">
              <a:buNone/>
              <a:defRPr/>
            </a:lvl4pPr>
            <a:lvl5pPr marL="1188000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0"/>
          </p:nvPr>
        </p:nvSpPr>
        <p:spPr>
          <a:xfrm>
            <a:off x="742950" y="1868761"/>
            <a:ext cx="5175774" cy="3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00" indent="0">
              <a:buNone/>
              <a:defRPr sz="2000"/>
            </a:lvl2pPr>
            <a:lvl3pPr marL="612000" indent="0">
              <a:buNone/>
              <a:defRPr sz="2000"/>
            </a:lvl3pPr>
            <a:lvl4pPr marL="900000" indent="0">
              <a:buNone/>
              <a:defRPr sz="2000"/>
            </a:lvl4pPr>
            <a:lvl5pPr marL="1188000" indent="0">
              <a:buNone/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7" name="Plassholder for innhold 2"/>
          <p:cNvSpPr>
            <a:spLocks noGrp="1"/>
          </p:cNvSpPr>
          <p:nvPr>
            <p:ph idx="13"/>
          </p:nvPr>
        </p:nvSpPr>
        <p:spPr>
          <a:xfrm>
            <a:off x="6324853" y="2328613"/>
            <a:ext cx="5176587" cy="4072187"/>
          </a:xfrm>
        </p:spPr>
        <p:txBody>
          <a:bodyPr/>
          <a:lstStyle>
            <a:lvl1pPr marL="0" indent="0">
              <a:buNone/>
              <a:defRPr/>
            </a:lvl1pPr>
            <a:lvl2pPr marL="324000" indent="0">
              <a:buNone/>
              <a:defRPr/>
            </a:lvl2pPr>
            <a:lvl3pPr marL="612000" indent="0">
              <a:buNone/>
              <a:defRPr/>
            </a:lvl3pPr>
            <a:lvl4pPr marL="900000" indent="0">
              <a:buNone/>
              <a:defRPr/>
            </a:lvl4pPr>
            <a:lvl5pPr marL="1188000" indent="0">
              <a:buNone/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ekst 9"/>
          <p:cNvSpPr>
            <a:spLocks noGrp="1"/>
          </p:cNvSpPr>
          <p:nvPr>
            <p:ph type="body" sz="quarter" idx="14"/>
          </p:nvPr>
        </p:nvSpPr>
        <p:spPr>
          <a:xfrm>
            <a:off x="6324853" y="1868761"/>
            <a:ext cx="5175774" cy="363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/>
            </a:lvl1pPr>
            <a:lvl2pPr marL="324000" indent="0">
              <a:buNone/>
              <a:defRPr sz="2000"/>
            </a:lvl2pPr>
            <a:lvl3pPr marL="612000" indent="0">
              <a:buNone/>
              <a:defRPr sz="2000"/>
            </a:lvl3pPr>
            <a:lvl4pPr marL="900000" indent="0">
              <a:buNone/>
              <a:defRPr sz="2000"/>
            </a:lvl4pPr>
            <a:lvl5pPr marL="1188000" indent="0">
              <a:buNone/>
              <a:defRPr sz="2000"/>
            </a:lvl5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742950" y="904908"/>
            <a:ext cx="10758490" cy="8676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42950" y="1868761"/>
            <a:ext cx="10758490" cy="4532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9" name="Rektangel 8"/>
          <p:cNvSpPr/>
          <p:nvPr/>
        </p:nvSpPr>
        <p:spPr>
          <a:xfrm>
            <a:off x="0" y="0"/>
            <a:ext cx="12192000" cy="5775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5"/>
          <a:stretch/>
        </p:blipFill>
        <p:spPr>
          <a:xfrm>
            <a:off x="10809681" y="250123"/>
            <a:ext cx="902254" cy="65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09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69" r:id="rId3"/>
    <p:sldLayoutId id="2147483671" r:id="rId4"/>
    <p:sldLayoutId id="2147483670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73" r:id="rId11"/>
    <p:sldLayoutId id="2147483668" r:id="rId12"/>
    <p:sldLayoutId id="2147483674" r:id="rId13"/>
    <p:sldLayoutId id="2147483667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Helvetica" charset="0"/>
          <a:ea typeface="Helvetica" charset="0"/>
          <a:cs typeface="Helvetica" charset="0"/>
        </a:defRPr>
      </a:lvl1pPr>
    </p:titleStyle>
    <p:bodyStyle>
      <a:lvl1pPr marL="284400" indent="-284400" algn="l" defTabSz="914400" rtl="0" eaLnBrk="1" latinLnBrk="0" hangingPunct="1">
        <a:lnSpc>
          <a:spcPts val="2100"/>
        </a:lnSpc>
        <a:spcBef>
          <a:spcPts val="0"/>
        </a:spcBef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" charset="0"/>
          <a:ea typeface="Helvetica" charset="0"/>
          <a:cs typeface="Helvetica" charset="0"/>
        </a:defRPr>
      </a:lvl1pPr>
      <a:lvl2pPr marL="608400" indent="-284400" algn="l" defTabSz="914400" rtl="0" eaLnBrk="1" latinLnBrk="0" hangingPunct="1">
        <a:lnSpc>
          <a:spcPts val="2100"/>
        </a:lnSpc>
        <a:spcBef>
          <a:spcPts val="500"/>
        </a:spcBef>
        <a:buFont typeface=".AppleSystemUIFont" charset="-120"/>
        <a:buChar char="–"/>
        <a:defRPr sz="1600" kern="1200">
          <a:solidFill>
            <a:schemeClr val="tx1">
              <a:lumMod val="85000"/>
              <a:lumOff val="15000"/>
            </a:schemeClr>
          </a:solidFill>
          <a:latin typeface="Helvetica" charset="0"/>
          <a:ea typeface="Helvetica" charset="0"/>
          <a:cs typeface="Helvetica" charset="0"/>
        </a:defRPr>
      </a:lvl2pPr>
      <a:lvl3pPr marL="896400" indent="-284400" algn="l" defTabSz="914400" rtl="0" eaLnBrk="1" latinLnBrk="0" hangingPunct="1">
        <a:lnSpc>
          <a:spcPts val="2100"/>
        </a:lnSpc>
        <a:spcBef>
          <a:spcPts val="500"/>
        </a:spcBef>
        <a:buFont typeface="Arial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Helvetica" charset="0"/>
          <a:ea typeface="Helvetica" charset="0"/>
          <a:cs typeface="Helvetica" charset="0"/>
        </a:defRPr>
      </a:lvl3pPr>
      <a:lvl4pPr marL="1184400" indent="-284400" algn="l" defTabSz="914400" rtl="0" eaLnBrk="1" latinLnBrk="0" hangingPunct="1">
        <a:lnSpc>
          <a:spcPts val="2100"/>
        </a:lnSpc>
        <a:spcBef>
          <a:spcPts val="500"/>
        </a:spcBef>
        <a:buFont typeface=".AppleSystemUIFont" charset="-120"/>
        <a:buChar char="–"/>
        <a:defRPr sz="1600" kern="1200">
          <a:solidFill>
            <a:schemeClr val="tx1">
              <a:lumMod val="85000"/>
              <a:lumOff val="15000"/>
            </a:schemeClr>
          </a:solidFill>
          <a:latin typeface="Helvetica" charset="0"/>
          <a:ea typeface="Helvetica" charset="0"/>
          <a:cs typeface="Helvetica" charset="0"/>
        </a:defRPr>
      </a:lvl4pPr>
      <a:lvl5pPr marL="1472400" indent="-284400" algn="l" defTabSz="914400" rtl="0" eaLnBrk="1" latinLnBrk="0" hangingPunct="1">
        <a:lnSpc>
          <a:spcPts val="2100"/>
        </a:lnSpc>
        <a:spcBef>
          <a:spcPts val="500"/>
        </a:spcBef>
        <a:buFont typeface=".AppleSystemUIFont" charset="-120"/>
        <a:buChar char="»"/>
        <a:defRPr sz="1600" kern="1200">
          <a:solidFill>
            <a:schemeClr val="tx1">
              <a:lumMod val="85000"/>
              <a:lumOff val="15000"/>
            </a:schemeClr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smtClean="0"/>
              <a:t>Fornebubanen</a:t>
            </a:r>
            <a:endParaRPr lang="nb-NO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 smtClean="0"/>
              <a:t>Kommunestyreseminar Fornebu 9.2.2018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6046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Planfremdrift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Investeringsprosessen i Oslo kommune </a:t>
            </a:r>
            <a:endParaRPr lang="nb-NO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90199"/>
            <a:ext cx="10972800" cy="394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l opp 4"/>
          <p:cNvSpPr/>
          <p:nvPr/>
        </p:nvSpPr>
        <p:spPr>
          <a:xfrm>
            <a:off x="7132320" y="2918460"/>
            <a:ext cx="548640" cy="97840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 smtClean="0"/>
              <a:t>Q2</a:t>
            </a:r>
          </a:p>
          <a:p>
            <a:pPr algn="ctr"/>
            <a:endParaRPr lang="nb-NO" sz="800" b="1" dirty="0" smtClean="0"/>
          </a:p>
          <a:p>
            <a:pPr algn="ctr"/>
            <a:r>
              <a:rPr lang="nb-NO" sz="800" b="1" dirty="0" smtClean="0"/>
              <a:t>2018</a:t>
            </a:r>
            <a:endParaRPr lang="nb-NO" sz="800" b="1" dirty="0"/>
          </a:p>
        </p:txBody>
      </p:sp>
      <p:sp>
        <p:nvSpPr>
          <p:cNvPr id="6" name="Pil ned 5"/>
          <p:cNvSpPr/>
          <p:nvPr/>
        </p:nvSpPr>
        <p:spPr>
          <a:xfrm>
            <a:off x="7132320" y="904908"/>
            <a:ext cx="548640" cy="1236312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 smtClean="0"/>
              <a:t>Q4</a:t>
            </a:r>
          </a:p>
          <a:p>
            <a:pPr algn="ctr"/>
            <a:r>
              <a:rPr lang="nb-NO" sz="800" b="1" dirty="0" smtClean="0"/>
              <a:t> 2018</a:t>
            </a:r>
            <a:endParaRPr lang="nb-NO" sz="800" b="1" dirty="0"/>
          </a:p>
        </p:txBody>
      </p:sp>
      <p:sp>
        <p:nvSpPr>
          <p:cNvPr id="7" name="Pil opp 6"/>
          <p:cNvSpPr/>
          <p:nvPr/>
        </p:nvSpPr>
        <p:spPr>
          <a:xfrm>
            <a:off x="8384032" y="2918460"/>
            <a:ext cx="444658" cy="978409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 smtClean="0"/>
              <a:t>Q4</a:t>
            </a:r>
          </a:p>
          <a:p>
            <a:pPr algn="ctr"/>
            <a:r>
              <a:rPr lang="nb-NO" sz="800" b="1" dirty="0" smtClean="0"/>
              <a:t> 2019</a:t>
            </a:r>
            <a:endParaRPr lang="nb-NO" sz="800" b="1" dirty="0"/>
          </a:p>
        </p:txBody>
      </p:sp>
      <p:sp>
        <p:nvSpPr>
          <p:cNvPr id="8" name="Pil opp 7"/>
          <p:cNvSpPr/>
          <p:nvPr/>
        </p:nvSpPr>
        <p:spPr>
          <a:xfrm>
            <a:off x="9856216" y="2918460"/>
            <a:ext cx="323088" cy="978408"/>
          </a:xfrm>
          <a:prstGeom prst="up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b-NO" sz="800" b="1" dirty="0" smtClean="0"/>
              <a:t>Q4 </a:t>
            </a:r>
            <a:endParaRPr lang="nb-NO" sz="800" b="1" dirty="0"/>
          </a:p>
          <a:p>
            <a:pPr algn="ctr"/>
            <a:r>
              <a:rPr lang="nb-NO" sz="800" b="1" dirty="0" smtClean="0"/>
              <a:t>2024</a:t>
            </a:r>
            <a:endParaRPr lang="nb-NO" sz="800" b="1" dirty="0"/>
          </a:p>
        </p:txBody>
      </p:sp>
    </p:spTree>
    <p:extLst>
      <p:ext uri="{BB962C8B-B14F-4D97-AF65-F5344CB8AC3E}">
        <p14:creationId xmlns:p14="http://schemas.microsoft.com/office/powerpoint/2010/main" val="51218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Anleggsperioden</a:t>
            </a:r>
            <a:endParaRPr lang="nb-NO" dirty="0"/>
          </a:p>
        </p:txBody>
      </p:sp>
      <p:sp>
        <p:nvSpPr>
          <p:cNvPr id="24" name="Plassholder for tekst 2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smtClean="0"/>
              <a:t>- Som på Åsland for Follobanen</a:t>
            </a:r>
            <a:r>
              <a:rPr lang="nb-NO" dirty="0" smtClean="0"/>
              <a:t>?</a:t>
            </a:r>
            <a:endParaRPr lang="nb-NO" dirty="0"/>
          </a:p>
        </p:txBody>
      </p:sp>
      <p:pic>
        <p:nvPicPr>
          <p:cNvPr id="25" name="Picture 2" descr="http://www.banenor.no/globalassets/prosjekter/follobanen/tunnel/dronebilde-sept.jpg?preset=aut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081" y="2328863"/>
            <a:ext cx="6508226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9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innhold 4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1" y="1035149"/>
            <a:ext cx="11607799" cy="536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925914" y="188640"/>
            <a:ext cx="4930956" cy="792088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nb-NO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Kart fra </a:t>
            </a:r>
            <a:r>
              <a:rPr lang="nb-NO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1919 </a:t>
            </a:r>
            <a:br>
              <a:rPr lang="nb-NO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r>
              <a:rPr lang="nb-NO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bussen </a:t>
            </a:r>
            <a:r>
              <a:rPr lang="nb-NO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er fra </a:t>
            </a:r>
            <a:r>
              <a:rPr lang="nb-NO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</a:t>
            </a:r>
            <a:r>
              <a:rPr lang="nb-NO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1930</a:t>
            </a:r>
            <a:endParaRPr lang="nb-NO" sz="2400" dirty="0">
              <a:effectLst>
                <a:outerShdw blurRad="38100" dist="38100" dir="2700000" algn="tl">
                  <a:srgbClr val="C0C0C0"/>
                </a:outerShdw>
              </a:effectLst>
              <a:latin typeface="DIN-Medium" pitchFamily="2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5" y="188640"/>
            <a:ext cx="6138885" cy="6143682"/>
          </a:xfrm>
          <a:prstGeom prst="rect">
            <a:avLst/>
          </a:prstGeom>
        </p:spPr>
      </p:pic>
      <p:pic>
        <p:nvPicPr>
          <p:cNvPr id="6" name="Picture 2" descr="http://media31.dimu.no/media/decoimage/OMU/OB.Z11703/39678?size=800&amp;decoText=Foto%3A%20ukjent%20person&amp;filename=OB.Z11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88" y="3068961"/>
            <a:ext cx="5290712" cy="318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innhold 1"/>
          <p:cNvSpPr txBox="1">
            <a:spLocks/>
          </p:cNvSpPr>
          <p:nvPr/>
        </p:nvSpPr>
        <p:spPr>
          <a:xfrm>
            <a:off x="6925914" y="988090"/>
            <a:ext cx="5218759" cy="179283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FF5050"/>
              </a:buClr>
              <a:buBlip>
                <a:blip r:embed="rId5"/>
              </a:buBlip>
            </a:pPr>
            <a:r>
              <a:rPr lang="nb-NO" sz="2000" dirty="0">
                <a:latin typeface="Calibri" pitchFamily="34" charset="0"/>
              </a:rPr>
              <a:t>Det har tatt tid å realisere banen</a:t>
            </a:r>
          </a:p>
          <a:p>
            <a:pPr>
              <a:buClr>
                <a:srgbClr val="FF5050"/>
              </a:buClr>
              <a:buBlip>
                <a:blip r:embed="rId5"/>
              </a:buBlip>
            </a:pPr>
            <a:r>
              <a:rPr lang="nb-NO" sz="2000" dirty="0">
                <a:latin typeface="Calibri" pitchFamily="34" charset="0"/>
              </a:rPr>
              <a:t>I mellomtiden har bussen gjort jobben</a:t>
            </a:r>
          </a:p>
          <a:p>
            <a:pPr>
              <a:buClr>
                <a:srgbClr val="FF5050"/>
              </a:buClr>
              <a:buBlip>
                <a:blip r:embed="rId5"/>
              </a:buBlip>
            </a:pPr>
            <a:r>
              <a:rPr lang="nb-NO" sz="2000" dirty="0">
                <a:latin typeface="Calibri" pitchFamily="34" charset="0"/>
              </a:rPr>
              <a:t>Busslinje 31 er Norges mest brukte.</a:t>
            </a:r>
          </a:p>
        </p:txBody>
      </p:sp>
    </p:spTree>
    <p:extLst>
      <p:ext uri="{BB962C8B-B14F-4D97-AF65-F5344CB8AC3E}">
        <p14:creationId xmlns:p14="http://schemas.microsoft.com/office/powerpoint/2010/main" val="12147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Formål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En </a:t>
            </a:r>
            <a:r>
              <a:rPr lang="nb-NO" dirty="0"/>
              <a:t>kollektivløsning til Fornebu skal:</a:t>
            </a:r>
          </a:p>
          <a:p>
            <a:pPr marL="0" indent="0">
              <a:buNone/>
            </a:pPr>
            <a:r>
              <a:rPr lang="nb-NO" dirty="0"/>
              <a:t>•	Legge til rette for å redusere belastningen på overflatenettet</a:t>
            </a:r>
          </a:p>
          <a:p>
            <a:pPr marL="0" indent="0">
              <a:buNone/>
            </a:pPr>
            <a:r>
              <a:rPr lang="nb-NO" dirty="0"/>
              <a:t>•	Gi kapasitet til å ta fremtidig trafikkvekst</a:t>
            </a:r>
          </a:p>
          <a:p>
            <a:pPr marL="0" indent="0">
              <a:buNone/>
            </a:pPr>
            <a:r>
              <a:rPr lang="nb-NO" dirty="0"/>
              <a:t>•	Legge til rette for byutvikling langs traseen</a:t>
            </a:r>
          </a:p>
          <a:p>
            <a:pPr marL="0" indent="0">
              <a:buNone/>
            </a:pPr>
            <a:r>
              <a:rPr lang="nb-NO" dirty="0"/>
              <a:t> 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 smtClean="0"/>
              <a:t>Oslo </a:t>
            </a:r>
            <a:r>
              <a:rPr lang="nb-NO" dirty="0"/>
              <a:t>kommune og Akershus fylkeskommune </a:t>
            </a:r>
            <a:r>
              <a:rPr lang="nb-NO" dirty="0" smtClean="0"/>
              <a:t>har en samarbeidsavtale </a:t>
            </a:r>
            <a:r>
              <a:rPr lang="nb-NO" dirty="0"/>
              <a:t>som regulerer de to partenes samarbeid, </a:t>
            </a:r>
            <a:r>
              <a:rPr lang="nb-NO" dirty="0" smtClean="0"/>
              <a:t>styring </a:t>
            </a:r>
            <a:r>
              <a:rPr lang="nb-NO" dirty="0"/>
              <a:t>og kontroll med arbeidet tilknyttet Fornebubanen.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Fornebubanen skal gi bedre kollektivbetjening til et sentrumsnært område som skal bygges ut med boliger og næringsarealer.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0068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Fornebubanen</a:t>
            </a:r>
            <a:endParaRPr lang="nb-NO" dirty="0"/>
          </a:p>
        </p:txBody>
      </p:sp>
      <p:pic>
        <p:nvPicPr>
          <p:cNvPr id="7" name="Plassholder for innhold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950" y="2452306"/>
            <a:ext cx="5486746" cy="30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 err="1" smtClean="0"/>
              <a:t>Trasè</a:t>
            </a:r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pPr lvl="1" indent="-285750">
              <a:buFont typeface="Courier New" panose="02070309020205020404" pitchFamily="49" charset="0"/>
              <a:buChar char="o"/>
            </a:pPr>
            <a:r>
              <a:rPr lang="nb-NO" dirty="0"/>
              <a:t>Ca. </a:t>
            </a:r>
            <a:r>
              <a:rPr lang="nb-NO" dirty="0" smtClean="0"/>
              <a:t>8 </a:t>
            </a:r>
            <a:r>
              <a:rPr lang="nb-NO" dirty="0"/>
              <a:t>km banetrase til sammen, </a:t>
            </a:r>
            <a:r>
              <a:rPr lang="nb-NO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varierende dybde, men på </a:t>
            </a:r>
            <a:r>
              <a:rPr lang="nb-NO" dirty="0" err="1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ca</a:t>
            </a:r>
            <a:r>
              <a:rPr lang="nb-NO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 20 meters dyp</a:t>
            </a:r>
            <a:r>
              <a:rPr lang="nb-NO" dirty="0"/>
              <a:t> </a:t>
            </a:r>
          </a:p>
          <a:p>
            <a:pPr lvl="1" indent="-285750">
              <a:buFont typeface="Courier New" panose="02070309020205020404" pitchFamily="49" charset="0"/>
              <a:buChar char="o"/>
            </a:pPr>
            <a:r>
              <a:rPr lang="nb-NO" dirty="0"/>
              <a:t>6 nye stasjoner – hvorav 2 i Oslo Vækerø og Skøyen, </a:t>
            </a:r>
            <a:r>
              <a:rPr lang="nb-NO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– på Lysaker, </a:t>
            </a:r>
            <a:r>
              <a:rPr lang="nb-NO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Arena/Fornebuporten, Flytårnet </a:t>
            </a:r>
            <a:r>
              <a:rPr lang="nb-NO" dirty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og ved Fornebu </a:t>
            </a:r>
            <a:r>
              <a:rPr lang="nb-NO" dirty="0" smtClean="0">
                <a:solidFill>
                  <a:schemeClr val="tx1"/>
                </a:solidFill>
                <a:latin typeface="Helvetica"/>
                <a:ea typeface="+mn-ea"/>
                <a:cs typeface="Helvetica"/>
              </a:rPr>
              <a:t>senter/sør</a:t>
            </a:r>
            <a:endParaRPr lang="nb-NO" dirty="0"/>
          </a:p>
          <a:p>
            <a:pPr lvl="1" indent="-285750">
              <a:buFont typeface="Courier New" panose="02070309020205020404" pitchFamily="49" charset="0"/>
              <a:buChar char="o"/>
            </a:pPr>
            <a:r>
              <a:rPr lang="nb-NO" dirty="0"/>
              <a:t>Tilpasning til nytt signal og sikringsanlegg for T-banen i Oslo (CBTC)</a:t>
            </a:r>
          </a:p>
          <a:p>
            <a:pPr lvl="1" indent="-285750">
              <a:buFont typeface="Courier New" panose="02070309020205020404" pitchFamily="49" charset="0"/>
              <a:buChar char="o"/>
            </a:pPr>
            <a:r>
              <a:rPr lang="nb-NO" dirty="0" err="1"/>
              <a:t>Driftsbase</a:t>
            </a:r>
            <a:r>
              <a:rPr lang="nb-NO" dirty="0"/>
              <a:t> ved endestasjon (v/Koksa) med </a:t>
            </a:r>
            <a:r>
              <a:rPr lang="nb-NO" dirty="0" err="1"/>
              <a:t>hensettingsspor</a:t>
            </a:r>
            <a:r>
              <a:rPr lang="nb-NO" dirty="0"/>
              <a:t>, vaskehall, verkstedspor og hjuldreiingshall</a:t>
            </a:r>
          </a:p>
          <a:p>
            <a:endParaRPr lang="nb-NO" dirty="0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 smtClean="0"/>
              <a:t>Omfang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1590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nb-NO" sz="2900" dirty="0" err="1" smtClean="0"/>
              <a:t>Driftsbase</a:t>
            </a:r>
            <a:r>
              <a:rPr lang="nb-NO" sz="2900" dirty="0" smtClean="0"/>
              <a:t> </a:t>
            </a:r>
            <a:r>
              <a:rPr lang="nb-NO" sz="2900" dirty="0"/>
              <a:t>ved </a:t>
            </a:r>
            <a:r>
              <a:rPr lang="nb-NO" sz="2900" dirty="0" smtClean="0"/>
              <a:t>endestasjonen</a:t>
            </a:r>
            <a:endParaRPr lang="nb-NO" sz="2900" dirty="0"/>
          </a:p>
        </p:txBody>
      </p:sp>
      <p:sp>
        <p:nvSpPr>
          <p:cNvPr id="10" name="Plassholder for innhold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  <a:p>
            <a:endParaRPr lang="nb-NO" dirty="0" smtClean="0"/>
          </a:p>
          <a:p>
            <a:pPr>
              <a:buFont typeface="Arial" panose="020B0604020202020204" pitchFamily="34" charset="0"/>
              <a:buChar char="•"/>
            </a:pPr>
            <a:endParaRPr lang="nb-NO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49" y="1498600"/>
            <a:ext cx="10855897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3339" y="99442"/>
            <a:ext cx="11905323" cy="521247"/>
          </a:xfrm>
        </p:spPr>
        <p:txBody>
          <a:bodyPr/>
          <a:lstStyle/>
          <a:p>
            <a:pPr algn="l" eaLnBrk="1" hangingPunct="1">
              <a:defRPr/>
            </a:pPr>
            <a:r>
              <a:rPr lang="nb-NO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Fornebubanen – Flytårnet stasjon</a:t>
            </a:r>
            <a:endParaRPr lang="nb-NO" sz="2800" dirty="0">
              <a:effectLst>
                <a:outerShdw blurRad="38100" dist="38100" dir="2700000" algn="tl">
                  <a:srgbClr val="C0C0C0"/>
                </a:outerShdw>
              </a:effectLst>
              <a:latin typeface="DIN-Medium" pitchFamily="2" charset="0"/>
            </a:endParaRP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6267" t="14551" r="12333" b="6453"/>
          <a:stretch/>
        </p:blipFill>
        <p:spPr>
          <a:xfrm>
            <a:off x="26305" y="548680"/>
            <a:ext cx="12165695" cy="6309320"/>
          </a:xfrm>
          <a:prstGeom prst="rect">
            <a:avLst/>
          </a:prstGeom>
        </p:spPr>
      </p:pic>
      <p:sp>
        <p:nvSpPr>
          <p:cNvPr id="4" name="Ellipse 3"/>
          <p:cNvSpPr>
            <a:spLocks noChangeAspect="1"/>
          </p:cNvSpPr>
          <p:nvPr/>
        </p:nvSpPr>
        <p:spPr>
          <a:xfrm>
            <a:off x="5249630" y="1619276"/>
            <a:ext cx="445217" cy="333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Ellipse 4"/>
          <p:cNvSpPr>
            <a:spLocks noChangeAspect="1"/>
          </p:cNvSpPr>
          <p:nvPr/>
        </p:nvSpPr>
        <p:spPr>
          <a:xfrm>
            <a:off x="5519937" y="2849046"/>
            <a:ext cx="445217" cy="333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87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6071" t="10286" r="26794" b="20717"/>
          <a:stretch/>
        </p:blipFill>
        <p:spPr>
          <a:xfrm>
            <a:off x="0" y="-38099"/>
            <a:ext cx="12192000" cy="6901548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8629" y="1"/>
            <a:ext cx="6384032" cy="52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nb-NO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Fornebubanen – Arena stasjon</a:t>
            </a:r>
            <a:endParaRPr lang="nb-NO" sz="2800" kern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IN-Medium" pitchFamily="2" charset="0"/>
            </a:endParaRPr>
          </a:p>
        </p:txBody>
      </p:sp>
      <p:sp>
        <p:nvSpPr>
          <p:cNvPr id="4" name="Ellipse 3"/>
          <p:cNvSpPr>
            <a:spLocks noChangeAspect="1"/>
          </p:cNvSpPr>
          <p:nvPr/>
        </p:nvSpPr>
        <p:spPr>
          <a:xfrm>
            <a:off x="4163088" y="1498200"/>
            <a:ext cx="445217" cy="333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Ellipse 5"/>
          <p:cNvSpPr>
            <a:spLocks noChangeAspect="1"/>
          </p:cNvSpPr>
          <p:nvPr/>
        </p:nvSpPr>
        <p:spPr>
          <a:xfrm>
            <a:off x="7811493" y="1359819"/>
            <a:ext cx="445217" cy="333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373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nb-NO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Fornebubanen – Lysaker stasjon – alt. 2</a:t>
            </a:r>
            <a:endParaRPr lang="nb-NO" sz="2800" dirty="0">
              <a:effectLst>
                <a:outerShdw blurRad="38100" dist="38100" dir="2700000" algn="tl">
                  <a:srgbClr val="C0C0C0"/>
                </a:outerShdw>
              </a:effectLst>
              <a:latin typeface="DIN-Medium" pitchFamily="2" charset="0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l="16499" t="10342" r="12252" b="6858"/>
          <a:stretch/>
        </p:blipFill>
        <p:spPr>
          <a:xfrm>
            <a:off x="742950" y="1592142"/>
            <a:ext cx="8279965" cy="48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Hva som </a:t>
            </a:r>
            <a:r>
              <a:rPr lang="nb-NO" u="sng" dirty="0"/>
              <a:t>ikke</a:t>
            </a:r>
            <a:r>
              <a:rPr lang="nb-NO" dirty="0"/>
              <a:t> er med i Fornebubanen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5"/>
          </p:nvPr>
        </p:nvSpPr>
        <p:spPr>
          <a:xfrm>
            <a:off x="3489751" y="1620203"/>
            <a:ext cx="2470596" cy="361637"/>
          </a:xfrm>
        </p:spPr>
        <p:txBody>
          <a:bodyPr/>
          <a:lstStyle/>
          <a:p>
            <a:r>
              <a:rPr lang="nb-NO" dirty="0" smtClean="0"/>
              <a:t>Majorstuen 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b-NO" dirty="0" smtClean="0"/>
              <a:t>Ny to-etasjes stasjon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8"/>
          </p:nvPr>
        </p:nvSpPr>
        <p:spPr>
          <a:xfrm>
            <a:off x="3489751" y="2986714"/>
            <a:ext cx="2470596" cy="361637"/>
          </a:xfrm>
        </p:spPr>
        <p:txBody>
          <a:bodyPr/>
          <a:lstStyle/>
          <a:p>
            <a:r>
              <a:rPr lang="nb-NO" dirty="0" smtClean="0"/>
              <a:t>Volvatsvingen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nb-NO" dirty="0" smtClean="0"/>
              <a:t>Ny forbindelse fra Fornebubanen til T-baneringen</a:t>
            </a:r>
            <a:endParaRPr lang="nb-NO" dirty="0"/>
          </a:p>
        </p:txBody>
      </p:sp>
      <p:sp>
        <p:nvSpPr>
          <p:cNvPr id="12" name="Plassholder for tekst 11"/>
          <p:cNvSpPr>
            <a:spLocks noGrp="1"/>
          </p:cNvSpPr>
          <p:nvPr>
            <p:ph type="body" sz="quarter" idx="21"/>
          </p:nvPr>
        </p:nvSpPr>
        <p:spPr>
          <a:xfrm>
            <a:off x="3489753" y="4366418"/>
            <a:ext cx="2470596" cy="361637"/>
          </a:xfrm>
        </p:spPr>
        <p:txBody>
          <a:bodyPr/>
          <a:lstStyle/>
          <a:p>
            <a:r>
              <a:rPr lang="nb-NO" dirty="0" smtClean="0"/>
              <a:t>Nye vogner</a:t>
            </a:r>
            <a:endParaRPr lang="nb-NO" dirty="0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nb-NO" dirty="0" smtClean="0"/>
              <a:t>KVU – økt vognkapasitet går i regi av Ruter</a:t>
            </a:r>
            <a:endParaRPr lang="nb-NO" dirty="0"/>
          </a:p>
        </p:txBody>
      </p:sp>
      <p:sp>
        <p:nvSpPr>
          <p:cNvPr id="15" name="Plassholder for tekst 14"/>
          <p:cNvSpPr>
            <a:spLocks noGrp="1"/>
          </p:cNvSpPr>
          <p:nvPr>
            <p:ph type="body" sz="quarter" idx="24"/>
          </p:nvPr>
        </p:nvSpPr>
        <p:spPr>
          <a:xfrm>
            <a:off x="8944471" y="1620203"/>
            <a:ext cx="2470596" cy="361637"/>
          </a:xfrm>
        </p:spPr>
        <p:txBody>
          <a:bodyPr/>
          <a:lstStyle/>
          <a:p>
            <a:r>
              <a:rPr lang="nb-NO" dirty="0" err="1" smtClean="0"/>
              <a:t>Majorstulokk</a:t>
            </a:r>
            <a:endParaRPr lang="nb-NO" dirty="0"/>
          </a:p>
        </p:txBody>
      </p:sp>
      <p:sp>
        <p:nvSpPr>
          <p:cNvPr id="16" name="Plassholder for tekst 1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nb-NO" dirty="0" smtClean="0"/>
              <a:t>Lokk over sporområdet for videre utbygging</a:t>
            </a:r>
            <a:endParaRPr lang="nb-NO" dirty="0"/>
          </a:p>
        </p:txBody>
      </p:sp>
      <p:sp>
        <p:nvSpPr>
          <p:cNvPr id="18" name="Plassholder for tekst 17"/>
          <p:cNvSpPr>
            <a:spLocks noGrp="1"/>
          </p:cNvSpPr>
          <p:nvPr>
            <p:ph type="body" sz="quarter" idx="27"/>
          </p:nvPr>
        </p:nvSpPr>
        <p:spPr>
          <a:xfrm>
            <a:off x="8944471" y="2986714"/>
            <a:ext cx="2470596" cy="361637"/>
          </a:xfrm>
        </p:spPr>
        <p:txBody>
          <a:bodyPr/>
          <a:lstStyle/>
          <a:p>
            <a:r>
              <a:rPr lang="nb-NO" dirty="0" err="1" smtClean="0"/>
              <a:t>Friluftsøy</a:t>
            </a:r>
            <a:endParaRPr lang="nb-NO" dirty="0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r>
              <a:rPr lang="nb-NO" dirty="0" smtClean="0"/>
              <a:t>Ny </a:t>
            </a:r>
            <a:r>
              <a:rPr lang="nb-NO" dirty="0" err="1" smtClean="0"/>
              <a:t>friluftsøy</a:t>
            </a:r>
            <a:r>
              <a:rPr lang="nb-NO" dirty="0" smtClean="0"/>
              <a:t> i Oslofjorden</a:t>
            </a:r>
            <a:endParaRPr lang="nb-NO" dirty="0"/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30"/>
          </p:nvPr>
        </p:nvSpPr>
        <p:spPr>
          <a:xfrm>
            <a:off x="8944471" y="4366418"/>
            <a:ext cx="2470596" cy="361637"/>
          </a:xfrm>
        </p:spPr>
        <p:txBody>
          <a:bodyPr/>
          <a:lstStyle/>
          <a:p>
            <a:r>
              <a:rPr lang="nb-NO" dirty="0" smtClean="0"/>
              <a:t>CBTC prosjektet</a:t>
            </a:r>
            <a:endParaRPr lang="nb-NO" dirty="0"/>
          </a:p>
        </p:txBody>
      </p:sp>
      <p:sp>
        <p:nvSpPr>
          <p:cNvPr id="22" name="Plassholder for tekst 2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nb-NO" dirty="0" smtClean="0"/>
              <a:t>Foregår parallelt i Sporveien</a:t>
            </a:r>
            <a:endParaRPr lang="nb-NO" dirty="0"/>
          </a:p>
        </p:txBody>
      </p:sp>
      <p:pic>
        <p:nvPicPr>
          <p:cNvPr id="23" name="Picture 2" descr="N:\501\10\5011052\4 Arbeidsdokumenter\423_Arkitekt_bygg\Parsell 2\2-illustrasjoner\Majorstua\Prinsippsnitt\Lengdesnitt på Majorstuen_RUTER_2.jpg"/>
          <p:cNvPicPr>
            <a:picLocks noGrp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9" b="5109"/>
          <a:stretch/>
        </p:blipFill>
        <p:spPr bwMode="auto"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6" b="438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Grp="1" noChangeAspect="1" noChangeArrowheads="1"/>
          </p:cNvPicPr>
          <p:nvPr>
            <p:ph type="pic" sz="quarter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0" b="2264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BTC: «Communications-based train control» (kommunikasjonsbasert togkontroll) er et signalanlegg basert på telekommunikasjon, uten sporfelt og signaler. Det benytter såkalte Baliser i sporet som gir togenes eksakte posisjon og som formidles videre med wifi. Systemet har trådløs kommunikasjon mellom tog og infrastruktur og fysiske kommunikasjonslinjer inn og ut av Driftssentralen."/>
          <p:cNvPicPr>
            <a:picLocks noGrp="1" noChangeAspect="1" noChangeArrowheads="1"/>
          </p:cNvPicPr>
          <p:nvPr>
            <p:ph type="pic" sz="quarter" idx="2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r="624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type="pic" sz="quarter" idx="2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" r="65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lassholder for bilde 3"/>
          <p:cNvPicPr>
            <a:picLocks noGrp="1" noChangeAspect="1"/>
          </p:cNvPicPr>
          <p:nvPr>
            <p:ph type="pic" sz="quarter" idx="20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7" b="26197"/>
          <a:stretch>
            <a:fillRect/>
          </a:stretch>
        </p:blipFill>
        <p:spPr>
          <a:xfrm>
            <a:off x="764117" y="4367214"/>
            <a:ext cx="2497667" cy="1189037"/>
          </a:xfrm>
        </p:spPr>
      </p:pic>
    </p:spTree>
    <p:extLst>
      <p:ext uri="{BB962C8B-B14F-4D97-AF65-F5344CB8AC3E}">
        <p14:creationId xmlns:p14="http://schemas.microsoft.com/office/powerpoint/2010/main" val="346569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slo_kommune_presentasjon_2016">
  <a:themeElements>
    <a:clrScheme name="Oslo Kommune">
      <a:dk1>
        <a:srgbClr val="000000"/>
      </a:dk1>
      <a:lt1>
        <a:srgbClr val="FFFFFF"/>
      </a:lt1>
      <a:dk2>
        <a:srgbClr val="2B265B"/>
      </a:dk2>
      <a:lt2>
        <a:srgbClr val="FFFFFF"/>
      </a:lt2>
      <a:accent1>
        <a:srgbClr val="22408C"/>
      </a:accent1>
      <a:accent2>
        <a:srgbClr val="004438"/>
      </a:accent2>
      <a:accent3>
        <a:srgbClr val="007770"/>
      </a:accent3>
      <a:accent4>
        <a:srgbClr val="DFAB26"/>
      </a:accent4>
      <a:accent5>
        <a:srgbClr val="CE1126"/>
      </a:accent5>
      <a:accent6>
        <a:srgbClr val="861D5D"/>
      </a:accent6>
      <a:hlink>
        <a:srgbClr val="2F5EC0"/>
      </a:hlink>
      <a:folHlink>
        <a:srgbClr val="9BB8FF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slo_nyeste" id="{FFBB758D-D92A-1846-A2DC-C405B3E124C0}" vid="{29657B43-DFE6-3646-9E21-B9E98F1FA68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Oslo_kommune_presentasjon_2017</Template>
  <TotalTime>3556</TotalTime>
  <Words>466</Words>
  <Application>Microsoft Office PowerPoint</Application>
  <PresentationFormat>Egendefinert</PresentationFormat>
  <Paragraphs>84</Paragraphs>
  <Slides>12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12</vt:i4>
      </vt:variant>
    </vt:vector>
  </HeadingPairs>
  <TitlesOfParts>
    <vt:vector size="13" baseType="lpstr">
      <vt:lpstr>Oslo_kommune_presentasjon_2016</vt:lpstr>
      <vt:lpstr>Fornebubanen</vt:lpstr>
      <vt:lpstr>Kart fra 1919  bussen er fra ca 1930</vt:lpstr>
      <vt:lpstr>Formål</vt:lpstr>
      <vt:lpstr>Fornebubanen</vt:lpstr>
      <vt:lpstr>Driftsbase ved endestasjonen</vt:lpstr>
      <vt:lpstr>Fornebubanen – Flytårnet stasjon</vt:lpstr>
      <vt:lpstr>PowerPoint-presentasjon</vt:lpstr>
      <vt:lpstr>Fornebubanen – Lysaker stasjon – alt. 2</vt:lpstr>
      <vt:lpstr>Hva som ikke er med i Fornebubanen</vt:lpstr>
      <vt:lpstr>Planfremdrift</vt:lpstr>
      <vt:lpstr>Anleggsperioden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Hulda Haugen</dc:creator>
  <cp:lastModifiedBy>Irene Synnøve Måsøval</cp:lastModifiedBy>
  <cp:revision>150</cp:revision>
  <cp:lastPrinted>2018-02-08T16:17:19Z</cp:lastPrinted>
  <dcterms:created xsi:type="dcterms:W3CDTF">2017-12-21T07:21:04Z</dcterms:created>
  <dcterms:modified xsi:type="dcterms:W3CDTF">2018-02-09T13:26:00Z</dcterms:modified>
</cp:coreProperties>
</file>