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0"/>
  </p:notesMasterIdLst>
  <p:sldIdLst>
    <p:sldId id="263" r:id="rId5"/>
    <p:sldId id="367" r:id="rId6"/>
    <p:sldId id="407" r:id="rId7"/>
    <p:sldId id="408" r:id="rId8"/>
    <p:sldId id="392" r:id="rId9"/>
    <p:sldId id="393" r:id="rId10"/>
    <p:sldId id="396" r:id="rId11"/>
    <p:sldId id="267" r:id="rId12"/>
    <p:sldId id="272" r:id="rId13"/>
    <p:sldId id="273" r:id="rId14"/>
    <p:sldId id="409" r:id="rId15"/>
    <p:sldId id="270" r:id="rId16"/>
    <p:sldId id="277" r:id="rId17"/>
    <p:sldId id="371" r:id="rId18"/>
    <p:sldId id="387" r:id="rId19"/>
    <p:sldId id="388" r:id="rId20"/>
    <p:sldId id="389" r:id="rId21"/>
    <p:sldId id="378" r:id="rId22"/>
    <p:sldId id="372" r:id="rId23"/>
    <p:sldId id="336" r:id="rId24"/>
    <p:sldId id="264" r:id="rId25"/>
    <p:sldId id="337" r:id="rId26"/>
    <p:sldId id="397" r:id="rId27"/>
    <p:sldId id="391" r:id="rId28"/>
    <p:sldId id="373" r:id="rId29"/>
    <p:sldId id="341" r:id="rId30"/>
    <p:sldId id="340" r:id="rId31"/>
    <p:sldId id="344" r:id="rId32"/>
    <p:sldId id="398" r:id="rId33"/>
    <p:sldId id="309" r:id="rId34"/>
    <p:sldId id="375" r:id="rId35"/>
    <p:sldId id="410" r:id="rId36"/>
    <p:sldId id="399" r:id="rId37"/>
    <p:sldId id="411" r:id="rId38"/>
    <p:sldId id="315" r:id="rId39"/>
    <p:sldId id="300" r:id="rId40"/>
    <p:sldId id="350" r:id="rId41"/>
    <p:sldId id="406" r:id="rId42"/>
    <p:sldId id="368" r:id="rId43"/>
    <p:sldId id="335" r:id="rId44"/>
    <p:sldId id="403" r:id="rId45"/>
    <p:sldId id="404" r:id="rId46"/>
    <p:sldId id="258" r:id="rId47"/>
    <p:sldId id="338" r:id="rId48"/>
    <p:sldId id="348" r:id="rId49"/>
    <p:sldId id="305" r:id="rId50"/>
    <p:sldId id="322" r:id="rId51"/>
    <p:sldId id="317" r:id="rId52"/>
    <p:sldId id="318" r:id="rId53"/>
    <p:sldId id="321" r:id="rId54"/>
    <p:sldId id="332" r:id="rId55"/>
    <p:sldId id="326" r:id="rId56"/>
    <p:sldId id="314" r:id="rId57"/>
    <p:sldId id="312" r:id="rId58"/>
    <p:sldId id="311" r:id="rId59"/>
    <p:sldId id="405" r:id="rId60"/>
    <p:sldId id="400" r:id="rId61"/>
    <p:sldId id="352" r:id="rId62"/>
    <p:sldId id="353" r:id="rId63"/>
    <p:sldId id="287" r:id="rId64"/>
    <p:sldId id="354" r:id="rId65"/>
    <p:sldId id="355" r:id="rId66"/>
    <p:sldId id="288" r:id="rId67"/>
    <p:sldId id="356" r:id="rId68"/>
    <p:sldId id="357" r:id="rId69"/>
    <p:sldId id="412" r:id="rId70"/>
    <p:sldId id="413" r:id="rId71"/>
    <p:sldId id="363" r:id="rId72"/>
    <p:sldId id="386" r:id="rId73"/>
    <p:sldId id="361" r:id="rId74"/>
    <p:sldId id="282" r:id="rId75"/>
    <p:sldId id="362" r:id="rId76"/>
    <p:sldId id="283" r:id="rId77"/>
    <p:sldId id="280" r:id="rId78"/>
    <p:sldId id="390" r:id="rId7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anne Magnussen" initials="KM" lastIdx="19" clrIdx="0">
    <p:extLst>
      <p:ext uri="{19B8F6BF-5375-455C-9EA6-DF929625EA0E}">
        <p15:presenceInfo xmlns:p15="http://schemas.microsoft.com/office/powerpoint/2012/main" userId="S::karianne.magnussen@baerum.kommune.no::bd64f34d-17fe-481a-b619-e1059a8ac0c7" providerId="AD"/>
      </p:ext>
    </p:extLst>
  </p:cmAuthor>
  <p:cmAuthor id="2" name="Nina Rindahl" initials="NR" lastIdx="10" clrIdx="1">
    <p:extLst>
      <p:ext uri="{19B8F6BF-5375-455C-9EA6-DF929625EA0E}">
        <p15:presenceInfo xmlns:p15="http://schemas.microsoft.com/office/powerpoint/2012/main" userId="S::nina.rindahl@baerum.kommune.no::87be8a1f-3a3b-4215-941d-969d777c2ca4" providerId="AD"/>
      </p:ext>
    </p:extLst>
  </p:cmAuthor>
  <p:cmAuthor id="3" name="Mari Arntzen Østvoll" initials="MAØ" lastIdx="1" clrIdx="2">
    <p:extLst>
      <p:ext uri="{19B8F6BF-5375-455C-9EA6-DF929625EA0E}">
        <p15:presenceInfo xmlns:p15="http://schemas.microsoft.com/office/powerpoint/2012/main" userId="S::mari.ostvoll@baerum.kommune.no::a870c67a-0723-4592-b6f7-53147bcdaf59" providerId="AD"/>
      </p:ext>
    </p:extLst>
  </p:cmAuthor>
  <p:cmAuthor id="4" name="justyna.cychol" initials="ju" lastIdx="1" clrIdx="3">
    <p:extLst>
      <p:ext uri="{19B8F6BF-5375-455C-9EA6-DF929625EA0E}">
        <p15:presenceInfo xmlns:p15="http://schemas.microsoft.com/office/powerpoint/2012/main" userId="S::justyna.cychol_outlook.com#ext#@baerumkommuneno.onmicrosoft.com::d362ba82-4b91-40e1-bc7e-c5b5799c02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016F2-84E3-49CC-8411-BDDC1EF12FEF}" v="123" dt="2021-12-13T17:41:19.521"/>
    <p1510:client id="{D7225E7F-D761-49AF-A858-14895A961290}" v="573" dt="2021-12-13T16:11:08.374"/>
    <p1510:client id="{E45E0D17-DC28-4F62-B0A6-C2BD6A144CA7}" v="2" dt="2021-12-13T15:25:33.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136" autoAdjust="0"/>
  </p:normalViewPr>
  <p:slideViewPr>
    <p:cSldViewPr snapToGrid="0">
      <p:cViewPr varScale="1">
        <p:scale>
          <a:sx n="71" d="100"/>
          <a:sy n="71" d="100"/>
        </p:scale>
        <p:origin x="1104" y="58"/>
      </p:cViewPr>
      <p:guideLst>
        <p:guide orient="horz" pos="2160"/>
        <p:guide pos="3840"/>
      </p:guideLst>
    </p:cSldViewPr>
  </p:slideViewPr>
  <p:outlineViewPr>
    <p:cViewPr>
      <p:scale>
        <a:sx n="33" d="100"/>
        <a:sy n="33" d="100"/>
      </p:scale>
      <p:origin x="0" y="-16050"/>
    </p:cViewPr>
  </p:outlineViewPr>
  <p:notesTextViewPr>
    <p:cViewPr>
      <p:scale>
        <a:sx n="1" d="1"/>
        <a:sy n="1" d="1"/>
      </p:scale>
      <p:origin x="0" y="0"/>
    </p:cViewPr>
  </p:notesTextViewPr>
  <p:sorterViewPr>
    <p:cViewPr>
      <p:scale>
        <a:sx n="100" d="100"/>
        <a:sy n="100" d="100"/>
      </p:scale>
      <p:origin x="0" y="-54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228850B-B112-4037-AF14-28C5E4692382}">
      <dgm:prSet/>
      <dgm:spPr/>
      <dgm:t>
        <a:bodyPr/>
        <a:lstStyle/>
        <a:p>
          <a:r>
            <a:rPr lang="en-US"/>
            <a:t>Klassekontakt</a:t>
          </a:r>
        </a:p>
      </dgm:t>
    </dgm:pt>
    <dgm:pt modelId="{7CDA7454-1B69-4A64-8136-AD2730D8A037}" type="parTrans" cxnId="{614CC75B-B158-4248-8500-79F656A9ADDF}">
      <dgm:prSet/>
      <dgm:spPr/>
      <dgm:t>
        <a:bodyPr/>
        <a:lstStyle/>
        <a:p>
          <a:endParaRPr lang="en-US"/>
        </a:p>
      </dgm:t>
    </dgm:pt>
    <dgm:pt modelId="{92CDF0F9-F034-4C04-A21C-DAA17C0C5CEB}" type="sibTrans" cxnId="{614CC75B-B158-4248-8500-79F656A9ADDF}">
      <dgm:prSet/>
      <dgm:spPr/>
      <dgm:t>
        <a:bodyPr/>
        <a:lstStyle/>
        <a:p>
          <a:endParaRPr lang="en-US"/>
        </a:p>
      </dgm:t>
    </dgm:pt>
    <dgm:pt modelId="{4F4BD8F0-62DC-42E0-B68D-D63D97074839}">
      <dgm:prSet/>
      <dgm:spPr/>
      <dgm:t>
        <a:bodyPr/>
        <a:lstStyle/>
        <a:p>
          <a:r>
            <a:rPr lang="nb-NO"/>
            <a:t>Foreldremøter</a:t>
          </a:r>
          <a:endParaRPr lang="en-US"/>
        </a:p>
      </dgm:t>
    </dgm:pt>
    <dgm:pt modelId="{F6F612DE-2A29-43A4-98EB-110066B9C33B}" type="parTrans" cxnId="{24AAC668-242F-4A8E-95D0-0CC433930E4D}">
      <dgm:prSet/>
      <dgm:spPr/>
      <dgm:t>
        <a:bodyPr/>
        <a:lstStyle/>
        <a:p>
          <a:endParaRPr lang="en-US"/>
        </a:p>
      </dgm:t>
    </dgm:pt>
    <dgm:pt modelId="{0F0A1975-FD81-4B05-8D68-A74B808B0BC8}" type="sibTrans" cxnId="{24AAC668-242F-4A8E-95D0-0CC433930E4D}">
      <dgm:prSet/>
      <dgm:spPr/>
      <dgm:t>
        <a:bodyPr/>
        <a:lstStyle/>
        <a:p>
          <a:endParaRPr lang="en-US"/>
        </a:p>
      </dgm:t>
    </dgm:pt>
    <dgm:pt modelId="{2CD02C7D-1E43-470F-B965-50795109A4F4}">
      <dgm:prSet/>
      <dgm:spPr/>
      <dgm:t>
        <a:bodyPr/>
        <a:lstStyle/>
        <a:p>
          <a:r>
            <a:rPr lang="nb-NO"/>
            <a:t>Hjemmelekser</a:t>
          </a:r>
          <a:endParaRPr lang="en-US"/>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nb-NO"/>
            <a:t>Utviklingssamtaler</a:t>
          </a:r>
          <a:endParaRPr lang="en-US"/>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8E6DD6A1-EBF2-4EDA-BD14-EBA0FC62C5FC}">
      <dgm:prSet/>
      <dgm:spPr/>
      <dgm:t>
        <a:bodyPr/>
        <a:lstStyle/>
        <a:p>
          <a:r>
            <a:rPr lang="nb-NO"/>
            <a:t>Vennegrupper</a:t>
          </a:r>
          <a:endParaRPr lang="en-US"/>
        </a:p>
      </dgm:t>
    </dgm:pt>
    <dgm:pt modelId="{D2092F8F-4CF3-4829-83F8-A2819C4E178B}" type="parTrans" cxnId="{94528880-EE25-45CD-A050-207CC68767DC}">
      <dgm:prSet/>
      <dgm:spPr/>
      <dgm:t>
        <a:bodyPr/>
        <a:lstStyle/>
        <a:p>
          <a:endParaRPr lang="en-US"/>
        </a:p>
      </dgm:t>
    </dgm:pt>
    <dgm:pt modelId="{D1EBDF36-9EF7-4F9D-A43E-19348FB4436D}" type="sibTrans" cxnId="{94528880-EE25-45CD-A050-207CC68767DC}">
      <dgm:prSet/>
      <dgm:spPr/>
      <dgm:t>
        <a:bodyPr/>
        <a:lstStyle/>
        <a:p>
          <a:endParaRPr lang="en-US"/>
        </a:p>
      </dgm:t>
    </dgm:pt>
    <dgm:pt modelId="{F0893BF1-CC3C-4714-BBBD-6BB9033B13CE}">
      <dgm:prSet/>
      <dgm:spPr/>
      <dgm:t>
        <a:bodyPr/>
        <a:lstStyle/>
        <a:p>
          <a:r>
            <a:rPr lang="nb-NO"/>
            <a:t>Bursdager</a:t>
          </a:r>
          <a:endParaRPr lang="en-US"/>
        </a:p>
      </dgm:t>
    </dgm:pt>
    <dgm:pt modelId="{2E93ECC4-1E71-4B3F-BD6E-8C30D84DB5CE}" type="parTrans" cxnId="{0D1C0C34-C4AD-4B94-AC61-B727E640FE2F}">
      <dgm:prSet/>
      <dgm:spPr/>
      <dgm:t>
        <a:bodyPr/>
        <a:lstStyle/>
        <a:p>
          <a:endParaRPr lang="en-US"/>
        </a:p>
      </dgm:t>
    </dgm:pt>
    <dgm:pt modelId="{B5A4E66E-A9F4-4AB5-95E8-5EF1FD5EE7B2}" type="sibTrans" cxnId="{0D1C0C34-C4AD-4B94-AC61-B727E640FE2F}">
      <dgm:prSet/>
      <dgm:spPr/>
      <dgm:t>
        <a:bodyPr/>
        <a:lstStyle/>
        <a:p>
          <a:endParaRPr lang="en-US"/>
        </a:p>
      </dgm:t>
    </dgm:pt>
    <dgm:pt modelId="{B2460AA2-8F2D-4922-99F3-29E1CC4766F3}">
      <dgm:prSet/>
      <dgm:spPr/>
      <dgm:t>
        <a:bodyPr/>
        <a:lstStyle/>
        <a:p>
          <a:r>
            <a:rPr lang="en-US"/>
            <a:t>Klasseturer og utstyr</a:t>
          </a:r>
        </a:p>
      </dgm:t>
    </dgm:pt>
    <dgm:pt modelId="{80FE3E18-CD26-4A5B-897F-32192F45803B}" type="parTrans" cxnId="{B48F9FC2-EE5C-45E0-A687-AE8F0EDF0474}">
      <dgm:prSet/>
      <dgm:spPr/>
      <dgm:t>
        <a:bodyPr/>
        <a:lstStyle/>
        <a:p>
          <a:endParaRPr lang="nb-NO"/>
        </a:p>
      </dgm:t>
    </dgm:pt>
    <dgm:pt modelId="{263C2DA3-C61B-45E7-899C-1BBFA9E70AFF}" type="sibTrans" cxnId="{B48F9FC2-EE5C-45E0-A687-AE8F0EDF0474}">
      <dgm:prSet/>
      <dgm:spPr/>
      <dgm:t>
        <a:bodyPr/>
        <a:lstStyle/>
        <a:p>
          <a:endParaRPr lang="nb-NO"/>
        </a:p>
      </dgm:t>
    </dgm:pt>
    <dgm:pt modelId="{92111728-F705-4F64-90A4-C1F22454F005}" type="pres">
      <dgm:prSet presAssocID="{AB8A52E4-8501-4781-8039-C98FE11DBE70}" presName="diagram" presStyleCnt="0">
        <dgm:presLayoutVars>
          <dgm:dir/>
          <dgm:resizeHandles val="exact"/>
        </dgm:presLayoutVars>
      </dgm:prSet>
      <dgm:spPr/>
    </dgm:pt>
    <dgm:pt modelId="{D6624A7C-614C-48A6-AAFF-554999362E01}" type="pres">
      <dgm:prSet presAssocID="{A228850B-B112-4037-AF14-28C5E4692382}" presName="node" presStyleLbl="node1" presStyleIdx="0" presStyleCnt="7" custLinFactY="142699" custLinFactNeighborX="-282" custLinFactNeighborY="200000">
        <dgm:presLayoutVars>
          <dgm:bulletEnabled val="1"/>
        </dgm:presLayoutVars>
      </dgm:prSet>
      <dgm:spPr/>
    </dgm:pt>
    <dgm:pt modelId="{62E0DDEB-4040-4280-B5D1-434707A47FD7}" type="pres">
      <dgm:prSet presAssocID="{92CDF0F9-F034-4C04-A21C-DAA17C0C5CEB}" presName="sibTrans" presStyleCnt="0"/>
      <dgm:spPr/>
    </dgm:pt>
    <dgm:pt modelId="{791EB50B-00D6-4F5E-8C9E-B999C7F1F012}" type="pres">
      <dgm:prSet presAssocID="{4F4BD8F0-62DC-42E0-B68D-D63D97074839}" presName="node" presStyleLbl="node1" presStyleIdx="1" presStyleCnt="7" custLinFactX="-10856" custLinFactY="15593" custLinFactNeighborX="-100000" custLinFactNeighborY="100000">
        <dgm:presLayoutVars>
          <dgm:bulletEnabled val="1"/>
        </dgm:presLayoutVars>
      </dgm:prSet>
      <dgm:spPr/>
    </dgm:pt>
    <dgm:pt modelId="{D9CA0CC9-DE4A-4D14-975C-3F358DDEFF02}" type="pres">
      <dgm:prSet presAssocID="{0F0A1975-FD81-4B05-8D68-A74B808B0BC8}" presName="sibTrans" presStyleCnt="0"/>
      <dgm:spPr/>
    </dgm:pt>
    <dgm:pt modelId="{CDED21E4-C6ED-4DDC-8309-29B481A3E71F}" type="pres">
      <dgm:prSet presAssocID="{2CD02C7D-1E43-470F-B965-50795109A4F4}" presName="node" presStyleLbl="node1" presStyleIdx="2" presStyleCnt="7" custLinFactY="-10382" custLinFactNeighborX="-2274" custLinFactNeighborY="-100000">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3" presStyleCnt="7" custLinFactX="-10776" custLinFactY="14071" custLinFactNeighborX="-100000" custLinFactNeighborY="100000">
        <dgm:presLayoutVars>
          <dgm:bulletEnabled val="1"/>
        </dgm:presLayoutVars>
      </dgm:prSet>
      <dgm:spPr/>
    </dgm:pt>
    <dgm:pt modelId="{C9DD2D17-86B2-4588-9D14-5A578A4098A1}" type="pres">
      <dgm:prSet presAssocID="{CA76C916-E130-4CE1-B0A7-E3572FCC0CB7}" presName="sibTrans" presStyleCnt="0"/>
      <dgm:spPr/>
    </dgm:pt>
    <dgm:pt modelId="{2039F8FC-AE1F-4C1D-A8D4-56512BEEC3A7}" type="pres">
      <dgm:prSet presAssocID="{8E6DD6A1-EBF2-4EDA-BD14-EBA0FC62C5FC}" presName="node" presStyleLbl="node1" presStyleIdx="4" presStyleCnt="7" custLinFactX="11798" custLinFactY="-100000" custLinFactNeighborX="100000" custLinFactNeighborY="-125976">
        <dgm:presLayoutVars>
          <dgm:bulletEnabled val="1"/>
        </dgm:presLayoutVars>
      </dgm:prSet>
      <dgm:spPr/>
    </dgm:pt>
    <dgm:pt modelId="{3895545E-7905-4DA7-B700-7409021D790F}" type="pres">
      <dgm:prSet presAssocID="{D1EBDF36-9EF7-4F9D-A43E-19348FB4436D}" presName="sibTrans" presStyleCnt="0"/>
      <dgm:spPr/>
    </dgm:pt>
    <dgm:pt modelId="{AA1D90C9-0CD1-4F69-B614-55FC46F797EF}" type="pres">
      <dgm:prSet presAssocID="{F0893BF1-CC3C-4714-BBBD-6BB9033B13CE}" presName="node" presStyleLbl="node1" presStyleIdx="5" presStyleCnt="7" custLinFactY="-14948" custLinFactNeighborX="1798" custLinFactNeighborY="-100000">
        <dgm:presLayoutVars>
          <dgm:bulletEnabled val="1"/>
        </dgm:presLayoutVars>
      </dgm:prSet>
      <dgm:spPr/>
    </dgm:pt>
    <dgm:pt modelId="{707A0559-0D8B-4965-9F27-786D6EBAD919}" type="pres">
      <dgm:prSet presAssocID="{B5A4E66E-A9F4-4AB5-95E8-5EF1FD5EE7B2}" presName="sibTrans" presStyleCnt="0"/>
      <dgm:spPr/>
    </dgm:pt>
    <dgm:pt modelId="{BA6E36CB-0B0D-45FE-8AFA-D9672C0B6DB8}" type="pres">
      <dgm:prSet presAssocID="{B2460AA2-8F2D-4922-99F3-29E1CC4766F3}" presName="node" presStyleLbl="node1" presStyleIdx="6" presStyleCnt="7" custLinFactY="-16631" custLinFactNeighborX="59745" custLinFactNeighborY="-100000">
        <dgm:presLayoutVars>
          <dgm:bulletEnabled val="1"/>
        </dgm:presLayoutVars>
      </dgm:prSet>
      <dgm:spPr/>
    </dgm:pt>
  </dgm:ptLst>
  <dgm:cxnLst>
    <dgm:cxn modelId="{6C8E810A-322E-482E-95B1-A52FEDE6742E}" type="presOf" srcId="{B5BAE0CB-3B9B-45D1-85D2-C27D43B0B7C5}" destId="{371B5306-653F-4660-ACCF-4EB9CE55A012}" srcOrd="0" destOrd="0" presId="urn:microsoft.com/office/officeart/2005/8/layout/default"/>
    <dgm:cxn modelId="{EA789127-700C-44D0-835E-686394C207C0}" type="presOf" srcId="{4F4BD8F0-62DC-42E0-B68D-D63D97074839}" destId="{791EB50B-00D6-4F5E-8C9E-B999C7F1F012}" srcOrd="0" destOrd="0" presId="urn:microsoft.com/office/officeart/2005/8/layout/default"/>
    <dgm:cxn modelId="{8228082F-360E-4EC6-9716-4D93DCC97C05}" type="presOf" srcId="{A228850B-B112-4037-AF14-28C5E4692382}" destId="{D6624A7C-614C-48A6-AAFF-554999362E01}" srcOrd="0" destOrd="0" presId="urn:microsoft.com/office/officeart/2005/8/layout/default"/>
    <dgm:cxn modelId="{0D1C0C34-C4AD-4B94-AC61-B727E640FE2F}" srcId="{AB8A52E4-8501-4781-8039-C98FE11DBE70}" destId="{F0893BF1-CC3C-4714-BBBD-6BB9033B13CE}" srcOrd="5" destOrd="0" parTransId="{2E93ECC4-1E71-4B3F-BD6E-8C30D84DB5CE}" sibTransId="{B5A4E66E-A9F4-4AB5-95E8-5EF1FD5EE7B2}"/>
    <dgm:cxn modelId="{18BEA937-5438-4CAE-8AD3-1AA87AA0B6AA}" type="presOf" srcId="{F0893BF1-CC3C-4714-BBBD-6BB9033B13CE}" destId="{AA1D90C9-0CD1-4F69-B614-55FC46F797EF}" srcOrd="0" destOrd="0" presId="urn:microsoft.com/office/officeart/2005/8/layout/default"/>
    <dgm:cxn modelId="{614CC75B-B158-4248-8500-79F656A9ADDF}" srcId="{AB8A52E4-8501-4781-8039-C98FE11DBE70}" destId="{A228850B-B112-4037-AF14-28C5E4692382}" srcOrd="0" destOrd="0" parTransId="{7CDA7454-1B69-4A64-8136-AD2730D8A037}" sibTransId="{92CDF0F9-F034-4C04-A21C-DAA17C0C5CEB}"/>
    <dgm:cxn modelId="{24AAC668-242F-4A8E-95D0-0CC433930E4D}" srcId="{AB8A52E4-8501-4781-8039-C98FE11DBE70}" destId="{4F4BD8F0-62DC-42E0-B68D-D63D97074839}" srcOrd="1" destOrd="0" parTransId="{F6F612DE-2A29-43A4-98EB-110066B9C33B}" sibTransId="{0F0A1975-FD81-4B05-8D68-A74B808B0BC8}"/>
    <dgm:cxn modelId="{BDC8846D-4CE8-4C8E-B872-905EE9CD5EE8}" srcId="{AB8A52E4-8501-4781-8039-C98FE11DBE70}" destId="{B5BAE0CB-3B9B-45D1-85D2-C27D43B0B7C5}" srcOrd="3"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94528880-EE25-45CD-A050-207CC68767DC}" srcId="{AB8A52E4-8501-4781-8039-C98FE11DBE70}" destId="{8E6DD6A1-EBF2-4EDA-BD14-EBA0FC62C5FC}" srcOrd="4" destOrd="0" parTransId="{D2092F8F-4CF3-4829-83F8-A2819C4E178B}" sibTransId="{D1EBDF36-9EF7-4F9D-A43E-19348FB4436D}"/>
    <dgm:cxn modelId="{1CAD8B8B-DED4-488B-8DA0-B4875AC1FB28}" type="presOf" srcId="{B2460AA2-8F2D-4922-99F3-29E1CC4766F3}" destId="{BA6E36CB-0B0D-45FE-8AFA-D9672C0B6DB8}" srcOrd="0" destOrd="0" presId="urn:microsoft.com/office/officeart/2005/8/layout/default"/>
    <dgm:cxn modelId="{2E63B4A2-A067-44A7-BF3D-514452687828}" srcId="{AB8A52E4-8501-4781-8039-C98FE11DBE70}" destId="{2CD02C7D-1E43-470F-B965-50795109A4F4}" srcOrd="2" destOrd="0" parTransId="{371D4370-152D-486E-8C49-F119B2EA8F7F}" sibTransId="{A659E271-3289-4917-8E1B-1916C6F291F1}"/>
    <dgm:cxn modelId="{B48F9FC2-EE5C-45E0-A687-AE8F0EDF0474}" srcId="{AB8A52E4-8501-4781-8039-C98FE11DBE70}" destId="{B2460AA2-8F2D-4922-99F3-29E1CC4766F3}" srcOrd="6" destOrd="0" parTransId="{80FE3E18-CD26-4A5B-897F-32192F45803B}" sibTransId="{263C2DA3-C61B-45E7-899C-1BBFA9E70AFF}"/>
    <dgm:cxn modelId="{5D7936C9-028D-4935-A631-F71B66C3D339}" type="presOf" srcId="{AB8A52E4-8501-4781-8039-C98FE11DBE70}" destId="{92111728-F705-4F64-90A4-C1F22454F005}" srcOrd="0" destOrd="0" presId="urn:microsoft.com/office/officeart/2005/8/layout/default"/>
    <dgm:cxn modelId="{E5AA80D1-5EBE-4456-9981-382666FB1EC6}" type="presOf" srcId="{8E6DD6A1-EBF2-4EDA-BD14-EBA0FC62C5FC}" destId="{2039F8FC-AE1F-4C1D-A8D4-56512BEEC3A7}" srcOrd="0" destOrd="0" presId="urn:microsoft.com/office/officeart/2005/8/layout/default"/>
    <dgm:cxn modelId="{0990C974-6309-4FF3-8279-0FBD12A47ECF}" type="presParOf" srcId="{92111728-F705-4F64-90A4-C1F22454F005}" destId="{D6624A7C-614C-48A6-AAFF-554999362E01}" srcOrd="0" destOrd="0" presId="urn:microsoft.com/office/officeart/2005/8/layout/default"/>
    <dgm:cxn modelId="{852FACB2-91D9-435A-9A1D-ED0B18D82FAD}" type="presParOf" srcId="{92111728-F705-4F64-90A4-C1F22454F005}" destId="{62E0DDEB-4040-4280-B5D1-434707A47FD7}" srcOrd="1" destOrd="0" presId="urn:microsoft.com/office/officeart/2005/8/layout/default"/>
    <dgm:cxn modelId="{543687F4-3013-4F82-BC66-899FCEF29ED5}" type="presParOf" srcId="{92111728-F705-4F64-90A4-C1F22454F005}" destId="{791EB50B-00D6-4F5E-8C9E-B999C7F1F012}" srcOrd="2" destOrd="0" presId="urn:microsoft.com/office/officeart/2005/8/layout/default"/>
    <dgm:cxn modelId="{461458A4-1464-442E-84A0-E498B425DDE4}" type="presParOf" srcId="{92111728-F705-4F64-90A4-C1F22454F005}" destId="{D9CA0CC9-DE4A-4D14-975C-3F358DDEFF02}" srcOrd="3" destOrd="0" presId="urn:microsoft.com/office/officeart/2005/8/layout/default"/>
    <dgm:cxn modelId="{F6FFE32E-5E2C-4176-A8F7-68D8693F6852}" type="presParOf" srcId="{92111728-F705-4F64-90A4-C1F22454F005}" destId="{CDED21E4-C6ED-4DDC-8309-29B481A3E71F}" srcOrd="4" destOrd="0" presId="urn:microsoft.com/office/officeart/2005/8/layout/default"/>
    <dgm:cxn modelId="{2F592586-5B99-40AE-9944-C7497C74AC0D}" type="presParOf" srcId="{92111728-F705-4F64-90A4-C1F22454F005}" destId="{EE1AC98E-51C6-4E46-B6EE-66E7176F84B9}" srcOrd="5" destOrd="0" presId="urn:microsoft.com/office/officeart/2005/8/layout/default"/>
    <dgm:cxn modelId="{30047A7A-A63B-4F88-9449-C94BBA1A26D3}" type="presParOf" srcId="{92111728-F705-4F64-90A4-C1F22454F005}" destId="{371B5306-653F-4660-ACCF-4EB9CE55A012}" srcOrd="6" destOrd="0" presId="urn:microsoft.com/office/officeart/2005/8/layout/default"/>
    <dgm:cxn modelId="{98A072A7-90CA-487C-83A3-1429C2C16B25}" type="presParOf" srcId="{92111728-F705-4F64-90A4-C1F22454F005}" destId="{C9DD2D17-86B2-4588-9D14-5A578A4098A1}" srcOrd="7" destOrd="0" presId="urn:microsoft.com/office/officeart/2005/8/layout/default"/>
    <dgm:cxn modelId="{C892C91D-C03E-4418-BB80-33C16B66B590}" type="presParOf" srcId="{92111728-F705-4F64-90A4-C1F22454F005}" destId="{2039F8FC-AE1F-4C1D-A8D4-56512BEEC3A7}" srcOrd="8" destOrd="0" presId="urn:microsoft.com/office/officeart/2005/8/layout/default"/>
    <dgm:cxn modelId="{AFF28509-549A-4BD0-AF8C-1FC3EB11C770}" type="presParOf" srcId="{92111728-F705-4F64-90A4-C1F22454F005}" destId="{3895545E-7905-4DA7-B700-7409021D790F}" srcOrd="9" destOrd="0" presId="urn:microsoft.com/office/officeart/2005/8/layout/default"/>
    <dgm:cxn modelId="{6CE5CC53-1E8B-48D9-B9F2-6F6C7AE79363}" type="presParOf" srcId="{92111728-F705-4F64-90A4-C1F22454F005}" destId="{AA1D90C9-0CD1-4F69-B614-55FC46F797EF}" srcOrd="10" destOrd="0" presId="urn:microsoft.com/office/officeart/2005/8/layout/default"/>
    <dgm:cxn modelId="{16B7F0C9-F1C5-49F1-84AE-816B17C260E8}" type="presParOf" srcId="{92111728-F705-4F64-90A4-C1F22454F005}" destId="{707A0559-0D8B-4965-9F27-786D6EBAD919}" srcOrd="11" destOrd="0" presId="urn:microsoft.com/office/officeart/2005/8/layout/default"/>
    <dgm:cxn modelId="{88F86E6A-D1F2-42F6-AEA6-66E5ED23B1A3}" type="presParOf" srcId="{92111728-F705-4F64-90A4-C1F22454F005}" destId="{BA6E36CB-0B0D-45FE-8AFA-D9672C0B6DB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8A52E4-8501-4781-8039-C98FE11DBE7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F4BD8F0-62DC-42E0-B68D-D63D97074839}">
      <dgm:prSet/>
      <dgm:spPr/>
      <dgm:t>
        <a:bodyPr/>
        <a:lstStyle/>
        <a:p>
          <a:r>
            <a:rPr lang="nb-NO"/>
            <a:t>Aktiviteter i fritiden</a:t>
          </a:r>
          <a:endParaRPr lang="en-US"/>
        </a:p>
      </dgm:t>
    </dgm:pt>
    <dgm:pt modelId="{F6F612DE-2A29-43A4-98EB-110066B9C33B}" type="parTrans" cxnId="{24AAC668-242F-4A8E-95D0-0CC433930E4D}">
      <dgm:prSet/>
      <dgm:spPr/>
      <dgm:t>
        <a:bodyPr/>
        <a:lstStyle/>
        <a:p>
          <a:endParaRPr lang="en-US"/>
        </a:p>
      </dgm:t>
    </dgm:pt>
    <dgm:pt modelId="{0F0A1975-FD81-4B05-8D68-A74B808B0BC8}" type="sibTrans" cxnId="{24AAC668-242F-4A8E-95D0-0CC433930E4D}">
      <dgm:prSet/>
      <dgm:spPr/>
      <dgm:t>
        <a:bodyPr/>
        <a:lstStyle/>
        <a:p>
          <a:endParaRPr lang="en-US"/>
        </a:p>
      </dgm:t>
    </dgm:pt>
    <dgm:pt modelId="{2CD02C7D-1E43-470F-B965-50795109A4F4}">
      <dgm:prSet/>
      <dgm:spPr/>
      <dgm:t>
        <a:bodyPr/>
        <a:lstStyle/>
        <a:p>
          <a:r>
            <a:rPr lang="nb-NO"/>
            <a:t>Skoleturer</a:t>
          </a:r>
          <a:endParaRPr lang="en-US"/>
        </a:p>
      </dgm:t>
    </dgm:pt>
    <dgm:pt modelId="{371D4370-152D-486E-8C49-F119B2EA8F7F}" type="parTrans" cxnId="{2E63B4A2-A067-44A7-BF3D-514452687828}">
      <dgm:prSet/>
      <dgm:spPr/>
      <dgm:t>
        <a:bodyPr/>
        <a:lstStyle/>
        <a:p>
          <a:endParaRPr lang="en-US"/>
        </a:p>
      </dgm:t>
    </dgm:pt>
    <dgm:pt modelId="{A659E271-3289-4917-8E1B-1916C6F291F1}" type="sibTrans" cxnId="{2E63B4A2-A067-44A7-BF3D-514452687828}">
      <dgm:prSet/>
      <dgm:spPr/>
      <dgm:t>
        <a:bodyPr/>
        <a:lstStyle/>
        <a:p>
          <a:endParaRPr lang="en-US"/>
        </a:p>
      </dgm:t>
    </dgm:pt>
    <dgm:pt modelId="{B5BAE0CB-3B9B-45D1-85D2-C27D43B0B7C5}">
      <dgm:prSet/>
      <dgm:spPr/>
      <dgm:t>
        <a:bodyPr/>
        <a:lstStyle/>
        <a:p>
          <a:r>
            <a:rPr lang="nb-NO"/>
            <a:t>Låne utstyr til tur</a:t>
          </a:r>
          <a:endParaRPr lang="en-US"/>
        </a:p>
      </dgm:t>
    </dgm:pt>
    <dgm:pt modelId="{4EADE177-35C3-40D6-AAF1-FD2408D72CD6}" type="parTrans" cxnId="{BDC8846D-4CE8-4C8E-B872-905EE9CD5EE8}">
      <dgm:prSet/>
      <dgm:spPr/>
      <dgm:t>
        <a:bodyPr/>
        <a:lstStyle/>
        <a:p>
          <a:endParaRPr lang="en-US"/>
        </a:p>
      </dgm:t>
    </dgm:pt>
    <dgm:pt modelId="{CA76C916-E130-4CE1-B0A7-E3572FCC0CB7}" type="sibTrans" cxnId="{BDC8846D-4CE8-4C8E-B872-905EE9CD5EE8}">
      <dgm:prSet/>
      <dgm:spPr/>
      <dgm:t>
        <a:bodyPr/>
        <a:lstStyle/>
        <a:p>
          <a:endParaRPr lang="en-US"/>
        </a:p>
      </dgm:t>
    </dgm:pt>
    <dgm:pt modelId="{92111728-F705-4F64-90A4-C1F22454F005}" type="pres">
      <dgm:prSet presAssocID="{AB8A52E4-8501-4781-8039-C98FE11DBE70}" presName="diagram" presStyleCnt="0">
        <dgm:presLayoutVars>
          <dgm:dir/>
          <dgm:resizeHandles val="exact"/>
        </dgm:presLayoutVars>
      </dgm:prSet>
      <dgm:spPr/>
    </dgm:pt>
    <dgm:pt modelId="{791EB50B-00D6-4F5E-8C9E-B999C7F1F012}" type="pres">
      <dgm:prSet presAssocID="{4F4BD8F0-62DC-42E0-B68D-D63D97074839}" presName="node" presStyleLbl="node1" presStyleIdx="0" presStyleCnt="3" custLinFactX="6944" custLinFactNeighborX="100000" custLinFactNeighborY="-32381">
        <dgm:presLayoutVars>
          <dgm:bulletEnabled val="1"/>
        </dgm:presLayoutVars>
      </dgm:prSet>
      <dgm:spPr/>
    </dgm:pt>
    <dgm:pt modelId="{D9CA0CC9-DE4A-4D14-975C-3F358DDEFF02}" type="pres">
      <dgm:prSet presAssocID="{0F0A1975-FD81-4B05-8D68-A74B808B0BC8}" presName="sibTrans" presStyleCnt="0"/>
      <dgm:spPr/>
    </dgm:pt>
    <dgm:pt modelId="{CDED21E4-C6ED-4DDC-8309-29B481A3E71F}" type="pres">
      <dgm:prSet presAssocID="{2CD02C7D-1E43-470F-B965-50795109A4F4}" presName="node" presStyleLbl="node1" presStyleIdx="1" presStyleCnt="3" custLinFactX="-6153" custLinFactNeighborX="-100000" custLinFactNeighborY="-33614">
        <dgm:presLayoutVars>
          <dgm:bulletEnabled val="1"/>
        </dgm:presLayoutVars>
      </dgm:prSet>
      <dgm:spPr/>
    </dgm:pt>
    <dgm:pt modelId="{EE1AC98E-51C6-4E46-B6EE-66E7176F84B9}" type="pres">
      <dgm:prSet presAssocID="{A659E271-3289-4917-8E1B-1916C6F291F1}" presName="sibTrans" presStyleCnt="0"/>
      <dgm:spPr/>
    </dgm:pt>
    <dgm:pt modelId="{371B5306-653F-4660-ACCF-4EB9CE55A012}" type="pres">
      <dgm:prSet presAssocID="{B5BAE0CB-3B9B-45D1-85D2-C27D43B0B7C5}" presName="node" presStyleLbl="node1" presStyleIdx="2" presStyleCnt="3" custLinFactNeighborX="-52530" custLinFactNeighborY="-29973">
        <dgm:presLayoutVars>
          <dgm:bulletEnabled val="1"/>
        </dgm:presLayoutVars>
      </dgm:prSet>
      <dgm:spPr/>
    </dgm:pt>
  </dgm:ptLst>
  <dgm:cxnLst>
    <dgm:cxn modelId="{6C8E810A-322E-482E-95B1-A52FEDE6742E}" type="presOf" srcId="{B5BAE0CB-3B9B-45D1-85D2-C27D43B0B7C5}" destId="{371B5306-653F-4660-ACCF-4EB9CE55A012}" srcOrd="0" destOrd="0" presId="urn:microsoft.com/office/officeart/2005/8/layout/default"/>
    <dgm:cxn modelId="{EA789127-700C-44D0-835E-686394C207C0}" type="presOf" srcId="{4F4BD8F0-62DC-42E0-B68D-D63D97074839}" destId="{791EB50B-00D6-4F5E-8C9E-B999C7F1F012}" srcOrd="0" destOrd="0" presId="urn:microsoft.com/office/officeart/2005/8/layout/default"/>
    <dgm:cxn modelId="{24AAC668-242F-4A8E-95D0-0CC433930E4D}" srcId="{AB8A52E4-8501-4781-8039-C98FE11DBE70}" destId="{4F4BD8F0-62DC-42E0-B68D-D63D97074839}" srcOrd="0" destOrd="0" parTransId="{F6F612DE-2A29-43A4-98EB-110066B9C33B}" sibTransId="{0F0A1975-FD81-4B05-8D68-A74B808B0BC8}"/>
    <dgm:cxn modelId="{BDC8846D-4CE8-4C8E-B872-905EE9CD5EE8}" srcId="{AB8A52E4-8501-4781-8039-C98FE11DBE70}" destId="{B5BAE0CB-3B9B-45D1-85D2-C27D43B0B7C5}" srcOrd="2" destOrd="0" parTransId="{4EADE177-35C3-40D6-AAF1-FD2408D72CD6}" sibTransId="{CA76C916-E130-4CE1-B0A7-E3572FCC0CB7}"/>
    <dgm:cxn modelId="{FC65B472-650D-48A8-8004-374C43538CE9}" type="presOf" srcId="{2CD02C7D-1E43-470F-B965-50795109A4F4}" destId="{CDED21E4-C6ED-4DDC-8309-29B481A3E71F}" srcOrd="0" destOrd="0" presId="urn:microsoft.com/office/officeart/2005/8/layout/default"/>
    <dgm:cxn modelId="{2E63B4A2-A067-44A7-BF3D-514452687828}" srcId="{AB8A52E4-8501-4781-8039-C98FE11DBE70}" destId="{2CD02C7D-1E43-470F-B965-50795109A4F4}" srcOrd="1" destOrd="0" parTransId="{371D4370-152D-486E-8C49-F119B2EA8F7F}" sibTransId="{A659E271-3289-4917-8E1B-1916C6F291F1}"/>
    <dgm:cxn modelId="{5D7936C9-028D-4935-A631-F71B66C3D339}" type="presOf" srcId="{AB8A52E4-8501-4781-8039-C98FE11DBE70}" destId="{92111728-F705-4F64-90A4-C1F22454F005}" srcOrd="0" destOrd="0" presId="urn:microsoft.com/office/officeart/2005/8/layout/default"/>
    <dgm:cxn modelId="{543687F4-3013-4F82-BC66-899FCEF29ED5}" type="presParOf" srcId="{92111728-F705-4F64-90A4-C1F22454F005}" destId="{791EB50B-00D6-4F5E-8C9E-B999C7F1F012}" srcOrd="0" destOrd="0" presId="urn:microsoft.com/office/officeart/2005/8/layout/default"/>
    <dgm:cxn modelId="{461458A4-1464-442E-84A0-E498B425DDE4}" type="presParOf" srcId="{92111728-F705-4F64-90A4-C1F22454F005}" destId="{D9CA0CC9-DE4A-4D14-975C-3F358DDEFF02}" srcOrd="1" destOrd="0" presId="urn:microsoft.com/office/officeart/2005/8/layout/default"/>
    <dgm:cxn modelId="{F6FFE32E-5E2C-4176-A8F7-68D8693F6852}" type="presParOf" srcId="{92111728-F705-4F64-90A4-C1F22454F005}" destId="{CDED21E4-C6ED-4DDC-8309-29B481A3E71F}" srcOrd="2" destOrd="0" presId="urn:microsoft.com/office/officeart/2005/8/layout/default"/>
    <dgm:cxn modelId="{2F592586-5B99-40AE-9944-C7497C74AC0D}" type="presParOf" srcId="{92111728-F705-4F64-90A4-C1F22454F005}" destId="{EE1AC98E-51C6-4E46-B6EE-66E7176F84B9}" srcOrd="3" destOrd="0" presId="urn:microsoft.com/office/officeart/2005/8/layout/default"/>
    <dgm:cxn modelId="{30047A7A-A63B-4F88-9449-C94BBA1A26D3}" type="presParOf" srcId="{92111728-F705-4F64-90A4-C1F22454F005}" destId="{371B5306-653F-4660-ACCF-4EB9CE55A01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24A7C-614C-48A6-AAFF-554999362E01}">
      <dsp:nvSpPr>
        <dsp:cNvPr id="0" name=""/>
        <dsp:cNvSpPr/>
      </dsp:nvSpPr>
      <dsp:spPr>
        <a:xfrm>
          <a:off x="987324" y="4190795"/>
          <a:ext cx="2036906" cy="1222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Klassekontakt</a:t>
          </a:r>
        </a:p>
      </dsp:txBody>
      <dsp:txXfrm>
        <a:off x="987324" y="4190795"/>
        <a:ext cx="2036906" cy="1222143"/>
      </dsp:txXfrm>
    </dsp:sp>
    <dsp:sp modelId="{791EB50B-00D6-4F5E-8C9E-B999C7F1F012}">
      <dsp:nvSpPr>
        <dsp:cNvPr id="0" name=""/>
        <dsp:cNvSpPr/>
      </dsp:nvSpPr>
      <dsp:spPr>
        <a:xfrm>
          <a:off x="975632" y="1415233"/>
          <a:ext cx="2036906" cy="12221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Foreldremøter</a:t>
          </a:r>
          <a:endParaRPr lang="en-US" sz="1900" kern="1200"/>
        </a:p>
      </dsp:txBody>
      <dsp:txXfrm>
        <a:off x="975632" y="1415233"/>
        <a:ext cx="2036906" cy="1222143"/>
      </dsp:txXfrm>
    </dsp:sp>
    <dsp:sp modelId="{CDED21E4-C6ED-4DDC-8309-29B481A3E71F}">
      <dsp:nvSpPr>
        <dsp:cNvPr id="0" name=""/>
        <dsp:cNvSpPr/>
      </dsp:nvSpPr>
      <dsp:spPr>
        <a:xfrm>
          <a:off x="946749" y="79328"/>
          <a:ext cx="2036906" cy="12221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Hjemmelekser</a:t>
          </a:r>
          <a:endParaRPr lang="en-US" sz="1900" kern="1200"/>
        </a:p>
      </dsp:txBody>
      <dsp:txXfrm>
        <a:off x="946749" y="79328"/>
        <a:ext cx="2036906" cy="1222143"/>
      </dsp:txXfrm>
    </dsp:sp>
    <dsp:sp modelId="{371B5306-653F-4660-ACCF-4EB9CE55A012}">
      <dsp:nvSpPr>
        <dsp:cNvPr id="0" name=""/>
        <dsp:cNvSpPr/>
      </dsp:nvSpPr>
      <dsp:spPr>
        <a:xfrm>
          <a:off x="977261" y="2822466"/>
          <a:ext cx="2036906" cy="12221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Utviklingssamtaler</a:t>
          </a:r>
          <a:endParaRPr lang="en-US" sz="1900" kern="1200"/>
        </a:p>
      </dsp:txBody>
      <dsp:txXfrm>
        <a:off x="977261" y="2822466"/>
        <a:ext cx="2036906" cy="1222143"/>
      </dsp:txXfrm>
    </dsp:sp>
    <dsp:sp modelId="{2039F8FC-AE1F-4C1D-A8D4-56512BEEC3A7}">
      <dsp:nvSpPr>
        <dsp:cNvPr id="0" name=""/>
        <dsp:cNvSpPr/>
      </dsp:nvSpPr>
      <dsp:spPr>
        <a:xfrm>
          <a:off x="3270288" y="92437"/>
          <a:ext cx="2036906" cy="122214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Vennegrupper</a:t>
          </a:r>
          <a:endParaRPr lang="en-US" sz="1900" kern="1200"/>
        </a:p>
      </dsp:txBody>
      <dsp:txXfrm>
        <a:off x="3270288" y="92437"/>
        <a:ext cx="2036906" cy="1222143"/>
      </dsp:txXfrm>
    </dsp:sp>
    <dsp:sp modelId="{AA1D90C9-0CD1-4F69-B614-55FC46F797EF}">
      <dsp:nvSpPr>
        <dsp:cNvPr id="0" name=""/>
        <dsp:cNvSpPr/>
      </dsp:nvSpPr>
      <dsp:spPr>
        <a:xfrm>
          <a:off x="3270288" y="1449359"/>
          <a:ext cx="2036906" cy="1222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Bursdager</a:t>
          </a:r>
          <a:endParaRPr lang="en-US" sz="1900" kern="1200"/>
        </a:p>
      </dsp:txBody>
      <dsp:txXfrm>
        <a:off x="3270288" y="1449359"/>
        <a:ext cx="2036906" cy="1222143"/>
      </dsp:txXfrm>
    </dsp:sp>
    <dsp:sp modelId="{BA6E36CB-0B0D-45FE-8AFA-D9672C0B6DB8}">
      <dsp:nvSpPr>
        <dsp:cNvPr id="0" name=""/>
        <dsp:cNvSpPr/>
      </dsp:nvSpPr>
      <dsp:spPr>
        <a:xfrm>
          <a:off x="3330316" y="2854625"/>
          <a:ext cx="2036906" cy="12221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Klasseturer og utstyr</a:t>
          </a:r>
        </a:p>
      </dsp:txBody>
      <dsp:txXfrm>
        <a:off x="3330316" y="2854625"/>
        <a:ext cx="2036906" cy="1222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EB50B-00D6-4F5E-8C9E-B999C7F1F012}">
      <dsp:nvSpPr>
        <dsp:cNvPr id="0" name=""/>
        <dsp:cNvSpPr/>
      </dsp:nvSpPr>
      <dsp:spPr>
        <a:xfrm>
          <a:off x="3189789" y="234719"/>
          <a:ext cx="2981957" cy="17891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nb-NO" sz="4400" kern="1200"/>
            <a:t>Aktiviteter i fritiden</a:t>
          </a:r>
          <a:endParaRPr lang="en-US" sz="4400" kern="1200"/>
        </a:p>
      </dsp:txBody>
      <dsp:txXfrm>
        <a:off x="3189789" y="234719"/>
        <a:ext cx="2981957" cy="1789174"/>
      </dsp:txXfrm>
    </dsp:sp>
    <dsp:sp modelId="{CDED21E4-C6ED-4DDC-8309-29B481A3E71F}">
      <dsp:nvSpPr>
        <dsp:cNvPr id="0" name=""/>
        <dsp:cNvSpPr/>
      </dsp:nvSpPr>
      <dsp:spPr>
        <a:xfrm>
          <a:off x="115480" y="212658"/>
          <a:ext cx="2981957" cy="17891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nb-NO" sz="4400" kern="1200"/>
            <a:t>Skoleturer</a:t>
          </a:r>
          <a:endParaRPr lang="en-US" sz="4400" kern="1200"/>
        </a:p>
      </dsp:txBody>
      <dsp:txXfrm>
        <a:off x="115480" y="212658"/>
        <a:ext cx="2981957" cy="1789174"/>
      </dsp:txXfrm>
    </dsp:sp>
    <dsp:sp modelId="{371B5306-653F-4660-ACCF-4EB9CE55A012}">
      <dsp:nvSpPr>
        <dsp:cNvPr id="0" name=""/>
        <dsp:cNvSpPr/>
      </dsp:nvSpPr>
      <dsp:spPr>
        <a:xfrm>
          <a:off x="74418" y="2365172"/>
          <a:ext cx="2981957" cy="17891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nb-NO" sz="4400" kern="1200"/>
            <a:t>Låne utstyr til tur</a:t>
          </a:r>
          <a:endParaRPr lang="en-US" sz="4400" kern="1200"/>
        </a:p>
      </dsp:txBody>
      <dsp:txXfrm>
        <a:off x="74418" y="2365172"/>
        <a:ext cx="2981957" cy="17891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A96C-74F5-4284-B89E-3E00AE0553BC}" type="datetimeFigureOut">
              <a:rPr lang="nb-NO" smtClean="0"/>
              <a:t>27.01.2022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BBA70-38CC-4203-989E-D23586E97586}" type="slidenum">
              <a:rPr lang="nb-NO" smtClean="0"/>
              <a:t>‹#›</a:t>
            </a:fld>
            <a:endParaRPr lang="nb-NO"/>
          </a:p>
        </p:txBody>
      </p:sp>
    </p:spTree>
    <p:extLst>
      <p:ext uri="{BB962C8B-B14F-4D97-AF65-F5344CB8AC3E}">
        <p14:creationId xmlns:p14="http://schemas.microsoft.com/office/powerpoint/2010/main" val="2229385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ug.no/lekser-og-leksehjelp.462865.no.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nhi.no/familie/barn/tips-til-deg-som-hjelper-barn-med-leks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ug.no/utviklingssamtale-konferansetime.462828.no.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ug.no/lekser-og-leksehjelp.462865.no.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a:t>
            </a:fld>
            <a:endParaRPr lang="nb-NO"/>
          </a:p>
        </p:txBody>
      </p:sp>
    </p:spTree>
    <p:extLst>
      <p:ext uri="{BB962C8B-B14F-4D97-AF65-F5344CB8AC3E}">
        <p14:creationId xmlns:p14="http://schemas.microsoft.com/office/powerpoint/2010/main" val="136427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panose="020F0502020204030204"/>
            </a:endParaRPr>
          </a:p>
          <a:p>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10</a:t>
            </a:fld>
            <a:endParaRPr lang="nb-NO"/>
          </a:p>
        </p:txBody>
      </p:sp>
    </p:spTree>
    <p:extLst>
      <p:ext uri="{BB962C8B-B14F-4D97-AF65-F5344CB8AC3E}">
        <p14:creationId xmlns:p14="http://schemas.microsoft.com/office/powerpoint/2010/main" val="251344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hentet fra:</a:t>
            </a:r>
          </a:p>
          <a:p>
            <a:r>
              <a:rPr lang="nb-NO">
                <a:hlinkClick r:id="rId3"/>
              </a:rPr>
              <a:t>https://www.fug.no/lekser-og-leksehjelp.462865.no.html</a:t>
            </a:r>
            <a:endParaRPr lang="nb-NO">
              <a:cs typeface="Calibri"/>
              <a:hlinkClick r:id="rId3"/>
            </a:endParaRPr>
          </a:p>
          <a:p>
            <a:endParaRPr lang="nb-NO">
              <a:cs typeface="Calibri"/>
            </a:endParaRPr>
          </a:p>
          <a:p>
            <a:r>
              <a:rPr lang="nb-NO" noProof="0"/>
              <a:t>Svar:</a:t>
            </a:r>
          </a:p>
          <a:p>
            <a:r>
              <a:rPr lang="nb-NO" sz="1200" kern="1200" noProof="0">
                <a:solidFill>
                  <a:schemeClr val="tx1"/>
                </a:solidFill>
                <a:latin typeface="+mn-lt"/>
                <a:ea typeface="+mn-ea"/>
                <a:cs typeface="+mn-cs"/>
              </a:rPr>
              <a:t>1 Om du ikke er så flink til å lese, kan du kanskje fortelle i stedet. </a:t>
            </a:r>
            <a:r>
              <a:rPr lang="nb-NO" sz="1200" b="1" kern="1200" noProof="0">
                <a:solidFill>
                  <a:schemeClr val="tx1"/>
                </a:solidFill>
                <a:latin typeface="+mn-lt"/>
                <a:ea typeface="+mn-ea"/>
                <a:cs typeface="+mn-cs"/>
              </a:rPr>
              <a:t>Fortellerstunder</a:t>
            </a:r>
            <a:r>
              <a:rPr lang="nb-NO" sz="1200" kern="1200" noProof="0">
                <a:solidFill>
                  <a:schemeClr val="tx1"/>
                </a:solidFill>
                <a:latin typeface="+mn-lt"/>
                <a:ea typeface="+mn-ea"/>
                <a:cs typeface="+mn-cs"/>
              </a:rPr>
              <a:t> gir også opplevelser og kunnskap. Snakk om bilder, eller om filmer.</a:t>
            </a:r>
          </a:p>
          <a:p>
            <a:r>
              <a:rPr lang="nb-NO" sz="1200" kern="1200" noProof="0">
                <a:solidFill>
                  <a:schemeClr val="tx1"/>
                </a:solidFill>
                <a:latin typeface="+mn-lt"/>
                <a:ea typeface="+mn-ea"/>
                <a:cs typeface="+mn-cs"/>
              </a:rPr>
              <a:t>Barna lærer å lytte, de lærer språk og får kjennskap til eventyr og fortellinger fra ulike kulturer og fra barndommen til foreldrene.</a:t>
            </a:r>
          </a:p>
          <a:p>
            <a:r>
              <a:rPr lang="nb-NO" sz="1200" kern="1200" noProof="0">
                <a:solidFill>
                  <a:schemeClr val="tx1"/>
                </a:solidFill>
                <a:latin typeface="+mn-lt"/>
                <a:ea typeface="+mn-ea"/>
                <a:cs typeface="+mn-cs"/>
              </a:rPr>
              <a:t>Mange bøker for barn og unge er filmet. Dere kan se film sammen, dere kan lytte på lydbøker eller lese tegneserier. </a:t>
            </a:r>
          </a:p>
          <a:p>
            <a:r>
              <a:rPr lang="nb-NO" sz="1200" kern="1200" noProof="0">
                <a:solidFill>
                  <a:schemeClr val="tx1"/>
                </a:solidFill>
                <a:latin typeface="+mn-lt"/>
                <a:ea typeface="+mn-ea"/>
                <a:cs typeface="+mn-cs"/>
              </a:rPr>
              <a:t>Både filmer og lydbøker kan man låne gratis på </a:t>
            </a:r>
            <a:r>
              <a:rPr lang="nb-NO" sz="1200" b="1" kern="1200" noProof="0">
                <a:solidFill>
                  <a:schemeClr val="tx1"/>
                </a:solidFill>
                <a:latin typeface="+mn-lt"/>
                <a:ea typeface="+mn-ea"/>
                <a:cs typeface="+mn-cs"/>
              </a:rPr>
              <a:t>biblioteket</a:t>
            </a:r>
            <a:r>
              <a:rPr lang="nb-NO" sz="1200" kern="1200" noProof="0">
                <a:solidFill>
                  <a:schemeClr val="tx1"/>
                </a:solidFill>
                <a:latin typeface="+mn-lt"/>
                <a:ea typeface="+mn-ea"/>
                <a:cs typeface="+mn-cs"/>
              </a:rPr>
              <a:t>. Være interessert i bøker.  Spør om deltakerne besøker biblioteket.</a:t>
            </a:r>
          </a:p>
          <a:p>
            <a:pPr>
              <a:defRPr/>
            </a:pPr>
            <a:r>
              <a:rPr lang="nb-NO" sz="1200" kern="1200" noProof="0">
                <a:solidFill>
                  <a:schemeClr val="tx1"/>
                </a:solidFill>
                <a:latin typeface="+mn-lt"/>
                <a:ea typeface="+mn-ea"/>
                <a:cs typeface="+mn-cs"/>
              </a:rPr>
              <a:t> </a:t>
            </a:r>
          </a:p>
          <a:p>
            <a:pPr>
              <a:defRPr/>
            </a:pPr>
            <a:r>
              <a:rPr lang="nb-NO" sz="1200" kern="1200" noProof="0">
                <a:solidFill>
                  <a:schemeClr val="tx1"/>
                </a:solidFill>
                <a:latin typeface="+mn-lt"/>
                <a:ea typeface="+mn-ea"/>
                <a:cs typeface="+mn-cs"/>
              </a:rPr>
              <a:t>2 Ja! Lesestunder er hyggestunder uansett hvilket språk det leses på. Du trenger ikke lese norsk. Du kan godt lese høyt på ditt språk. Det gjør det ikke vanskeligere for barnet ditt å lære å snakke og lese på norsk, tvert imot: Når du leser på det språket du kan best, formidler du </a:t>
            </a:r>
            <a:r>
              <a:rPr lang="nb-NO" sz="1200" b="1" kern="1200" noProof="0">
                <a:solidFill>
                  <a:schemeClr val="tx1"/>
                </a:solidFill>
                <a:latin typeface="+mn-lt"/>
                <a:ea typeface="+mn-ea"/>
                <a:cs typeface="+mn-cs"/>
              </a:rPr>
              <a:t>leseglede</a:t>
            </a:r>
            <a:r>
              <a:rPr lang="nb-NO" sz="1200" kern="1200" noProof="0">
                <a:solidFill>
                  <a:schemeClr val="tx1"/>
                </a:solidFill>
                <a:latin typeface="+mn-lt"/>
                <a:ea typeface="+mn-ea"/>
                <a:cs typeface="+mn-cs"/>
              </a:rPr>
              <a:t>, språk, kultur og tradisjoner. Slik gir du barnet ditt erfaringer og gode opplevelser som er viktige både for utvikling og læring.</a:t>
            </a:r>
            <a:endParaRPr lang="nb-NO" sz="1200" kern="1200" noProof="0">
              <a:solidFill>
                <a:schemeClr val="tx1"/>
              </a:solidFill>
              <a:latin typeface="+mn-lt"/>
              <a:cs typeface="Calibri"/>
            </a:endParaRPr>
          </a:p>
          <a:p>
            <a:endParaRPr lang="nb-NO" sz="1200" kern="1200" noProof="0">
              <a:solidFill>
                <a:schemeClr val="tx1"/>
              </a:solidFill>
              <a:latin typeface="+mn-lt"/>
              <a:ea typeface="+mn-ea"/>
              <a:cs typeface="+mn-cs"/>
            </a:endParaRPr>
          </a:p>
          <a:p>
            <a:r>
              <a:rPr lang="nb-NO" sz="1200" kern="1200" noProof="0">
                <a:solidFill>
                  <a:schemeClr val="tx1"/>
                </a:solidFill>
                <a:latin typeface="+mn-lt"/>
                <a:ea typeface="+mn-ea"/>
                <a:cs typeface="+mn-cs"/>
              </a:rPr>
              <a:t>Be kontaktlærer om råd. Retten til tilpasset opplæring gjelder også leksene. Kanskje barnet kan få gjøre lekser på skolen? Spør om barnet ditt kan få være med på leksehjelp på skolen, eller om skolen kan gi barnet lekser som det mestrer.</a:t>
            </a:r>
            <a:r>
              <a:rPr lang="nb-NO" noProof="0"/>
              <a:t> </a:t>
            </a:r>
            <a:endParaRPr lang="nb-NO" sz="1200" kern="1200" noProof="0">
              <a:solidFill>
                <a:schemeClr val="tx1"/>
              </a:solidFill>
              <a:latin typeface="+mn-lt"/>
              <a:cs typeface="Calibri" panose="020F0502020204030204"/>
            </a:endParaRPr>
          </a:p>
          <a:p>
            <a:r>
              <a:rPr lang="nb-NO" sz="1200" kern="1200" noProof="0">
                <a:solidFill>
                  <a:schemeClr val="tx1"/>
                </a:solidFill>
                <a:latin typeface="+mn-lt"/>
                <a:ea typeface="+mn-ea"/>
                <a:cs typeface="+mn-cs"/>
              </a:rPr>
              <a:t>Ved noen skoler har foreldrene laget leksegrupper for barna, slik at barna kan få hjelp av hverandre til å gjøre lekser. Det går også an å høre med noen andre foreldre om de kan hjelpe til med lekser.</a:t>
            </a:r>
          </a:p>
          <a:p>
            <a:pPr marL="0" marR="0" lvl="0" indent="0" algn="l" defTabSz="914400">
              <a:lnSpc>
                <a:spcPct val="100000"/>
              </a:lnSpc>
              <a:spcBef>
                <a:spcPts val="0"/>
              </a:spcBef>
              <a:spcAft>
                <a:spcPts val="0"/>
              </a:spcAft>
              <a:buClrTx/>
              <a:buSzTx/>
              <a:buFontTx/>
              <a:buNone/>
              <a:tabLst/>
              <a:defRPr/>
            </a:pPr>
            <a:endParaRPr lang="nb-NO" sz="1200" kern="1200" noProof="0">
              <a:solidFill>
                <a:schemeClr val="tx1"/>
              </a:solidFill>
              <a:latin typeface="+mn-lt"/>
              <a:cs typeface="Calibri" panose="020F0502020204030204"/>
            </a:endParaRPr>
          </a:p>
          <a:p>
            <a:r>
              <a:rPr lang="nb-NO">
                <a:cs typeface="Calibri" panose="020F0502020204030204"/>
              </a:rPr>
              <a:t>Lenke til en side som gir tips til foreldre:</a:t>
            </a:r>
          </a:p>
          <a:p>
            <a:r>
              <a:rPr lang="nb-NO">
                <a:hlinkClick r:id="rId4"/>
              </a:rPr>
              <a:t>https://nhi.no/familie/barn/tips-til-deg-som-hjelper-barn-med-lekser/</a:t>
            </a:r>
            <a:endParaRPr lang="nb-NO">
              <a:cs typeface="Calibri" panose="020F0502020204030204"/>
              <a:hlinkClick r:id="rId4"/>
            </a:endParaRP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11</a:t>
            </a:fld>
            <a:endParaRPr lang="nb-NO"/>
          </a:p>
        </p:txBody>
      </p:sp>
    </p:spTree>
    <p:extLst>
      <p:ext uri="{BB962C8B-B14F-4D97-AF65-F5344CB8AC3E}">
        <p14:creationId xmlns:p14="http://schemas.microsoft.com/office/powerpoint/2010/main" val="114878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Forslag på neste lysbilde</a:t>
            </a:r>
            <a:r>
              <a:rPr lang="nb-NO"/>
              <a: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12</a:t>
            </a:fld>
            <a:endParaRPr lang="nb-NO"/>
          </a:p>
        </p:txBody>
      </p:sp>
    </p:spTree>
    <p:extLst>
      <p:ext uri="{BB962C8B-B14F-4D97-AF65-F5344CB8AC3E}">
        <p14:creationId xmlns:p14="http://schemas.microsoft.com/office/powerpoint/2010/main" val="206429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endParaRPr lang="nb-NO" sz="1200"/>
          </a:p>
          <a:p>
            <a:r>
              <a:rPr lang="nb-NO"/>
              <a:t>Er det andre ting deltakerne mener man kan gjøre i tillegg?</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13</a:t>
            </a:fld>
            <a:endParaRPr lang="nb-NO"/>
          </a:p>
        </p:txBody>
      </p:sp>
    </p:spTree>
    <p:extLst>
      <p:ext uri="{BB962C8B-B14F-4D97-AF65-F5344CB8AC3E}">
        <p14:creationId xmlns:p14="http://schemas.microsoft.com/office/powerpoint/2010/main" val="418101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viktigste er at lekser ikke blir en kamp - og at situasjonen er positiv</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14</a:t>
            </a:fld>
            <a:endParaRPr lang="nb-NO"/>
          </a:p>
        </p:txBody>
      </p:sp>
    </p:spTree>
    <p:extLst>
      <p:ext uri="{BB962C8B-B14F-4D97-AF65-F5344CB8AC3E}">
        <p14:creationId xmlns:p14="http://schemas.microsoft.com/office/powerpoint/2010/main" val="147692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latin typeface="+mn-lt"/>
                <a:ea typeface="+mn-ea"/>
                <a:cs typeface="+mn-cs"/>
              </a:rPr>
              <a:t>Er det leksehjelp på skolen til barna dine?  I SFO? Spør!</a:t>
            </a:r>
          </a:p>
          <a:p>
            <a:endParaRPr lang="nb-NO" sz="1200" kern="1200">
              <a:solidFill>
                <a:schemeClr val="tx1"/>
              </a:solidFill>
              <a:latin typeface="+mn-lt"/>
              <a:ea typeface="+mn-ea"/>
              <a:cs typeface="+mn-cs"/>
            </a:endParaRPr>
          </a:p>
          <a:p>
            <a:r>
              <a:rPr lang="nb-NO" sz="1200" kern="1200">
                <a:solidFill>
                  <a:schemeClr val="tx1"/>
                </a:solidFill>
                <a:latin typeface="+mn-lt"/>
                <a:ea typeface="+mn-ea"/>
                <a:cs typeface="+mn-cs"/>
              </a:rPr>
              <a:t>Det varierer fra skole til skole og kommune til kommune om man tilbyr leksehjelp på skolene. </a:t>
            </a:r>
          </a:p>
          <a:p>
            <a:endParaRPr lang="nb-NO" sz="1200" kern="1200">
              <a:solidFill>
                <a:schemeClr val="tx1"/>
              </a:solidFill>
              <a:latin typeface="+mn-lt"/>
              <a:ea typeface="+mn-ea"/>
              <a:cs typeface="+mn-cs"/>
            </a:endParaRPr>
          </a:p>
          <a:p>
            <a:r>
              <a:rPr lang="nb-NO" sz="1200" kern="1200">
                <a:solidFill>
                  <a:schemeClr val="tx1"/>
                </a:solidFill>
                <a:latin typeface="+mn-lt"/>
                <a:ea typeface="+mn-ea"/>
                <a:cs typeface="+mn-cs"/>
              </a:rPr>
              <a:t>Dette kan foreldrene sjekke på skolen der barna går</a:t>
            </a:r>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15</a:t>
            </a:fld>
            <a:endParaRPr lang="nb-NO"/>
          </a:p>
        </p:txBody>
      </p:sp>
    </p:spTree>
    <p:extLst>
      <p:ext uri="{BB962C8B-B14F-4D97-AF65-F5344CB8AC3E}">
        <p14:creationId xmlns:p14="http://schemas.microsoft.com/office/powerpoint/2010/main" val="14869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et tilbud i Bærum</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16</a:t>
            </a:fld>
            <a:endParaRPr lang="nb-NO"/>
          </a:p>
        </p:txBody>
      </p:sp>
    </p:spTree>
    <p:extLst>
      <p:ext uri="{BB962C8B-B14F-4D97-AF65-F5344CB8AC3E}">
        <p14:creationId xmlns:p14="http://schemas.microsoft.com/office/powerpoint/2010/main" val="2660014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har også en aktivitet som heter KOMPIS (betyr kamerat, venn) Den er nystartet, de møtes på Fellesverket og har ulike aktiviteter.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17</a:t>
            </a:fld>
            <a:endParaRPr lang="nb-NO"/>
          </a:p>
        </p:txBody>
      </p:sp>
    </p:spTree>
    <p:extLst>
      <p:ext uri="{BB962C8B-B14F-4D97-AF65-F5344CB8AC3E}">
        <p14:creationId xmlns:p14="http://schemas.microsoft.com/office/powerpoint/2010/main" val="233667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60000"/>
              </a:lnSpc>
              <a:buFontTx/>
              <a:buNone/>
            </a:pPr>
            <a:r>
              <a:rPr lang="nb-NO" sz="1200"/>
              <a:t>Til kursholder: Forstå hvorfor vi har foreldremøter og utviklingssamtaler. Vite hva møtene inneholder og hvorfor det er viktig å møte opp.</a:t>
            </a:r>
          </a:p>
          <a:p>
            <a:endParaRPr lang="nb-NO" noProof="0">
              <a:cs typeface="Calibri"/>
            </a:endParaRPr>
          </a:p>
          <a:p>
            <a:r>
              <a:rPr lang="nb-NO"/>
              <a:t>Start med å snakke sammen:</a:t>
            </a:r>
          </a:p>
          <a:p>
            <a:pPr>
              <a:lnSpc>
                <a:spcPct val="170000"/>
              </a:lnSpc>
            </a:pPr>
            <a:r>
              <a:rPr lang="nb-NO" sz="1200"/>
              <a:t>Har dere foreldremøter på skolene i hjemlandet? Hvordan er disse møtene?</a:t>
            </a:r>
          </a:p>
          <a:p>
            <a:pPr>
              <a:lnSpc>
                <a:spcPct val="170000"/>
              </a:lnSpc>
            </a:pPr>
            <a:r>
              <a:rPr lang="nb-NO" sz="1200"/>
              <a:t>Har du vært på et foreldremøte i Norge? </a:t>
            </a:r>
          </a:p>
          <a:p>
            <a:pPr>
              <a:lnSpc>
                <a:spcPct val="170000"/>
              </a:lnSpc>
            </a:pPr>
            <a:r>
              <a:rPr lang="nb-NO" sz="1200" b="1"/>
              <a:t>Hva snakket dere om?</a:t>
            </a:r>
          </a:p>
          <a:p>
            <a:pPr>
              <a:lnSpc>
                <a:spcPct val="170000"/>
              </a:lnSpc>
            </a:pPr>
            <a:r>
              <a:rPr lang="nb-NO" sz="1200"/>
              <a:t>Forsto du det som ble sagt? Fikk du tilbud om tolk?</a:t>
            </a:r>
          </a:p>
          <a:p>
            <a:pPr>
              <a:lnSpc>
                <a:spcPct val="170000"/>
              </a:lnSpc>
            </a:pPr>
            <a:r>
              <a:rPr lang="nb-NO" sz="1200" b="1"/>
              <a:t>Hvordan hadde du det på foreldremøte?</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0AAB1-4CC2-4EC4-B9FD-EBEF46E16E4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69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noProof="0">
              <a:cs typeface="Calibri"/>
            </a:endParaRPr>
          </a:p>
          <a:p>
            <a:r>
              <a:rPr lang="nb-NO" noProof="0">
                <a:cs typeface="Calibri"/>
              </a:rPr>
              <a:t>Høre med deltakerne om deres erfaringer med foreldremøter i hjemlandet og i Norge, om de har relevant erfaring.</a:t>
            </a:r>
          </a:p>
          <a:p>
            <a:endParaRPr lang="nb-NO" noProof="0">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20</a:t>
            </a:fld>
            <a:endParaRPr lang="nb-NO"/>
          </a:p>
        </p:txBody>
      </p:sp>
    </p:spTree>
    <p:extLst>
      <p:ext uri="{BB962C8B-B14F-4D97-AF65-F5344CB8AC3E}">
        <p14:creationId xmlns:p14="http://schemas.microsoft.com/office/powerpoint/2010/main" val="389708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a:t>
            </a:fld>
            <a:endParaRPr lang="nb-NO"/>
          </a:p>
        </p:txBody>
      </p:sp>
    </p:spTree>
    <p:extLst>
      <p:ext uri="{BB962C8B-B14F-4D97-AF65-F5344CB8AC3E}">
        <p14:creationId xmlns:p14="http://schemas.microsoft.com/office/powerpoint/2010/main" val="2927104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200"/>
              <a:t>Foreldre går glipp av mye viktig infrmasjon om skolen om de ikke kan komme på foreldremøter!</a:t>
            </a:r>
          </a:p>
          <a:p>
            <a:pPr>
              <a:lnSpc>
                <a:spcPct val="150000"/>
              </a:lnSpc>
            </a:pPr>
            <a:r>
              <a:rPr lang="nb-NO" sz="1200"/>
              <a:t>Få innblikk i skolehverdagen, bli kjent med andre foreldre, blir kjent med lærer,  få informasjon om facebookgrupper, hvordan klassen arrangerer bursdager, om vennegrupper….det er en mulighet til å stille spørsmål, få praktisk informasjon om skolens og klassens rutiner og annet. </a:t>
            </a:r>
          </a:p>
          <a:p>
            <a:pPr>
              <a:lnSpc>
                <a:spcPct val="150000"/>
              </a:lnSpc>
            </a:pPr>
            <a:r>
              <a:rPr lang="nb-NO" sz="1200"/>
              <a:t> For eksempel:</a:t>
            </a:r>
          </a:p>
          <a:p>
            <a:pPr>
              <a:lnSpc>
                <a:spcPct val="150000"/>
              </a:lnSpc>
              <a:buFont typeface="Wingdings" panose="05000000000000000000" pitchFamily="2" charset="2"/>
              <a:buChar char="Ø"/>
            </a:pPr>
            <a:r>
              <a:rPr lang="nb-NO" sz="1200"/>
              <a:t>Ukeplaner</a:t>
            </a:r>
          </a:p>
          <a:p>
            <a:pPr>
              <a:lnSpc>
                <a:spcPct val="150000"/>
              </a:lnSpc>
              <a:buFont typeface="Wingdings" panose="05000000000000000000" pitchFamily="2" charset="2"/>
              <a:buChar char="Ø"/>
            </a:pPr>
            <a:r>
              <a:rPr lang="nb-NO" sz="1200"/>
              <a:t>Fagene, prøver og kartlegging</a:t>
            </a:r>
          </a:p>
          <a:p>
            <a:pPr>
              <a:lnSpc>
                <a:spcPct val="150000"/>
              </a:lnSpc>
              <a:buFont typeface="Wingdings" panose="05000000000000000000" pitchFamily="2" charset="2"/>
              <a:buChar char="Ø"/>
            </a:pPr>
            <a:r>
              <a:rPr lang="nb-NO" sz="1200"/>
              <a:t>Turer og sosiale arrangementer</a:t>
            </a:r>
          </a:p>
          <a:p>
            <a:pPr>
              <a:lnSpc>
                <a:spcPct val="150000"/>
              </a:lnSpc>
            </a:pPr>
            <a:endParaRPr lang="nb-NO" sz="1200"/>
          </a:p>
          <a:p>
            <a:pPr>
              <a:lnSpc>
                <a:spcPct val="150000"/>
              </a:lnSpc>
            </a:pPr>
            <a:r>
              <a:rPr lang="nb-NO" sz="1200"/>
              <a:t>Kan være viktig for barnet ditt at du er med – du viser at skolen er viktig.</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21</a:t>
            </a:fld>
            <a:endParaRPr lang="nb-NO"/>
          </a:p>
        </p:txBody>
      </p:sp>
    </p:spTree>
    <p:extLst>
      <p:ext uri="{BB962C8B-B14F-4D97-AF65-F5344CB8AC3E}">
        <p14:creationId xmlns:p14="http://schemas.microsoft.com/office/powerpoint/2010/main" val="852255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a:rPr>
              <a:t>Grunner til å ikke delta på foreldremøter kan være mangel på barnevakt, tid, man er utrygge, ser ikke poenget, mangel på informasjon.</a:t>
            </a:r>
          </a:p>
          <a:p>
            <a:r>
              <a:rPr lang="nb-NO" noProof="0">
                <a:cs typeface="Calibri"/>
              </a:rPr>
              <a:t>Hva kan skolen gjøre? Hva mener deltakerne? (F.eks. bBarnevaktjeneste, informere godt om møtet på forhånd, (tolk).</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22</a:t>
            </a:fld>
            <a:endParaRPr lang="nb-NO"/>
          </a:p>
        </p:txBody>
      </p:sp>
    </p:spTree>
    <p:extLst>
      <p:ext uri="{BB962C8B-B14F-4D97-AF65-F5344CB8AC3E}">
        <p14:creationId xmlns:p14="http://schemas.microsoft.com/office/powerpoint/2010/main" val="3309332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 Hva er dette. Har dere vært på et sånt møte – i Norge eller hjemlandet?</a:t>
            </a:r>
          </a:p>
          <a:p>
            <a:endParaRPr lang="nb-NO">
              <a:cs typeface="Calibri"/>
            </a:endParaRPr>
          </a:p>
          <a:p>
            <a:r>
              <a:rPr lang="nb-NO">
                <a:cs typeface="Calibri"/>
              </a:rPr>
              <a:t>Samtale = dialog</a:t>
            </a:r>
            <a:endParaRPr lang="nb-NO"/>
          </a:p>
          <a:p>
            <a:r>
              <a:rPr lang="nb-NO"/>
              <a:t>Utvikling = Gjøre noe bedre</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23</a:t>
            </a:fld>
            <a:endParaRPr lang="nb-NO"/>
          </a:p>
        </p:txBody>
      </p:sp>
    </p:spTree>
    <p:extLst>
      <p:ext uri="{BB962C8B-B14F-4D97-AF65-F5344CB8AC3E}">
        <p14:creationId xmlns:p14="http://schemas.microsoft.com/office/powerpoint/2010/main" val="2812985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kort, fin video om utviklingssamtale – om å  se det positive. Er tekstet på norsk</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24</a:t>
            </a:fld>
            <a:endParaRPr lang="nb-NO"/>
          </a:p>
        </p:txBody>
      </p:sp>
    </p:spTree>
    <p:extLst>
      <p:ext uri="{BB962C8B-B14F-4D97-AF65-F5344CB8AC3E}">
        <p14:creationId xmlns:p14="http://schemas.microsoft.com/office/powerpoint/2010/main" val="2545259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a:rPr>
              <a:t>Diskutere spørsmålene i grupper. Forslag til svar på neste lysbilde</a:t>
            </a:r>
          </a:p>
          <a:p>
            <a:pPr marL="457200" indent="-457200">
              <a:lnSpc>
                <a:spcPct val="100000"/>
              </a:lnSpc>
              <a:spcBef>
                <a:spcPts val="0"/>
              </a:spcBef>
            </a:pPr>
            <a:r>
              <a:rPr lang="nb-NO" sz="1200">
                <a:ea typeface="+mn-lt"/>
                <a:cs typeface="+mn-lt"/>
              </a:rPr>
              <a:t>Minst to ganger i året. Gjerne høst og vår</a:t>
            </a:r>
          </a:p>
          <a:p>
            <a:pPr marL="0" indent="0">
              <a:lnSpc>
                <a:spcPct val="100000"/>
              </a:lnSpc>
              <a:spcBef>
                <a:spcPts val="0"/>
              </a:spcBef>
              <a:buNone/>
            </a:pPr>
            <a:endParaRPr lang="nb-NO" sz="1200" u="sng">
              <a:ea typeface="+mn-lt"/>
              <a:cs typeface="+mn-lt"/>
            </a:endParaRPr>
          </a:p>
          <a:p>
            <a:pPr marL="0" indent="0">
              <a:lnSpc>
                <a:spcPct val="100000"/>
              </a:lnSpc>
              <a:spcBef>
                <a:spcPts val="0"/>
              </a:spcBef>
              <a:buNone/>
            </a:pPr>
            <a:r>
              <a:rPr lang="nb-NO" sz="1200" u="sng">
                <a:ea typeface="+mn-lt"/>
                <a:cs typeface="+mn-lt"/>
              </a:rPr>
              <a:t>Hvem ?</a:t>
            </a:r>
            <a:endParaRPr lang="nb-NO"/>
          </a:p>
          <a:p>
            <a:pPr marL="342900" indent="-342900">
              <a:lnSpc>
                <a:spcPct val="150000"/>
              </a:lnSpc>
              <a:spcBef>
                <a:spcPts val="0"/>
              </a:spcBef>
            </a:pPr>
            <a:r>
              <a:rPr lang="nb-NO" sz="1200">
                <a:ea typeface="+mn-lt"/>
                <a:cs typeface="+mn-lt"/>
              </a:rPr>
              <a:t>Det er kontaktlærer som har forberedt og som leder samtalen. </a:t>
            </a:r>
          </a:p>
          <a:p>
            <a:pPr marL="342900" indent="-342900">
              <a:lnSpc>
                <a:spcPct val="150000"/>
              </a:lnSpc>
              <a:spcBef>
                <a:spcPts val="0"/>
              </a:spcBef>
            </a:pPr>
            <a:r>
              <a:rPr lang="nb-NO" sz="1200">
                <a:ea typeface="+mn-lt"/>
                <a:cs typeface="+mn-lt"/>
              </a:rPr>
              <a:t>Andre lærere enn kontaktlærer kan også delta i samtalen, om eleven har problemer i et fag hvor kontaktlærer ikke er faglærer.</a:t>
            </a:r>
            <a:endParaRPr lang="nb-NO"/>
          </a:p>
          <a:p>
            <a:pPr marL="342900" indent="-342900">
              <a:lnSpc>
                <a:spcPct val="150000"/>
              </a:lnSpc>
              <a:spcBef>
                <a:spcPts val="0"/>
              </a:spcBef>
            </a:pPr>
            <a:r>
              <a:rPr lang="nb-NO" sz="1200">
                <a:ea typeface="+mn-lt"/>
                <a:cs typeface="+mn-lt"/>
              </a:rPr>
              <a:t>Eleven kan gjerne være med på disse samtalene, og fra og med det året han fyller 12 år, har han rett til å delta.</a:t>
            </a:r>
            <a:endParaRPr lang="nb-NO">
              <a:ea typeface="+mn-lt"/>
              <a:cs typeface="+mn-lt"/>
            </a:endParaRPr>
          </a:p>
          <a:p>
            <a:pPr marL="342900" indent="-342900">
              <a:lnSpc>
                <a:spcPct val="150000"/>
              </a:lnSpc>
              <a:spcBef>
                <a:spcPts val="0"/>
              </a:spcBef>
            </a:pPr>
            <a:r>
              <a:rPr lang="nb-NO" sz="1200">
                <a:ea typeface="+mn-lt"/>
                <a:cs typeface="+mn-lt"/>
              </a:rPr>
              <a:t>Du kan bruke tolk.</a:t>
            </a:r>
            <a:endParaRPr lang="nb-NO">
              <a:ea typeface="+mn-lt"/>
              <a:cs typeface="+mn-lt"/>
            </a:endParaRPr>
          </a:p>
          <a:p>
            <a:pPr marL="342900" indent="-342900">
              <a:lnSpc>
                <a:spcPct val="150000"/>
              </a:lnSpc>
              <a:spcBef>
                <a:spcPts val="0"/>
              </a:spcBef>
            </a:pPr>
            <a:r>
              <a:rPr lang="nb-NO" sz="1200">
                <a:ea typeface="+mn-lt"/>
                <a:cs typeface="+mn-lt"/>
              </a:rPr>
              <a:t>Alle som er med på møtet har taushetsplikt.</a:t>
            </a:r>
            <a:endParaRPr lang="en-US" sz="1200">
              <a:ea typeface="+mn-lt"/>
              <a:cs typeface="+mn-lt"/>
            </a:endParaRPr>
          </a:p>
          <a:p>
            <a:r>
              <a:rPr lang="nb-NO" noProof="0">
                <a:cs typeface="Calibri"/>
              </a:rPr>
              <a: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25</a:t>
            </a:fld>
            <a:endParaRPr lang="nb-NO"/>
          </a:p>
        </p:txBody>
      </p:sp>
    </p:spTree>
    <p:extLst>
      <p:ext uri="{BB962C8B-B14F-4D97-AF65-F5344CB8AC3E}">
        <p14:creationId xmlns:p14="http://schemas.microsoft.com/office/powerpoint/2010/main" val="1120422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a:t>Skolen og kontaktlæreren </a:t>
            </a:r>
            <a:r>
              <a:rPr lang="nb-NO" sz="1200" b="1"/>
              <a:t>ønsker det beste </a:t>
            </a:r>
            <a:r>
              <a:rPr lang="nb-NO" sz="1200"/>
              <a:t>for ditt barn. </a:t>
            </a:r>
            <a:endParaRPr lang="nb-NO"/>
          </a:p>
          <a:p>
            <a:pPr>
              <a:defRPr/>
            </a:pPr>
            <a:endParaRPr lang="nb-NO"/>
          </a:p>
          <a:p>
            <a:pPr>
              <a:defRPr/>
            </a:pPr>
            <a:r>
              <a:rPr lang="nb-NO"/>
              <a:t>Utvikling = gjøre noe bedre</a:t>
            </a:r>
          </a:p>
          <a:p>
            <a:pPr>
              <a:defRPr/>
            </a:pPr>
            <a:endParaRPr lang="nb-NO"/>
          </a:p>
          <a:p>
            <a:pPr marL="0" marR="0" lvl="0" indent="0" algn="l" defTabSz="914400">
              <a:lnSpc>
                <a:spcPct val="100000"/>
              </a:lnSpc>
              <a:spcBef>
                <a:spcPts val="0"/>
              </a:spcBef>
              <a:spcAft>
                <a:spcPts val="0"/>
              </a:spcAft>
              <a:buClrTx/>
              <a:buSzTx/>
              <a:buFontTx/>
              <a:buNone/>
              <a:tabLst/>
              <a:defRPr/>
            </a:pPr>
            <a:r>
              <a:rPr lang="nb-NO" sz="1200"/>
              <a:t>På utviklingssamtalen har dere god tid til å snakke om hva barnet til er flink til og hva det må jobbe mer med. </a:t>
            </a:r>
            <a:endParaRPr lang="nb-NO">
              <a:cs typeface="Calibri"/>
            </a:endParaRPr>
          </a:p>
          <a:p>
            <a:endParaRPr lang="nb-NO">
              <a:cs typeface="Calibri"/>
            </a:endParaRPr>
          </a:p>
          <a:p>
            <a:r>
              <a:rPr lang="nb-NO">
                <a:cs typeface="Calibri"/>
              </a:rPr>
              <a:t>Hvordan det går faglig og sosialt</a:t>
            </a:r>
          </a:p>
          <a:p>
            <a:endParaRPr lang="nb-NO">
              <a:cs typeface="Calibri"/>
            </a:endParaRPr>
          </a:p>
          <a:p>
            <a:r>
              <a:rPr lang="nb-NO">
                <a:cs typeface="Calibri"/>
              </a:rPr>
              <a:t>Problemer/utfordringer og løsninger</a:t>
            </a:r>
          </a:p>
          <a:p>
            <a:endParaRPr lang="nb-NO">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26</a:t>
            </a:fld>
            <a:endParaRPr lang="nb-NO"/>
          </a:p>
        </p:txBody>
      </p:sp>
    </p:spTree>
    <p:extLst>
      <p:ext uri="{BB962C8B-B14F-4D97-AF65-F5344CB8AC3E}">
        <p14:creationId xmlns:p14="http://schemas.microsoft.com/office/powerpoint/2010/main" val="1307738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cs typeface="Calibri"/>
              </a:rPr>
              <a:t>Dette er informasjon om utviklingssamtalen, hentet fra </a:t>
            </a:r>
            <a:r>
              <a:rPr lang="en-US">
                <a:hlinkClick r:id="rId3"/>
              </a:rPr>
              <a:t>https://www.fug.no/utviklingssamtale-konferansetime.462828.no.html</a:t>
            </a:r>
            <a:r>
              <a:rPr lang="en-US"/>
              <a:t>.</a:t>
            </a:r>
            <a:endParaRPr lang="nb-NO">
              <a:cs typeface="Calibri" panose="020F0502020204030204"/>
            </a:endParaRPr>
          </a:p>
          <a:p>
            <a:endParaRPr lang="en-US"/>
          </a:p>
        </p:txBody>
      </p:sp>
      <p:sp>
        <p:nvSpPr>
          <p:cNvPr id="4" name="Plassholder for lysbildenummer 3"/>
          <p:cNvSpPr>
            <a:spLocks noGrp="1"/>
          </p:cNvSpPr>
          <p:nvPr>
            <p:ph type="sldNum" sz="quarter" idx="5"/>
          </p:nvPr>
        </p:nvSpPr>
        <p:spPr/>
        <p:txBody>
          <a:bodyPr/>
          <a:lstStyle/>
          <a:p>
            <a:fld id="{424BBA70-38CC-4203-989E-D23586E97586}" type="slidenum">
              <a:rPr lang="nb-NO" smtClean="0"/>
              <a:t>27</a:t>
            </a:fld>
            <a:endParaRPr lang="nb-NO"/>
          </a:p>
        </p:txBody>
      </p:sp>
    </p:spTree>
    <p:extLst>
      <p:ext uri="{BB962C8B-B14F-4D97-AF65-F5344CB8AC3E}">
        <p14:creationId xmlns:p14="http://schemas.microsoft.com/office/powerpoint/2010/main" val="3111446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Høre med deltakerne om de vet hva en vennegruppe/familiegruppe er og hvilken erfaring de har med å være med på slike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Å delta i sosiale aktiviteter kan skape tilhørighet for både barn og voksne og det bidrar til å skape et godt miljø på skolen. </a:t>
            </a:r>
          </a:p>
          <a:p>
            <a:endParaRPr lang="nb-NO"/>
          </a:p>
          <a:p>
            <a:r>
              <a:rPr lang="nb-NO" b="1"/>
              <a:t>Vennegrupper er en av de sosiale aktivitetene som er organisert av skolen/trinnet. Men det foregår etter skolen.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28</a:t>
            </a:fld>
            <a:endParaRPr lang="nb-NO"/>
          </a:p>
        </p:txBody>
      </p:sp>
    </p:spTree>
    <p:extLst>
      <p:ext uri="{BB962C8B-B14F-4D97-AF65-F5344CB8AC3E}">
        <p14:creationId xmlns:p14="http://schemas.microsoft.com/office/powerpoint/2010/main" val="135829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Hvordan vil barnet </a:t>
            </a:r>
            <a:r>
              <a:rPr lang="nb-NO"/>
              <a:t>ditt ha det om det ikke får lov å være med i vennegrupper?</a:t>
            </a:r>
          </a:p>
          <a:p>
            <a:r>
              <a:rPr lang="nb-NO"/>
              <a:t>Hvorfor fint:</a:t>
            </a:r>
          </a:p>
          <a:p>
            <a:pPr marL="285750" indent="-285750">
              <a:lnSpc>
                <a:spcPct val="150000"/>
              </a:lnSpc>
              <a:buFont typeface="Arial" panose="020B0604020202020204" pitchFamily="34" charset="0"/>
              <a:buChar char="•"/>
            </a:pPr>
            <a:r>
              <a:rPr lang="nb-NO" sz="1200"/>
              <a:t>Alle  får det bedre i klassen</a:t>
            </a:r>
          </a:p>
          <a:p>
            <a:pPr marL="285750" indent="-285750">
              <a:lnSpc>
                <a:spcPct val="150000"/>
              </a:lnSpc>
              <a:buFont typeface="Arial" panose="020B0604020202020204" pitchFamily="34" charset="0"/>
              <a:buChar char="•"/>
            </a:pPr>
            <a:r>
              <a:rPr lang="nb-NO" sz="1200"/>
              <a:t>Lærer at barna og familiene kan være ulike</a:t>
            </a:r>
          </a:p>
          <a:p>
            <a:pPr marL="285750" indent="-285750">
              <a:lnSpc>
                <a:spcPct val="150000"/>
              </a:lnSpc>
              <a:buFont typeface="Arial" panose="020B0604020202020204" pitchFamily="34" charset="0"/>
              <a:buChar char="•"/>
            </a:pPr>
            <a:r>
              <a:rPr lang="nb-NO" sz="1200"/>
              <a:t>Barna og foreldrene skal bli kjent med hverandre</a:t>
            </a:r>
          </a:p>
          <a:p>
            <a:pPr marL="285750" indent="-285750">
              <a:lnSpc>
                <a:spcPct val="150000"/>
              </a:lnSpc>
              <a:buFont typeface="Arial" panose="020B0604020202020204" pitchFamily="34" charset="0"/>
              <a:buChar char="•"/>
            </a:pPr>
            <a:r>
              <a:rPr lang="nb-NO" sz="1200"/>
              <a:t>Bli kjent med hverandres kultur</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29</a:t>
            </a:fld>
            <a:endParaRPr lang="nb-NO"/>
          </a:p>
        </p:txBody>
      </p:sp>
    </p:spTree>
    <p:extLst>
      <p:ext uri="{BB962C8B-B14F-4D97-AF65-F5344CB8AC3E}">
        <p14:creationId xmlns:p14="http://schemas.microsoft.com/office/powerpoint/2010/main" val="765728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57150" indent="0">
              <a:lnSpc>
                <a:spcPct val="170000"/>
              </a:lnSpc>
              <a:spcAft>
                <a:spcPts val="600"/>
              </a:spcAft>
              <a:buFont typeface="Arial" panose="020B0604020202020204" pitchFamily="34" charset="0"/>
              <a:buNone/>
            </a:pPr>
            <a:r>
              <a:rPr lang="nb-NO"/>
              <a:t>Først spørre om noen av deltakerne har vært med på å arrangere vennegruppe med barna og hva de har gjort, eller om de har forslag til hva man kan gjøre på vennegrupper. Se neste side for tips.</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30</a:t>
            </a:fld>
            <a:endParaRPr lang="nb-NO"/>
          </a:p>
        </p:txBody>
      </p:sp>
    </p:spTree>
    <p:extLst>
      <p:ext uri="{BB962C8B-B14F-4D97-AF65-F5344CB8AC3E}">
        <p14:creationId xmlns:p14="http://schemas.microsoft.com/office/powerpoint/2010/main" val="293084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Tema for bolken er hvordan foreldre kan legge til rette for og hjelpe barna med lekser, uavhengig av egen skolebakgrunn og uavhengig av hvor godt de selv kan norsk</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a:t>
            </a:fld>
            <a:endParaRPr lang="nb-NO"/>
          </a:p>
        </p:txBody>
      </p:sp>
    </p:spTree>
    <p:extLst>
      <p:ext uri="{BB962C8B-B14F-4D97-AF65-F5344CB8AC3E}">
        <p14:creationId xmlns:p14="http://schemas.microsoft.com/office/powerpoint/2010/main" val="2953169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57150">
              <a:lnSpc>
                <a:spcPct val="170000"/>
              </a:lnSpc>
              <a:spcAft>
                <a:spcPts val="600"/>
              </a:spcAft>
            </a:pPr>
            <a:r>
              <a:rPr lang="nb-NO"/>
              <a:t>Kan fylle ut med disse punktene hvis det ikke kommer opp i diskusjonen: </a:t>
            </a:r>
          </a:p>
          <a:p>
            <a:pPr marL="57150">
              <a:lnSpc>
                <a:spcPct val="170000"/>
              </a:lnSpc>
              <a:spcAft>
                <a:spcPts val="600"/>
              </a:spcAft>
            </a:pPr>
            <a:r>
              <a:rPr lang="nb-NO"/>
              <a:t>1) </a:t>
            </a:r>
            <a:r>
              <a:rPr lang="nb-NO" sz="1200"/>
              <a:t>det skal ikke være vanskelig eller stressende å arrangere vennegruppe. </a:t>
            </a:r>
            <a:endParaRPr lang="nb-NO"/>
          </a:p>
          <a:p>
            <a:pPr marL="57150">
              <a:lnSpc>
                <a:spcPct val="170000"/>
              </a:lnSpc>
              <a:spcAft>
                <a:spcPts val="600"/>
              </a:spcAft>
            </a:pPr>
            <a:r>
              <a:rPr lang="nb-NO" sz="1200"/>
              <a:t>2) Man kan lage enkel mat, for eksempel brød og pålegg. Husk å gi beskjed til de andre foreldrene hvis det er noe barnet ditt ikke tåler eller ikke spiser. </a:t>
            </a:r>
            <a:endParaRPr lang="nb-NO"/>
          </a:p>
          <a:p>
            <a:pPr marL="57150">
              <a:lnSpc>
                <a:spcPct val="170000"/>
              </a:lnSpc>
              <a:spcAft>
                <a:spcPts val="600"/>
              </a:spcAft>
            </a:pPr>
            <a:r>
              <a:rPr lang="nb-NO" sz="1200"/>
              <a:t>3) Det skal ikke koste mye å lage et opplegg for vennegruppen. </a:t>
            </a:r>
            <a:endParaRPr lang="nb-NO"/>
          </a:p>
          <a:p>
            <a:pPr marL="57150">
              <a:lnSpc>
                <a:spcPct val="170000"/>
              </a:lnSpc>
              <a:spcAft>
                <a:spcPts val="600"/>
              </a:spcAft>
            </a:pPr>
            <a:r>
              <a:rPr lang="nb-NO" sz="1200"/>
              <a:t>4) Man kan være hjemme eller ute. På noen skoler kan man bruke skolen til å arrangere vennegrupper, man kan spørre skolen om dette. </a:t>
            </a:r>
            <a:endParaRPr lang="nb-NO"/>
          </a:p>
          <a:p>
            <a:pPr marL="57150">
              <a:lnSpc>
                <a:spcPct val="170000"/>
              </a:lnSpc>
              <a:spcAft>
                <a:spcPts val="600"/>
              </a:spcAft>
            </a:pPr>
            <a:r>
              <a:rPr lang="nb-NO" sz="1200"/>
              <a:t>5) Man kan gjøre aktiviteter som tegne, spille spill eller forskjellige leker. </a:t>
            </a:r>
            <a:endParaRPr lang="nb-NO"/>
          </a:p>
          <a:p>
            <a:pPr marL="57150" indent="0">
              <a:lnSpc>
                <a:spcPct val="170000"/>
              </a:lnSpc>
              <a:spcAft>
                <a:spcPts val="600"/>
              </a:spcAft>
              <a:buFont typeface="Arial" panose="020B0604020202020204" pitchFamily="34" charset="0"/>
              <a:buNone/>
            </a:pPr>
            <a:r>
              <a:rPr lang="nb-NO" sz="1200"/>
              <a:t>6) Barna kan hjelpe til med å dekke bordet eller hjelpe til med andre ting. Det er fint å involvere barna.</a:t>
            </a:r>
            <a:endParaRPr lang="nb-NO">
              <a:cs typeface="Calibri" panose="020F0502020204030204"/>
            </a:endParaRP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31</a:t>
            </a:fld>
            <a:endParaRPr lang="nb-NO"/>
          </a:p>
        </p:txBody>
      </p:sp>
    </p:spTree>
    <p:extLst>
      <p:ext uri="{BB962C8B-B14F-4D97-AF65-F5344CB8AC3E}">
        <p14:creationId xmlns:p14="http://schemas.microsoft.com/office/powerpoint/2010/main" val="2657856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Nytt tema</a:t>
            </a:r>
            <a:r>
              <a:rPr lang="nb-NO"/>
              <a:t>: Tradisjoner eller regler på skolene for hvordan fødselsdsager markeres. Målsetting: Gjøre det enklere å feire selv, og forstå hvorfor det er viktig at barnet får være med til andre. </a:t>
            </a:r>
          </a:p>
          <a:p>
            <a:endParaRPr lang="nb-NO"/>
          </a:p>
          <a:p>
            <a:r>
              <a:rPr lang="nb-NO"/>
              <a:t>Spør deltakerne om hva de vet om dette, har barnet feiret på skolen, hjemme med klassekamerater? Hvordan gjør de det i hjemlandet?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32</a:t>
            </a:fld>
            <a:endParaRPr lang="nb-NO"/>
          </a:p>
        </p:txBody>
      </p:sp>
    </p:spTree>
    <p:extLst>
      <p:ext uri="{BB962C8B-B14F-4D97-AF65-F5344CB8AC3E}">
        <p14:creationId xmlns:p14="http://schemas.microsoft.com/office/powerpoint/2010/main" val="2955312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Ofte har skoler regler for hvem som inviteres i bursdager, for </a:t>
            </a:r>
            <a:r>
              <a:rPr lang="nb-NO" b="1"/>
              <a:t>at ingen blir holdt utenfor</a:t>
            </a:r>
            <a:r>
              <a:rPr lang="nb-NO"/>
              <a:t>.. </a:t>
            </a:r>
          </a:p>
          <a:p>
            <a:r>
              <a:rPr lang="nb-NO"/>
              <a:t>Ofte bestemmer </a:t>
            </a:r>
            <a:r>
              <a:rPr lang="nb-NO" b="1"/>
              <a:t>foreldrene sammen </a:t>
            </a:r>
            <a:r>
              <a:rPr lang="nb-NO"/>
              <a:t>hvordan de skal gjøre det – for at det ikke skal bli så vanskelig. På noen skoler kan man låne gymsalen, eller feire bursdag sammen med noen andre i klassen. </a:t>
            </a:r>
            <a:endParaRPr lang="nb-NO">
              <a:cs typeface="Calibri"/>
            </a:endParaRPr>
          </a:p>
          <a:p>
            <a:r>
              <a:rPr lang="nb-NO">
                <a:cs typeface="Calibri"/>
              </a:rPr>
              <a:t>Ofte bestemmer klassen eller skolen at alle jenter eller alle gutter skal bes, eller hele klassen.</a:t>
            </a:r>
          </a:p>
          <a:p>
            <a:r>
              <a:rPr lang="nb-NO">
                <a:cs typeface="Calibri"/>
              </a:rPr>
              <a:t>Spør lærer eller andre foreldre om du er usikker</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33</a:t>
            </a:fld>
            <a:endParaRPr lang="nb-NO"/>
          </a:p>
        </p:txBody>
      </p:sp>
    </p:spTree>
    <p:extLst>
      <p:ext uri="{BB962C8B-B14F-4D97-AF65-F5344CB8AC3E}">
        <p14:creationId xmlns:p14="http://schemas.microsoft.com/office/powerpoint/2010/main" val="1412536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Hvordan tolker deltakerne dette bildet? Evt snakke om at det kan være trist for barna å ikke få lov å gå i bursdag. Det er bra for både barna og foreldrene å delta i disse aktivitetene for å blir bedre kjent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34</a:t>
            </a:fld>
            <a:endParaRPr lang="nb-NO"/>
          </a:p>
        </p:txBody>
      </p:sp>
    </p:spTree>
    <p:extLst>
      <p:ext uri="{BB962C8B-B14F-4D97-AF65-F5344CB8AC3E}">
        <p14:creationId xmlns:p14="http://schemas.microsoft.com/office/powerpoint/2010/main" val="2030173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sz="1200"/>
              <a:t>Snakk om bildene – få enkle tips til hva de kan servere og hva de kan gjøre.</a:t>
            </a:r>
            <a:r>
              <a:rPr lang="nb-NO"/>
              <a:t> </a:t>
            </a:r>
            <a:r>
              <a:rPr lang="nb-NO" sz="1200"/>
              <a:t> Hva slags mat ville de valgt? Leker?</a:t>
            </a:r>
            <a:endParaRPr lang="nb-NO"/>
          </a:p>
          <a:p>
            <a:pPr>
              <a:lnSpc>
                <a:spcPct val="150000"/>
              </a:lnSpc>
            </a:pPr>
            <a:r>
              <a:rPr lang="nb-NO" sz="1200"/>
              <a:t>Ikke lag så mye jobb for deg selv. Ikke ha for høye krav til seg selv som forelder når man inviterer til bursdag for barna, når det gjelder mat, lokaler – mange gjør det enkelt med kake på 1-2-3 etc.</a:t>
            </a:r>
            <a:r>
              <a:rPr lang="nb-NO"/>
              <a:t> </a:t>
            </a:r>
            <a:endParaRPr lang="nb-NO">
              <a:cs typeface="Calibri"/>
            </a:endParaRPr>
          </a:p>
          <a:p>
            <a:pPr>
              <a:lnSpc>
                <a:spcPct val="150000"/>
              </a:lnSpc>
            </a:pPr>
            <a:endParaRPr lang="nb-NO"/>
          </a:p>
          <a:p>
            <a:pPr>
              <a:lnSpc>
                <a:spcPct val="150000"/>
              </a:lnSpc>
            </a:pPr>
            <a:r>
              <a:rPr lang="nb-NO" sz="1200"/>
              <a:t>Planlegg noen leker for barna</a:t>
            </a:r>
            <a:r>
              <a:rPr lang="nb-NO"/>
              <a:t>. </a:t>
            </a:r>
            <a:endParaRPr lang="nb-NO">
              <a:cs typeface="Calibri"/>
            </a:endParaRPr>
          </a:p>
          <a:p>
            <a:pPr marL="0" indent="0">
              <a:lnSpc>
                <a:spcPct val="150000"/>
              </a:lnSpc>
              <a:buFont typeface="Arial" panose="020B0604020202020204" pitchFamily="34" charset="0"/>
              <a:buNone/>
            </a:pPr>
            <a:r>
              <a:rPr lang="nb-NO"/>
              <a:t>Avtal</a:t>
            </a:r>
            <a:r>
              <a:rPr lang="nb-NO" sz="1200"/>
              <a:t> tid når foreldrene skal komme og hente. Koselig å pynte med f.eks. ballonger – vis på </a:t>
            </a:r>
            <a:r>
              <a:rPr lang="nb-NO" sz="1200" err="1"/>
              <a:t>bldet</a:t>
            </a:r>
            <a:r>
              <a:rPr lang="nb-NO" sz="1200"/>
              <a:t>.</a:t>
            </a:r>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35</a:t>
            </a:fld>
            <a:endParaRPr lang="nb-NO"/>
          </a:p>
        </p:txBody>
      </p:sp>
    </p:spTree>
    <p:extLst>
      <p:ext uri="{BB962C8B-B14F-4D97-AF65-F5344CB8AC3E}">
        <p14:creationId xmlns:p14="http://schemas.microsoft.com/office/powerpoint/2010/main" val="2804613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er et eksempel på en invitasjon til bursdag. Hva er viktig informasjon i denne invitasjonen? Hvordan kan man svare på en invitasjon? Har barna deres fått lignende invitasjoner til bursdag? </a:t>
            </a:r>
            <a:r>
              <a:rPr lang="nb-NO" b="1"/>
              <a:t>Det er viktig å gi beskjed om du kan komme</a:t>
            </a:r>
            <a:r>
              <a:rPr lang="nb-NO"/>
              <a:t>. Spør andre foreldre om hjelp til å kjøre om du ikke kan selv. </a:t>
            </a:r>
            <a:r>
              <a:rPr lang="nb-NO" b="1"/>
              <a:t>Avtal når barnet skal hentes.</a:t>
            </a:r>
            <a:endParaRPr lang="nb-NO"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36</a:t>
            </a:fld>
            <a:endParaRPr lang="nb-NO"/>
          </a:p>
        </p:txBody>
      </p:sp>
    </p:spTree>
    <p:extLst>
      <p:ext uri="{BB962C8B-B14F-4D97-AF65-F5344CB8AC3E}">
        <p14:creationId xmlns:p14="http://schemas.microsoft.com/office/powerpoint/2010/main" val="1407056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a:endParaRPr>
          </a:p>
        </p:txBody>
      </p:sp>
      <p:sp>
        <p:nvSpPr>
          <p:cNvPr id="4" name="Plassholder for lysbildenummer 3"/>
          <p:cNvSpPr>
            <a:spLocks noGrp="1"/>
          </p:cNvSpPr>
          <p:nvPr>
            <p:ph type="sldNum" sz="quarter" idx="5"/>
          </p:nvPr>
        </p:nvSpPr>
        <p:spPr/>
        <p:txBody>
          <a:bodyPr/>
          <a:lstStyle/>
          <a:p>
            <a:fld id="{F8987CF9-FD2E-4AA6-A37E-EF791B56639B}" type="slidenum">
              <a:rPr lang="nb-NO" smtClean="0"/>
              <a:t>37</a:t>
            </a:fld>
            <a:endParaRPr lang="nb-NO"/>
          </a:p>
        </p:txBody>
      </p:sp>
    </p:spTree>
    <p:extLst>
      <p:ext uri="{BB962C8B-B14F-4D97-AF65-F5344CB8AC3E}">
        <p14:creationId xmlns:p14="http://schemas.microsoft.com/office/powerpoint/2010/main" val="2903063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38</a:t>
            </a:fld>
            <a:endParaRPr lang="nb-NO"/>
          </a:p>
        </p:txBody>
      </p:sp>
    </p:spTree>
    <p:extLst>
      <p:ext uri="{BB962C8B-B14F-4D97-AF65-F5344CB8AC3E}">
        <p14:creationId xmlns:p14="http://schemas.microsoft.com/office/powerpoint/2010/main" val="3758703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40</a:t>
            </a:fld>
            <a:endParaRPr lang="nb-NO"/>
          </a:p>
        </p:txBody>
      </p:sp>
    </p:spTree>
    <p:extLst>
      <p:ext uri="{BB962C8B-B14F-4D97-AF65-F5344CB8AC3E}">
        <p14:creationId xmlns:p14="http://schemas.microsoft.com/office/powerpoint/2010/main" val="3705478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Vis film på gruppas morsmål om det finnes. Noen ganger drar barna på skoleturer. På slutten av barneskolen drar man på leirskole. Leirskole er en tur med overnatting i minst tre netter. Skoleturer er forskjellige typer turer, med eller uten overnatting.</a:t>
            </a:r>
          </a:p>
          <a:p>
            <a:r>
              <a:rPr lang="nb-NO" noProof="0">
                <a:cs typeface="Calibri"/>
              </a:rPr>
              <a:t>Snakk om filmen og gå gjennom informasjonen etterpå.</a:t>
            </a:r>
          </a:p>
        </p:txBody>
      </p:sp>
      <p:sp>
        <p:nvSpPr>
          <p:cNvPr id="4" name="Plassholder for lysbildenummer 3"/>
          <p:cNvSpPr>
            <a:spLocks noGrp="1"/>
          </p:cNvSpPr>
          <p:nvPr>
            <p:ph type="sldNum" sz="quarter" idx="5"/>
          </p:nvPr>
        </p:nvSpPr>
        <p:spPr/>
        <p:txBody>
          <a:bodyPr/>
          <a:lstStyle/>
          <a:p>
            <a:fld id="{690C3494-7073-4A69-B05F-D85491E2BAF1}" type="slidenum">
              <a:rPr lang="nb-NO" smtClean="0"/>
              <a:t>41</a:t>
            </a:fld>
            <a:endParaRPr lang="nb-NO"/>
          </a:p>
        </p:txBody>
      </p:sp>
    </p:spTree>
    <p:extLst>
      <p:ext uri="{BB962C8B-B14F-4D97-AF65-F5344CB8AC3E}">
        <p14:creationId xmlns:p14="http://schemas.microsoft.com/office/powerpoint/2010/main" val="155389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Diskutere spørsmålene i grupper først. Viktig budskap: Selv om du ikke kan språket så godt, eller kan alle fagene, er det viktig å vise interesse!</a:t>
            </a:r>
          </a:p>
          <a:p>
            <a:pPr marL="342900" indent="-342900">
              <a:buFont typeface="Arial" panose="020B0604020202020204" pitchFamily="34" charset="0"/>
              <a:buChar char="•"/>
            </a:pPr>
            <a:r>
              <a:rPr lang="nb-NO" sz="1200"/>
              <a:t>Viktig for barnets utvikling. Fin mulighet til å følge med på hva barnet lærer på skolen. Barnet blir mer motivert.</a:t>
            </a:r>
          </a:p>
          <a:p>
            <a:pPr marL="342900" indent="-342900">
              <a:buFont typeface="Arial" panose="020B0604020202020204" pitchFamily="34" charset="0"/>
              <a:buChar char="•"/>
            </a:pPr>
            <a:endParaRPr lang="nb-NO" sz="1200"/>
          </a:p>
          <a:p>
            <a:pPr marL="342900" indent="-342900">
              <a:buFont typeface="Arial" panose="020B0604020202020204" pitchFamily="34" charset="0"/>
              <a:buChar char="•"/>
            </a:pPr>
            <a:r>
              <a:rPr lang="nb-NO" sz="1200"/>
              <a:t>Barnet tenker at skolen er viktig, at foreldrene bryr seg om hva de gjør.</a:t>
            </a:r>
          </a:p>
          <a:p>
            <a:endParaRPr lang="nb-NO" sz="1200"/>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4</a:t>
            </a:fld>
            <a:endParaRPr lang="nb-NO"/>
          </a:p>
        </p:txBody>
      </p:sp>
    </p:spTree>
    <p:extLst>
      <p:ext uri="{BB962C8B-B14F-4D97-AF65-F5344CB8AC3E}">
        <p14:creationId xmlns:p14="http://schemas.microsoft.com/office/powerpoint/2010/main" val="2268309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r>
              <a:rPr lang="nb-NO" sz="1200" dirty="0"/>
              <a:t>Alle kommuner må tilby opphold på leirskole eller en annen skoletur som en del av grunnskoleopplæringen. Turen må vare i minst tre netter. F</a:t>
            </a:r>
            <a:r>
              <a:rPr lang="nb-NO" sz="1200" b="0" i="0" kern="1200" dirty="0">
                <a:solidFill>
                  <a:schemeClr val="tx1"/>
                </a:solidFill>
                <a:effectLst/>
                <a:latin typeface="+mn-lt"/>
                <a:ea typeface="+mn-ea"/>
                <a:cs typeface="+mn-cs"/>
              </a:rPr>
              <a:t>lere av aktivitetene på turen skal være opplæring.</a:t>
            </a:r>
            <a:br>
              <a:rPr lang="nb-NO" dirty="0"/>
            </a:br>
            <a:endParaRPr lang="nb-NO" dirty="0"/>
          </a:p>
        </p:txBody>
      </p:sp>
      <p:sp>
        <p:nvSpPr>
          <p:cNvPr id="4" name="Plassholder for lysbildenummer 3"/>
          <p:cNvSpPr>
            <a:spLocks noGrp="1"/>
          </p:cNvSpPr>
          <p:nvPr>
            <p:ph type="sldNum" sz="quarter" idx="5"/>
          </p:nvPr>
        </p:nvSpPr>
        <p:spPr/>
        <p:txBody>
          <a:bodyPr/>
          <a:lstStyle/>
          <a:p>
            <a:fld id="{424BBA70-38CC-4203-989E-D23586E97586}" type="slidenum">
              <a:rPr lang="nb-NO" smtClean="0"/>
              <a:t>42</a:t>
            </a:fld>
            <a:endParaRPr lang="nb-NO"/>
          </a:p>
        </p:txBody>
      </p:sp>
    </p:spTree>
    <p:extLst>
      <p:ext uri="{BB962C8B-B14F-4D97-AF65-F5344CB8AC3E}">
        <p14:creationId xmlns:p14="http://schemas.microsoft.com/office/powerpoint/2010/main" val="2325985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Samtale i grupper. Oppsummere fra samtalen.</a:t>
            </a:r>
          </a:p>
          <a:p>
            <a:r>
              <a:rPr lang="nb-NO"/>
              <a:t>Føler alle at det er trygt å sende barna på skoleturer? Hvordan var det første gangen? Hva mener barna deres?</a:t>
            </a:r>
          </a:p>
        </p:txBody>
      </p:sp>
      <p:sp>
        <p:nvSpPr>
          <p:cNvPr id="4" name="Plassholder for lysbildenummer 3"/>
          <p:cNvSpPr>
            <a:spLocks noGrp="1"/>
          </p:cNvSpPr>
          <p:nvPr>
            <p:ph type="sldNum" sz="quarter" idx="5"/>
          </p:nvPr>
        </p:nvSpPr>
        <p:spPr/>
        <p:txBody>
          <a:bodyPr/>
          <a:lstStyle/>
          <a:p>
            <a:fld id="{F8987CF9-FD2E-4AA6-A37E-EF791B56639B}" type="slidenum">
              <a:rPr lang="nb-NO" smtClean="0"/>
              <a:t>43</a:t>
            </a:fld>
            <a:endParaRPr lang="nb-NO"/>
          </a:p>
        </p:txBody>
      </p:sp>
    </p:spTree>
    <p:extLst>
      <p:ext uri="{BB962C8B-B14F-4D97-AF65-F5344CB8AC3E}">
        <p14:creationId xmlns:p14="http://schemas.microsoft.com/office/powerpoint/2010/main" val="3891585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Disse punktene kan utfylle svarene fra diskusjonen til deltakerne om hvorfor vi har skoleturer eller leirskole. Kan gå gjennom disse hvis de ikke kommer opp i diskusjonen.</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44</a:t>
            </a:fld>
            <a:endParaRPr lang="nb-NO"/>
          </a:p>
        </p:txBody>
      </p:sp>
    </p:spTree>
    <p:extLst>
      <p:ext uri="{BB962C8B-B14F-4D97-AF65-F5344CB8AC3E}">
        <p14:creationId xmlns:p14="http://schemas.microsoft.com/office/powerpoint/2010/main" val="285973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Spørsmålet er hentet fra «Ofte stilte spørsmål» på FUG (https://www.fug.no/kan-foreldre-holde-elevene-hjemme-fra-leirskole.6145008-147682.html). Deltakerne kan diskutere spørsmålet i grupper.</a:t>
            </a:r>
          </a:p>
          <a:p>
            <a:r>
              <a:rPr lang="nb-NO" b="1" dirty="0"/>
              <a:t>Svar:</a:t>
            </a:r>
          </a:p>
          <a:p>
            <a:pPr>
              <a:lnSpc>
                <a:spcPct val="150000"/>
              </a:lnSpc>
            </a:pPr>
            <a:r>
              <a:rPr lang="nb-NO" sz="1200" dirty="0">
                <a:latin typeface="-apple-system"/>
              </a:rPr>
              <a:t>«Leirskole/klassetur som er arrangert av skolen, er en del undervisningen, og foreldrene kan derfor ikke holde elevene hjemme fra slike turer.</a:t>
            </a:r>
          </a:p>
          <a:p>
            <a:pPr>
              <a:lnSpc>
                <a:spcPct val="150000"/>
              </a:lnSpc>
            </a:pPr>
            <a:r>
              <a:rPr lang="nb-NO" sz="1200" dirty="0">
                <a:latin typeface="-apple-system"/>
              </a:rPr>
              <a:t>Hvis du er usikker på om du ønsker at barnet ditt skal være med på tur, er det viktig at du snakker med kontaktlærer eller andre på skolen og får god informasjon. Hvis du ikke ønsker at barnet ditt skal være med, må du søke til kommunen/skolen om fritak fra undervisningen når det er leirskole.»</a:t>
            </a:r>
            <a:endParaRPr lang="nb-NO" sz="1200" b="0" i="0" dirty="0">
              <a:effectLst/>
              <a:latin typeface="-apple-system"/>
            </a:endParaRPr>
          </a:p>
          <a:p>
            <a:endParaRPr lang="nb-NO" dirty="0"/>
          </a:p>
        </p:txBody>
      </p:sp>
      <p:sp>
        <p:nvSpPr>
          <p:cNvPr id="4" name="Plassholder for lysbildenummer 3"/>
          <p:cNvSpPr>
            <a:spLocks noGrp="1"/>
          </p:cNvSpPr>
          <p:nvPr>
            <p:ph type="sldNum" sz="quarter" idx="5"/>
          </p:nvPr>
        </p:nvSpPr>
        <p:spPr/>
        <p:txBody>
          <a:bodyPr/>
          <a:lstStyle/>
          <a:p>
            <a:fld id="{F8987CF9-FD2E-4AA6-A37E-EF791B56639B}" type="slidenum">
              <a:rPr lang="nb-NO" smtClean="0"/>
              <a:t>45</a:t>
            </a:fld>
            <a:endParaRPr lang="nb-NO"/>
          </a:p>
        </p:txBody>
      </p:sp>
    </p:spTree>
    <p:extLst>
      <p:ext uri="{BB962C8B-B14F-4D97-AF65-F5344CB8AC3E}">
        <p14:creationId xmlns:p14="http://schemas.microsoft.com/office/powerpoint/2010/main" val="63564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2D0D4A0E-9798-4113-A493-30F44A34FE2D}" type="slidenum">
              <a:rPr lang="nb-NO" smtClean="0"/>
              <a:t>46</a:t>
            </a:fld>
            <a:endParaRPr lang="nb-NO"/>
          </a:p>
        </p:txBody>
      </p:sp>
    </p:spTree>
    <p:extLst>
      <p:ext uri="{BB962C8B-B14F-4D97-AF65-F5344CB8AC3E}">
        <p14:creationId xmlns:p14="http://schemas.microsoft.com/office/powerpoint/2010/main" val="2604686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Bua trenger bare en e-post adresse og telefonnummeret ditt</a:t>
            </a:r>
          </a:p>
        </p:txBody>
      </p:sp>
      <p:sp>
        <p:nvSpPr>
          <p:cNvPr id="4" name="Plassholder for lysbildenummer 3"/>
          <p:cNvSpPr>
            <a:spLocks noGrp="1"/>
          </p:cNvSpPr>
          <p:nvPr>
            <p:ph type="sldNum" sz="quarter" idx="5"/>
          </p:nvPr>
        </p:nvSpPr>
        <p:spPr/>
        <p:txBody>
          <a:bodyPr/>
          <a:lstStyle/>
          <a:p>
            <a:fld id="{88C52AA1-2CC1-4623-820F-888CFD8B8839}" type="slidenum">
              <a:rPr lang="nb-NO" smtClean="0"/>
              <a:t>47</a:t>
            </a:fld>
            <a:endParaRPr lang="nb-NO"/>
          </a:p>
        </p:txBody>
      </p:sp>
    </p:spTree>
    <p:extLst>
      <p:ext uri="{BB962C8B-B14F-4D97-AF65-F5344CB8AC3E}">
        <p14:creationId xmlns:p14="http://schemas.microsoft.com/office/powerpoint/2010/main" val="3273514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a:solidFill>
                  <a:schemeClr val="tx1"/>
                </a:solidFill>
                <a:effectLst/>
                <a:latin typeface="+mn-lt"/>
                <a:ea typeface="+mn-ea"/>
                <a:cs typeface="+mn-cs"/>
              </a:rPr>
              <a:t>1.</a:t>
            </a:r>
          </a:p>
          <a:p>
            <a:r>
              <a:rPr lang="nb-NO" sz="1200" b="0" i="0" u="none" strike="noStrike" kern="1200">
                <a:solidFill>
                  <a:schemeClr val="tx1"/>
                </a:solidFill>
                <a:effectLst/>
                <a:latin typeface="+mn-lt"/>
                <a:ea typeface="+mn-ea"/>
                <a:cs typeface="+mn-cs"/>
              </a:rPr>
              <a:t>1. </a:t>
            </a:r>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49</a:t>
            </a:fld>
            <a:endParaRPr lang="nb-NO"/>
          </a:p>
        </p:txBody>
      </p:sp>
    </p:spTree>
    <p:extLst>
      <p:ext uri="{BB962C8B-B14F-4D97-AF65-F5344CB8AC3E}">
        <p14:creationId xmlns:p14="http://schemas.microsoft.com/office/powerpoint/2010/main" val="4248762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a:solidFill>
                  <a:schemeClr val="tx1"/>
                </a:solidFill>
                <a:effectLst/>
                <a:latin typeface="+mn-lt"/>
                <a:ea typeface="+mn-ea"/>
                <a:cs typeface="+mn-cs"/>
              </a:rPr>
              <a:t>Møt opp i åpningstiden, som du finner oppdatert på Facebook-siden til ditt lokale Skattkammer.</a:t>
            </a:r>
          </a:p>
          <a:p>
            <a:r>
              <a:rPr lang="nb-NO"/>
              <a:t>2. </a:t>
            </a:r>
            <a:r>
              <a:rPr lang="nb-NO" sz="1200" b="0" i="0" u="none" strike="noStrike" kern="1200">
                <a:solidFill>
                  <a:schemeClr val="tx1"/>
                </a:solidFill>
                <a:effectLst/>
                <a:latin typeface="+mn-lt"/>
                <a:ea typeface="+mn-ea"/>
                <a:cs typeface="+mn-cs"/>
              </a:rPr>
              <a:t>Vi hjelper deg med å finne riktig utstyr.</a:t>
            </a:r>
          </a:p>
          <a:p>
            <a:r>
              <a:rPr lang="nb-NO" sz="1200" b="0" i="0" u="none" strike="noStrike" kern="1200">
                <a:solidFill>
                  <a:schemeClr val="tx1"/>
                </a:solidFill>
                <a:effectLst/>
                <a:latin typeface="+mn-lt"/>
                <a:ea typeface="+mn-ea"/>
                <a:cs typeface="+mn-cs"/>
              </a:rPr>
              <a:t>3. Ta med deg utstyret ut, kos deg og lever det tilbake til avtalt tid slik at flere kan få gleden av det.</a:t>
            </a:r>
            <a:endParaRPr lang="nb-NO"/>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50</a:t>
            </a:fld>
            <a:endParaRPr lang="nb-NO"/>
          </a:p>
        </p:txBody>
      </p:sp>
    </p:spTree>
    <p:extLst>
      <p:ext uri="{BB962C8B-B14F-4D97-AF65-F5344CB8AC3E}">
        <p14:creationId xmlns:p14="http://schemas.microsoft.com/office/powerpoint/2010/main" val="925627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er ikke åpent alle dager!</a:t>
            </a:r>
          </a:p>
        </p:txBody>
      </p:sp>
      <p:sp>
        <p:nvSpPr>
          <p:cNvPr id="4" name="Plassholder for lysbildenummer 3"/>
          <p:cNvSpPr>
            <a:spLocks noGrp="1"/>
          </p:cNvSpPr>
          <p:nvPr>
            <p:ph type="sldNum" sz="quarter" idx="5"/>
          </p:nvPr>
        </p:nvSpPr>
        <p:spPr/>
        <p:txBody>
          <a:bodyPr/>
          <a:lstStyle/>
          <a:p>
            <a:fld id="{88C52AA1-2CC1-4623-820F-888CFD8B8839}" type="slidenum">
              <a:rPr lang="nb-NO" smtClean="0"/>
              <a:t>51</a:t>
            </a:fld>
            <a:endParaRPr lang="nb-NO"/>
          </a:p>
        </p:txBody>
      </p:sp>
    </p:spTree>
    <p:extLst>
      <p:ext uri="{BB962C8B-B14F-4D97-AF65-F5344CB8AC3E}">
        <p14:creationId xmlns:p14="http://schemas.microsoft.com/office/powerpoint/2010/main" val="580168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52</a:t>
            </a:fld>
            <a:endParaRPr lang="nb-NO"/>
          </a:p>
        </p:txBody>
      </p:sp>
    </p:spTree>
    <p:extLst>
      <p:ext uri="{BB962C8B-B14F-4D97-AF65-F5344CB8AC3E}">
        <p14:creationId xmlns:p14="http://schemas.microsoft.com/office/powerpoint/2010/main" val="27028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Snakk litt om deltakerne kan se noen forskjell på disse to leksesituasjoene.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5</a:t>
            </a:fld>
            <a:endParaRPr lang="nb-NO"/>
          </a:p>
        </p:txBody>
      </p:sp>
    </p:spTree>
    <p:extLst>
      <p:ext uri="{BB962C8B-B14F-4D97-AF65-F5344CB8AC3E}">
        <p14:creationId xmlns:p14="http://schemas.microsoft.com/office/powerpoint/2010/main" val="2510268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noen bilder fra Skattkammeret i Bærum. VI har laget en egen powerpoint med bilder av forskjellig utstyr og hva det heter på norsk. </a:t>
            </a:r>
          </a:p>
          <a:p>
            <a:r>
              <a:rPr lang="nb-NO"/>
              <a:t>Vi har ofte avtalt med Skattkammeret å komme dit på besøk. Da har deltakerne fått prøve forskjellig utstyr, og vi har grillet mat sammen.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53</a:t>
            </a:fld>
            <a:endParaRPr lang="nb-NO"/>
          </a:p>
        </p:txBody>
      </p:sp>
    </p:spTree>
    <p:extLst>
      <p:ext uri="{BB962C8B-B14F-4D97-AF65-F5344CB8AC3E}">
        <p14:creationId xmlns:p14="http://schemas.microsoft.com/office/powerpoint/2010/main" val="3420337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54</a:t>
            </a:fld>
            <a:endParaRPr lang="nb-NO"/>
          </a:p>
        </p:txBody>
      </p:sp>
    </p:spTree>
    <p:extLst>
      <p:ext uri="{BB962C8B-B14F-4D97-AF65-F5344CB8AC3E}">
        <p14:creationId xmlns:p14="http://schemas.microsoft.com/office/powerpoint/2010/main" val="3027384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Har du aldri  bodd ute i naturen? Hva trenger man for å bo ute? Hva ser dere på bildet?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endParaRPr lang="nb-NO"/>
          </a:p>
        </p:txBody>
      </p:sp>
      <p:sp>
        <p:nvSpPr>
          <p:cNvPr id="4" name="Plassholder for lysbildenummer 3"/>
          <p:cNvSpPr>
            <a:spLocks noGrp="1"/>
          </p:cNvSpPr>
          <p:nvPr>
            <p:ph type="sldNum" sz="quarter" idx="5"/>
          </p:nvPr>
        </p:nvSpPr>
        <p:spPr/>
        <p:txBody>
          <a:bodyPr/>
          <a:lstStyle/>
          <a:p>
            <a:fld id="{88C52AA1-2CC1-4623-820F-888CFD8B8839}" type="slidenum">
              <a:rPr lang="nb-NO" smtClean="0"/>
              <a:t>55</a:t>
            </a:fld>
            <a:endParaRPr lang="nb-NO"/>
          </a:p>
        </p:txBody>
      </p:sp>
    </p:spTree>
    <p:extLst>
      <p:ext uri="{BB962C8B-B14F-4D97-AF65-F5344CB8AC3E}">
        <p14:creationId xmlns:p14="http://schemas.microsoft.com/office/powerpoint/2010/main" val="3357107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57</a:t>
            </a:fld>
            <a:endParaRPr lang="nb-NO"/>
          </a:p>
        </p:txBody>
      </p:sp>
    </p:spTree>
    <p:extLst>
      <p:ext uri="{BB962C8B-B14F-4D97-AF65-F5344CB8AC3E}">
        <p14:creationId xmlns:p14="http://schemas.microsoft.com/office/powerpoint/2010/main" val="1969459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snakket en del om hvor viktig alle som støtter barnet gjennom skolen er: Foreldre, lærere, rektor, helsesykepleier, samarbeid med andre foreldre.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58</a:t>
            </a:fld>
            <a:endParaRPr lang="nb-NO"/>
          </a:p>
        </p:txBody>
      </p:sp>
    </p:spTree>
    <p:extLst>
      <p:ext uri="{BB962C8B-B14F-4D97-AF65-F5344CB8AC3E}">
        <p14:creationId xmlns:p14="http://schemas.microsoft.com/office/powerpoint/2010/main" val="18598786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Samtale: Hvorfor er det viktig at foreldrene involverer seg? Dette blir en repetisjon/oppsummering av hovedtemaet for kurset. Punkter står på neste side</a:t>
            </a:r>
          </a:p>
          <a:p>
            <a:r>
              <a:rPr lang="nb-NO"/>
              <a:t>Skolen ønsker at elevene skal ha et trygt og godt skolemiljø som gir best mulig læring.  For å til det, er skolen helt avhengige av et tett og godt samarbeid med foreldrene.</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0AAB1-4CC2-4EC4-B9FD-EBEF46E16E4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31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0AAB1-4CC2-4EC4-B9FD-EBEF46E16E4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805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Akkurat som barna dine går i en klasse, er du som forelder med i en foreldregruppe. Klassens foreldregruppe. Det er forskjellige nettverk/grupper/organer på skolen der foreldrene kan engasjere seg. Det er skolens «demokrati». Hva er et nettverk?</a:t>
            </a:r>
          </a:p>
          <a:p>
            <a:endParaRPr lang="nb-NO"/>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61</a:t>
            </a:fld>
            <a:endParaRPr lang="nb-NO"/>
          </a:p>
        </p:txBody>
      </p:sp>
    </p:spTree>
    <p:extLst>
      <p:ext uri="{BB962C8B-B14F-4D97-AF65-F5344CB8AC3E}">
        <p14:creationId xmlns:p14="http://schemas.microsoft.com/office/powerpoint/2010/main" val="12065398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Spørre deltakerne om de  vet hva en klasse/foreldrekontakt er. Er det noen som er klassekontakter, som kan fortelle?</a:t>
            </a:r>
          </a:p>
          <a:p>
            <a:r>
              <a:rPr lang="nb-NO"/>
              <a:t>Se neste side. Velges i hver klasse på foreldremøte. En fin anledning til å bli kjent med skolen og til å engasjere seg i skolemiljøet. </a:t>
            </a:r>
          </a:p>
          <a:p>
            <a:endParaRPr lang="nb-NO"/>
          </a:p>
          <a:p>
            <a:r>
              <a:rPr lang="nb-NO"/>
              <a:t>De skal si sin mening om ting på skolen og samarbeide med skolen på vegne av alle foreldrene. De tar opp ting som gjelder hele klassen eller hele skolen, for eksempel om trafikken rundt skolen, trygg skolevei.</a:t>
            </a:r>
          </a:p>
        </p:txBody>
      </p:sp>
      <p:sp>
        <p:nvSpPr>
          <p:cNvPr id="4" name="Plassholder for lysbildenummer 3"/>
          <p:cNvSpPr>
            <a:spLocks noGrp="1"/>
          </p:cNvSpPr>
          <p:nvPr>
            <p:ph type="sldNum" sz="quarter" idx="5"/>
          </p:nvPr>
        </p:nvSpPr>
        <p:spPr/>
        <p:txBody>
          <a:bodyPr/>
          <a:lstStyle/>
          <a:p>
            <a:fld id="{424BBA70-38CC-4203-989E-D23586E97586}" type="slidenum">
              <a:rPr lang="nb-NO" smtClean="0"/>
              <a:t>62</a:t>
            </a:fld>
            <a:endParaRPr lang="nb-NO"/>
          </a:p>
        </p:txBody>
      </p:sp>
    </p:spTree>
    <p:extLst>
      <p:ext uri="{BB962C8B-B14F-4D97-AF65-F5344CB8AC3E}">
        <p14:creationId xmlns:p14="http://schemas.microsoft.com/office/powerpoint/2010/main" val="458278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63</a:t>
            </a:fld>
            <a:endParaRPr lang="nb-NO"/>
          </a:p>
        </p:txBody>
      </p:sp>
    </p:spTree>
    <p:extLst>
      <p:ext uri="{BB962C8B-B14F-4D97-AF65-F5344CB8AC3E}">
        <p14:creationId xmlns:p14="http://schemas.microsoft.com/office/powerpoint/2010/main" val="46477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 deltakerne beskrive bildene – hvordan er det å gjøre lekser i disse situasjonene?</a:t>
            </a:r>
          </a:p>
        </p:txBody>
      </p:sp>
      <p:sp>
        <p:nvSpPr>
          <p:cNvPr id="4" name="Plassholder for lysbildenummer 3"/>
          <p:cNvSpPr>
            <a:spLocks noGrp="1"/>
          </p:cNvSpPr>
          <p:nvPr>
            <p:ph type="sldNum" sz="quarter" idx="5"/>
          </p:nvPr>
        </p:nvSpPr>
        <p:spPr/>
        <p:txBody>
          <a:bodyPr/>
          <a:lstStyle/>
          <a:p>
            <a:fld id="{424BBA70-38CC-4203-989E-D23586E97586}" type="slidenum">
              <a:rPr lang="nb-NO" smtClean="0"/>
              <a:t>6</a:t>
            </a:fld>
            <a:endParaRPr lang="nb-NO"/>
          </a:p>
        </p:txBody>
      </p:sp>
    </p:spTree>
    <p:extLst>
      <p:ext uri="{BB962C8B-B14F-4D97-AF65-F5344CB8AC3E}">
        <p14:creationId xmlns:p14="http://schemas.microsoft.com/office/powerpoint/2010/main" val="2516713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 gruppa om noen vet hva en klassekontakt skal gjøre. Se så neste bilde for punkter.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64</a:t>
            </a:fld>
            <a:endParaRPr lang="nb-NO"/>
          </a:p>
        </p:txBody>
      </p:sp>
    </p:spTree>
    <p:extLst>
      <p:ext uri="{BB962C8B-B14F-4D97-AF65-F5344CB8AC3E}">
        <p14:creationId xmlns:p14="http://schemas.microsoft.com/office/powerpoint/2010/main" val="3528783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Holde kontakt med lærer om ting som gjelder hele klassen og alle foreldrene. For eksempel: felles aktiviteter for klassen, godt klassemiljø, hvordan arrangerer vi bursdager i klassen, dugnader på skolen. </a:t>
            </a:r>
          </a:p>
          <a:p>
            <a:endParaRPr lang="nb-NO"/>
          </a:p>
          <a:p>
            <a:r>
              <a:rPr lang="nb-NO"/>
              <a:t>VIKTIG: Alle har taushetsplikt.</a:t>
            </a:r>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65</a:t>
            </a:fld>
            <a:endParaRPr lang="nb-NO"/>
          </a:p>
        </p:txBody>
      </p:sp>
    </p:spTree>
    <p:extLst>
      <p:ext uri="{BB962C8B-B14F-4D97-AF65-F5344CB8AC3E}">
        <p14:creationId xmlns:p14="http://schemas.microsoft.com/office/powerpoint/2010/main" val="2285500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Alle foreldrene er representert i FAU. Elevene kan være med i elevrådet. Kommunene eller rektor bestemmer om det skal være flere enn én elev fra hvert trinn (5.-7. og 8.-10), og om elever fra småskolen (1-4.trinn) skal være med. Det avhenger av skolens størrelse.</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67</a:t>
            </a:fld>
            <a:endParaRPr lang="nb-NO"/>
          </a:p>
        </p:txBody>
      </p:sp>
    </p:spTree>
    <p:extLst>
      <p:ext uri="{BB962C8B-B14F-4D97-AF65-F5344CB8AC3E}">
        <p14:creationId xmlns:p14="http://schemas.microsoft.com/office/powerpoint/2010/main" val="604535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Alle foreldrene er representert i FAU. Elevene er representert i elevrådet. Kommunene eller rektor bestemmer om det skal være flere enn én elev fra hvert trinn (5.-7. og 8.-10), og om elever fra småskolen (1-4.trinn) skal være med. Det avhenger av skolens størrelse. Fin måte å lære om demokrati, om å engasjere seg, viktig at barn også blir hørt.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68</a:t>
            </a:fld>
            <a:endParaRPr lang="nb-NO"/>
          </a:p>
        </p:txBody>
      </p:sp>
    </p:spTree>
    <p:extLst>
      <p:ext uri="{BB962C8B-B14F-4D97-AF65-F5344CB8AC3E}">
        <p14:creationId xmlns:p14="http://schemas.microsoft.com/office/powerpoint/2010/main" val="26856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Sørg for at alle forstår ordet   - Hva betyr forventninger??</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69</a:t>
            </a:fld>
            <a:endParaRPr lang="nb-NO"/>
          </a:p>
        </p:txBody>
      </p:sp>
    </p:spTree>
    <p:extLst>
      <p:ext uri="{BB962C8B-B14F-4D97-AF65-F5344CB8AC3E}">
        <p14:creationId xmlns:p14="http://schemas.microsoft.com/office/powerpoint/2010/main" val="4211027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Hva er skolens ansvar?  (hva skal foreldrene få fra skolen, hva mener du skolen skal gjøre for foreldre…. )  </a:t>
            </a:r>
          </a:p>
          <a:p>
            <a:endParaRPr lang="nb-NO"/>
          </a:p>
          <a:p>
            <a:r>
              <a:rPr lang="nb-NO"/>
              <a:t>Gruppeoppgave – </a:t>
            </a:r>
            <a:r>
              <a:rPr lang="nb-NO" err="1"/>
              <a:t>ca</a:t>
            </a:r>
            <a:r>
              <a:rPr lang="nb-NO"/>
              <a:t> 5-10 min. Snakk sammen – skriv ned noen punkter.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70</a:t>
            </a:fld>
            <a:endParaRPr lang="nb-NO"/>
          </a:p>
        </p:txBody>
      </p:sp>
    </p:spTree>
    <p:extLst>
      <p:ext uri="{BB962C8B-B14F-4D97-AF65-F5344CB8AC3E}">
        <p14:creationId xmlns:p14="http://schemas.microsoft.com/office/powerpoint/2010/main" val="41059773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Eksempler</a:t>
            </a:r>
            <a:endParaRPr lang="nb-NO">
              <a:cs typeface="Calibri"/>
            </a:endParaRPr>
          </a:p>
          <a:p>
            <a:endParaRPr lang="nb-NO">
              <a:cs typeface="Calibri"/>
            </a:endParaRPr>
          </a:p>
          <a:p>
            <a:r>
              <a:rPr lang="nb-NO"/>
              <a:t>Samarbeider med foreldrene – skolens ansvar, det står i loven. Hvis du ønsker å snakke med skolen, få mer informasjon osv. må skolen gi deg dette.</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424BBA70-38CC-4203-989E-D23586E97586}" type="slidenum">
              <a:rPr lang="nb-NO" smtClean="0"/>
              <a:t>71</a:t>
            </a:fld>
            <a:endParaRPr lang="nb-NO"/>
          </a:p>
        </p:txBody>
      </p:sp>
    </p:spTree>
    <p:extLst>
      <p:ext uri="{BB962C8B-B14F-4D97-AF65-F5344CB8AC3E}">
        <p14:creationId xmlns:p14="http://schemas.microsoft.com/office/powerpoint/2010/main" val="41139780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Gruppeoppgave – </a:t>
            </a:r>
            <a:r>
              <a:rPr lang="nb-NO" err="1"/>
              <a:t>ca</a:t>
            </a:r>
            <a:r>
              <a:rPr lang="nb-NO"/>
              <a:t> 5-10 min. Snakk sammen – skriv ned noen punkter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72</a:t>
            </a:fld>
            <a:endParaRPr lang="nb-NO"/>
          </a:p>
        </p:txBody>
      </p:sp>
    </p:spTree>
    <p:extLst>
      <p:ext uri="{BB962C8B-B14F-4D97-AF65-F5344CB8AC3E}">
        <p14:creationId xmlns:p14="http://schemas.microsoft.com/office/powerpoint/2010/main" val="31718545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Kontakt: For eksempel om barnet ikke trives på skolen</a:t>
            </a:r>
          </a:p>
        </p:txBody>
      </p:sp>
      <p:sp>
        <p:nvSpPr>
          <p:cNvPr id="4" name="Plassholder for lysbildenummer 3"/>
          <p:cNvSpPr>
            <a:spLocks noGrp="1"/>
          </p:cNvSpPr>
          <p:nvPr>
            <p:ph type="sldNum" sz="quarter" idx="5"/>
          </p:nvPr>
        </p:nvSpPr>
        <p:spPr/>
        <p:txBody>
          <a:bodyPr/>
          <a:lstStyle/>
          <a:p>
            <a:fld id="{424BBA70-38CC-4203-989E-D23586E97586}" type="slidenum">
              <a:rPr lang="nb-NO" smtClean="0"/>
              <a:t>73</a:t>
            </a:fld>
            <a:endParaRPr lang="nb-NO"/>
          </a:p>
        </p:txBody>
      </p:sp>
    </p:spTree>
    <p:extLst>
      <p:ext uri="{BB962C8B-B14F-4D97-AF65-F5344CB8AC3E}">
        <p14:creationId xmlns:p14="http://schemas.microsoft.com/office/powerpoint/2010/main" val="11133519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Gi eksempler – sykdom i familien, en vanskelig situasjon –fortell til lærer</a:t>
            </a:r>
          </a:p>
        </p:txBody>
      </p:sp>
      <p:sp>
        <p:nvSpPr>
          <p:cNvPr id="4" name="Plassholder for lysbildenummer 3"/>
          <p:cNvSpPr>
            <a:spLocks noGrp="1"/>
          </p:cNvSpPr>
          <p:nvPr>
            <p:ph type="sldNum" sz="quarter" idx="5"/>
          </p:nvPr>
        </p:nvSpPr>
        <p:spPr/>
        <p:txBody>
          <a:bodyPr/>
          <a:lstStyle/>
          <a:p>
            <a:fld id="{424BBA70-38CC-4203-989E-D23586E97586}" type="slidenum">
              <a:rPr lang="nb-NO" smtClean="0"/>
              <a:t>74</a:t>
            </a:fld>
            <a:endParaRPr lang="nb-NO"/>
          </a:p>
        </p:txBody>
      </p:sp>
    </p:spTree>
    <p:extLst>
      <p:ext uri="{BB962C8B-B14F-4D97-AF65-F5344CB8AC3E}">
        <p14:creationId xmlns:p14="http://schemas.microsoft.com/office/powerpoint/2010/main" val="1886255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 deltakerne beskrive disse situasjonene. HUSK: foreldrene må ikke alltid sitte ved siden av og hjelpe. Det kan holde å være i nærheten og hjelpe når barnet trenger det, vise interesse. </a:t>
            </a:r>
          </a:p>
        </p:txBody>
      </p:sp>
      <p:sp>
        <p:nvSpPr>
          <p:cNvPr id="4" name="Plassholder for lysbildenummer 3"/>
          <p:cNvSpPr>
            <a:spLocks noGrp="1"/>
          </p:cNvSpPr>
          <p:nvPr>
            <p:ph type="sldNum" sz="quarter" idx="5"/>
          </p:nvPr>
        </p:nvSpPr>
        <p:spPr/>
        <p:txBody>
          <a:bodyPr/>
          <a:lstStyle/>
          <a:p>
            <a:fld id="{424BBA70-38CC-4203-989E-D23586E97586}" type="slidenum">
              <a:rPr lang="nb-NO" smtClean="0"/>
              <a:t>7</a:t>
            </a:fld>
            <a:endParaRPr lang="nb-NO"/>
          </a:p>
        </p:txBody>
      </p:sp>
    </p:spTree>
    <p:extLst>
      <p:ext uri="{BB962C8B-B14F-4D97-AF65-F5344CB8AC3E}">
        <p14:creationId xmlns:p14="http://schemas.microsoft.com/office/powerpoint/2010/main" val="873805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latin typeface="+mn-lt"/>
                <a:ea typeface="+mn-ea"/>
                <a:cs typeface="+mn-cs"/>
              </a:rPr>
              <a:t>Eksempler på spørsmål (her kan </a:t>
            </a:r>
            <a:r>
              <a:rPr lang="nb-NO"/>
              <a:t>deltakerne</a:t>
            </a:r>
            <a:r>
              <a:rPr lang="nb-NO" sz="1200" kern="1200">
                <a:solidFill>
                  <a:schemeClr val="tx1"/>
                </a:solidFill>
                <a:latin typeface="+mn-lt"/>
                <a:ea typeface="+mn-ea"/>
                <a:cs typeface="+mn-cs"/>
              </a:rPr>
              <a:t> selv komme med forslag): Hva gjorde du på skolen i dag? Hvem lekte du med i friminuttene? Var det noe som var spesielt morsomt/lærerikt?</a:t>
            </a:r>
          </a:p>
          <a:p>
            <a:endParaRPr lang="nb-NO"/>
          </a:p>
          <a:p>
            <a:pPr marL="285750"/>
            <a:r>
              <a:rPr lang="nb-NO"/>
              <a:t>-</a:t>
            </a:r>
            <a:r>
              <a:rPr lang="en-US" sz="1200"/>
              <a:t>Gi </a:t>
            </a:r>
            <a:r>
              <a:rPr lang="en-US" sz="1200" err="1"/>
              <a:t>mye</a:t>
            </a:r>
            <a:r>
              <a:rPr lang="en-US" sz="1200"/>
              <a:t> </a:t>
            </a:r>
            <a:r>
              <a:rPr lang="en-US" sz="1200" err="1"/>
              <a:t>skryt</a:t>
            </a:r>
            <a:r>
              <a:rPr lang="en-US" sz="1200"/>
              <a:t> </a:t>
            </a:r>
            <a:r>
              <a:rPr lang="en-US" sz="1200" err="1"/>
              <a:t>og</a:t>
            </a:r>
            <a:r>
              <a:rPr lang="en-US" sz="1200"/>
              <a:t> </a:t>
            </a:r>
            <a:r>
              <a:rPr lang="en-US" sz="1200" err="1"/>
              <a:t>ros</a:t>
            </a:r>
            <a:r>
              <a:rPr lang="en-US" sz="1200"/>
              <a:t>. – </a:t>
            </a:r>
            <a:r>
              <a:rPr lang="en-US" sz="1200" err="1"/>
              <a:t>hvorfor</a:t>
            </a:r>
            <a:r>
              <a:rPr lang="en-US" sz="1200"/>
              <a:t> </a:t>
            </a:r>
            <a:r>
              <a:rPr lang="en-US" sz="1200" err="1"/>
              <a:t>er</a:t>
            </a:r>
            <a:r>
              <a:rPr lang="en-US" sz="1200"/>
              <a:t> det </a:t>
            </a:r>
            <a:r>
              <a:rPr lang="en-US" sz="1200" err="1"/>
              <a:t>viktig</a:t>
            </a:r>
            <a:r>
              <a:rPr lang="en-US" sz="1200"/>
              <a:t>? </a:t>
            </a:r>
            <a:r>
              <a:rPr lang="en-US" sz="1200" err="1"/>
              <a:t>Nå</a:t>
            </a:r>
            <a:r>
              <a:rPr lang="en-US" sz="1200"/>
              <a:t> har du </a:t>
            </a:r>
            <a:r>
              <a:rPr lang="en-US" sz="1200" err="1"/>
              <a:t>jobbet</a:t>
            </a:r>
            <a:r>
              <a:rPr lang="en-US" sz="1200"/>
              <a:t> bra. (bra </a:t>
            </a:r>
            <a:r>
              <a:rPr lang="en-US" sz="1200" err="1"/>
              <a:t>nok</a:t>
            </a:r>
            <a:r>
              <a:rPr lang="en-US" sz="1200"/>
              <a:t>) </a:t>
            </a:r>
            <a:r>
              <a:rPr lang="en-US" sz="1200" err="1"/>
              <a:t>Ikke</a:t>
            </a:r>
            <a:r>
              <a:rPr lang="en-US" sz="1200"/>
              <a:t> </a:t>
            </a:r>
            <a:r>
              <a:rPr lang="en-US" sz="1200" err="1"/>
              <a:t>krev</a:t>
            </a:r>
            <a:r>
              <a:rPr lang="en-US" sz="1200"/>
              <a:t> for </a:t>
            </a:r>
            <a:r>
              <a:rPr lang="en-US" sz="1200" err="1"/>
              <a:t>mye</a:t>
            </a:r>
            <a:endParaRPr lang="en-US" sz="1200"/>
          </a:p>
          <a:p>
            <a:pPr marL="285750"/>
            <a:r>
              <a:rPr lang="en-US" sz="1200" err="1"/>
              <a:t>Vær</a:t>
            </a:r>
            <a:r>
              <a:rPr lang="en-US" sz="1200"/>
              <a:t> </a:t>
            </a:r>
            <a:r>
              <a:rPr lang="en-US" sz="1200" err="1"/>
              <a:t>interessert</a:t>
            </a:r>
            <a:r>
              <a:rPr lang="en-US" sz="1200"/>
              <a:t>.</a:t>
            </a:r>
          </a:p>
          <a:p>
            <a:pPr marL="0"/>
            <a:endParaRPr lang="en-US" sz="1200"/>
          </a:p>
          <a:p>
            <a:pPr marL="285750">
              <a:lnSpc>
                <a:spcPct val="150000"/>
              </a:lnSpc>
            </a:pPr>
            <a:r>
              <a:rPr lang="en-US" sz="1200" err="1"/>
              <a:t>Vær</a:t>
            </a:r>
            <a:r>
              <a:rPr lang="en-US" sz="1200"/>
              <a:t> </a:t>
            </a:r>
            <a:r>
              <a:rPr lang="en-US" sz="1200" err="1"/>
              <a:t>positiv</a:t>
            </a:r>
            <a:r>
              <a:rPr lang="en-US" sz="1200"/>
              <a:t> </a:t>
            </a:r>
            <a:r>
              <a:rPr lang="en-US" sz="1200" err="1"/>
              <a:t>til</a:t>
            </a:r>
            <a:r>
              <a:rPr lang="en-US" sz="1200"/>
              <a:t> </a:t>
            </a:r>
            <a:r>
              <a:rPr lang="en-US" sz="1200" err="1"/>
              <a:t>skolen</a:t>
            </a:r>
            <a:r>
              <a:rPr lang="en-US" sz="1200"/>
              <a:t>, </a:t>
            </a:r>
            <a:r>
              <a:rPr lang="en-US" sz="1200" err="1"/>
              <a:t>lekser</a:t>
            </a:r>
            <a:r>
              <a:rPr lang="en-US" sz="1200"/>
              <a:t>, </a:t>
            </a:r>
            <a:r>
              <a:rPr lang="en-US" sz="1200" err="1"/>
              <a:t>klassekamerater</a:t>
            </a:r>
            <a:r>
              <a:rPr lang="en-US" sz="1200"/>
              <a:t>, </a:t>
            </a:r>
            <a:r>
              <a:rPr lang="en-US" sz="1200" err="1"/>
              <a:t>lærere</a:t>
            </a:r>
            <a:r>
              <a:rPr lang="en-US" sz="1200"/>
              <a:t> </a:t>
            </a:r>
            <a:r>
              <a:rPr lang="en-US" sz="1200" err="1"/>
              <a:t>og</a:t>
            </a:r>
            <a:r>
              <a:rPr lang="en-US" sz="1200"/>
              <a:t> </a:t>
            </a:r>
            <a:r>
              <a:rPr lang="en-US" sz="1200" err="1"/>
              <a:t>andre</a:t>
            </a:r>
            <a:r>
              <a:rPr lang="en-US" sz="1200"/>
              <a:t> </a:t>
            </a:r>
            <a:r>
              <a:rPr lang="en-US" sz="1200" err="1"/>
              <a:t>ansatte</a:t>
            </a:r>
            <a:r>
              <a:rPr lang="en-US" sz="1200"/>
              <a:t> – det </a:t>
            </a:r>
            <a:r>
              <a:rPr lang="en-US" sz="1200" err="1"/>
              <a:t>påvirker</a:t>
            </a:r>
            <a:r>
              <a:rPr lang="en-US" sz="1200"/>
              <a:t> </a:t>
            </a:r>
            <a:r>
              <a:rPr lang="en-US" sz="1200" err="1"/>
              <a:t>hvordan</a:t>
            </a:r>
            <a:r>
              <a:rPr lang="en-US" sz="1200"/>
              <a:t> </a:t>
            </a:r>
            <a:r>
              <a:rPr lang="en-US" sz="1200" err="1"/>
              <a:t>barne</a:t>
            </a:r>
            <a:r>
              <a:rPr lang="en-US" sz="1200"/>
              <a:t> har det </a:t>
            </a:r>
            <a:r>
              <a:rPr lang="en-US" sz="1200" err="1"/>
              <a:t>på</a:t>
            </a:r>
            <a:r>
              <a:rPr lang="en-US" sz="1200"/>
              <a:t> </a:t>
            </a:r>
            <a:r>
              <a:rPr lang="en-US" sz="1200" err="1"/>
              <a:t>skolen</a:t>
            </a:r>
            <a:r>
              <a:rPr lang="en-US" sz="1200"/>
              <a:t>….</a:t>
            </a:r>
          </a:p>
        </p:txBody>
      </p:sp>
      <p:sp>
        <p:nvSpPr>
          <p:cNvPr id="4" name="Plassholder for lysbildenummer 3"/>
          <p:cNvSpPr>
            <a:spLocks noGrp="1"/>
          </p:cNvSpPr>
          <p:nvPr>
            <p:ph type="sldNum" sz="quarter" idx="5"/>
          </p:nvPr>
        </p:nvSpPr>
        <p:spPr/>
        <p:txBody>
          <a:bodyPr/>
          <a:lstStyle/>
          <a:p>
            <a:fld id="{424BBA70-38CC-4203-989E-D23586E97586}" type="slidenum">
              <a:rPr lang="nb-NO" smtClean="0"/>
              <a:t>8</a:t>
            </a:fld>
            <a:endParaRPr lang="nb-NO"/>
          </a:p>
        </p:txBody>
      </p:sp>
    </p:spTree>
    <p:extLst>
      <p:ext uri="{BB962C8B-B14F-4D97-AF65-F5344CB8AC3E}">
        <p14:creationId xmlns:p14="http://schemas.microsoft.com/office/powerpoint/2010/main" val="180231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er hentet fra: </a:t>
            </a:r>
            <a:r>
              <a:rPr lang="nb-NO">
                <a:hlinkClick r:id="rId3"/>
              </a:rPr>
              <a:t>https://www.fug.no/lekser-og-leksehjelp.462865.no.html</a:t>
            </a:r>
            <a:endParaRPr lang="nb-NO">
              <a:cs typeface="Calibri"/>
            </a:endParaRPr>
          </a:p>
          <a:p>
            <a:r>
              <a:rPr lang="nb-NO" sz="1200" kern="1200">
                <a:solidFill>
                  <a:schemeClr val="tx1"/>
                </a:solidFill>
                <a:latin typeface="+mn-lt"/>
                <a:ea typeface="+mn-ea"/>
                <a:cs typeface="+mn-cs"/>
              </a:rPr>
              <a:t>Svar:</a:t>
            </a:r>
          </a:p>
          <a:p>
            <a:r>
              <a:rPr lang="nb-NO" sz="1200" kern="1200">
                <a:solidFill>
                  <a:schemeClr val="tx1"/>
                </a:solidFill>
                <a:latin typeface="+mn-lt"/>
                <a:ea typeface="+mn-ea"/>
                <a:cs typeface="+mn-cs"/>
              </a:rPr>
              <a:t>Elevene skal ha lært det de trenger på skolen for å klare leksene. </a:t>
            </a:r>
            <a:r>
              <a:rPr lang="nb-NO" sz="1200" b="1" kern="1200">
                <a:solidFill>
                  <a:schemeClr val="tx1"/>
                </a:solidFill>
                <a:latin typeface="+mn-lt"/>
                <a:ea typeface="+mn-ea"/>
                <a:cs typeface="+mn-cs"/>
              </a:rPr>
              <a:t>Hvis ditt barn opplever at de er vanskeligere, bør du ta det opp med læreren i utviklingssamtalen eller direkte med matematikklæreren.</a:t>
            </a:r>
          </a:p>
          <a:p>
            <a:r>
              <a:rPr lang="nb-NO" sz="1200" kern="1200">
                <a:solidFill>
                  <a:schemeClr val="tx1"/>
                </a:solidFill>
                <a:latin typeface="+mn-lt"/>
                <a:ea typeface="+mn-ea"/>
                <a:cs typeface="+mn-cs"/>
              </a:rPr>
              <a:t>Prøv å gjøre matematikken lystbetont, vær tålmodig, spør lærer – er leksene for vanskelig, ta kontakt med lærer.  Ellers kan det hjelpe at du viser interesse og lager en hyggelig leksesituasjon. </a:t>
            </a: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endParaRPr lang="nb-NO" sz="1200" kern="1200">
              <a:solidFill>
                <a:schemeClr val="tx1"/>
              </a:solidFill>
              <a:latin typeface="+mn-lt"/>
              <a:ea typeface="+mn-ea"/>
              <a:cs typeface="+mn-cs"/>
            </a:endParaRPr>
          </a:p>
          <a:p>
            <a:r>
              <a:rPr lang="nb-NO" sz="1200" kern="1200">
                <a:solidFill>
                  <a:schemeClr val="tx1"/>
                </a:solidFill>
                <a:latin typeface="+mn-lt"/>
                <a:ea typeface="+mn-ea"/>
                <a:cs typeface="+mn-cs"/>
              </a:rPr>
              <a:t>FUG har laget heftet "Foreldre teller" som kan gi deg noen ideer.</a:t>
            </a:r>
          </a:p>
          <a:p>
            <a:endParaRPr lang="nb-NO" sz="1200" kern="1200">
              <a:solidFill>
                <a:schemeClr val="tx1"/>
              </a:solidFill>
              <a:latin typeface="+mn-lt"/>
              <a:ea typeface="+mn-ea"/>
              <a:cs typeface="+mn-cs"/>
            </a:endParaRPr>
          </a:p>
          <a:p>
            <a:r>
              <a:rPr lang="nb-NO" sz="1200" kern="1200">
                <a:solidFill>
                  <a:schemeClr val="tx1"/>
                </a:solidFill>
                <a:latin typeface="+mn-lt"/>
                <a:ea typeface="+mn-ea"/>
                <a:cs typeface="+mn-cs"/>
              </a:rPr>
              <a:t>Dere kan også ha det som tema på et foreldremøte – «Hvordan hjelpe barna i matematikk".</a:t>
            </a:r>
          </a:p>
          <a:p>
            <a:r>
              <a:rPr lang="nb-NO" sz="1200" kern="1200">
                <a:solidFill>
                  <a:schemeClr val="tx1"/>
                </a:solidFill>
                <a:latin typeface="+mn-lt"/>
                <a:ea typeface="+mn-ea"/>
                <a:cs typeface="+mn-cs"/>
              </a:rPr>
              <a:t>Det er viktig at lærerne samarbeider, slik at mengden hjemmearbeid blir godt fordelt og ikke går ut over elevenes trivsel og mestring.</a:t>
            </a:r>
          </a:p>
          <a:p>
            <a:r>
              <a:rPr lang="nb-NO" sz="1200" kern="1200">
                <a:solidFill>
                  <a:schemeClr val="tx1"/>
                </a:solidFill>
                <a:latin typeface="+mn-lt"/>
                <a:ea typeface="+mn-ea"/>
                <a:cs typeface="+mn-cs"/>
              </a:rPr>
              <a:t>Snakk med kontaktlæreren og gjerne foreldre-/klassekontakt og be dem snakke med lærergruppen om dette.</a:t>
            </a:r>
          </a:p>
          <a:p>
            <a:r>
              <a:rPr lang="nb-NO" sz="1200" kern="1200">
                <a:solidFill>
                  <a:schemeClr val="tx1"/>
                </a:solidFill>
                <a:latin typeface="+mn-lt"/>
                <a:ea typeface="+mn-ea"/>
                <a:cs typeface="+mn-cs"/>
              </a:rPr>
              <a:t>Fortell gjerne om det er noen fag som er mer utfordrende enn andre.</a:t>
            </a:r>
          </a:p>
          <a:p>
            <a:endParaRPr lang="nb-NO" sz="1200" kern="1200">
              <a:solidFill>
                <a:schemeClr val="tx1"/>
              </a:solidFill>
              <a:latin typeface="+mn-lt"/>
              <a:ea typeface="+mn-ea"/>
              <a:cs typeface="+mn-cs"/>
            </a:endParaRPr>
          </a:p>
          <a:p>
            <a:r>
              <a:rPr lang="nb-NO" sz="1200" kern="1200">
                <a:solidFill>
                  <a:schemeClr val="tx1"/>
                </a:solidFill>
                <a:latin typeface="+mn-lt"/>
                <a:ea typeface="+mn-ea"/>
                <a:cs typeface="+mn-cs"/>
              </a:rPr>
              <a:t>Alle barn har rett på tilpasset opplæring. Dette gjelder også elever som trenger utfordringer.</a:t>
            </a:r>
          </a:p>
          <a:p>
            <a:r>
              <a:rPr lang="nb-NO" sz="1200" kern="1200">
                <a:solidFill>
                  <a:schemeClr val="tx1"/>
                </a:solidFill>
                <a:latin typeface="+mn-lt"/>
                <a:ea typeface="+mn-ea"/>
                <a:cs typeface="+mn-cs"/>
              </a:rPr>
              <a:t>Snakk med kontaktlæreren om leksene, og hør hvordan dere kan hjelpe ditt barn sammen.</a:t>
            </a:r>
          </a:p>
          <a:p>
            <a:pPr>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latin typeface="+mn-lt"/>
                <a:ea typeface="+mn-ea"/>
                <a:cs typeface="+mn-cs"/>
              </a:rPr>
              <a:t>Disse spørsmålene kan også presenteres for deltakerne på kort, med spørsmål på den ene siden og evt. svar på den andre siden.</a:t>
            </a:r>
          </a:p>
          <a:p>
            <a:endParaRPr lang="nb-NO"/>
          </a:p>
        </p:txBody>
      </p:sp>
      <p:sp>
        <p:nvSpPr>
          <p:cNvPr id="4" name="Plassholder for lysbildenummer 3"/>
          <p:cNvSpPr>
            <a:spLocks noGrp="1"/>
          </p:cNvSpPr>
          <p:nvPr>
            <p:ph type="sldNum" sz="quarter" idx="5"/>
          </p:nvPr>
        </p:nvSpPr>
        <p:spPr/>
        <p:txBody>
          <a:bodyPr/>
          <a:lstStyle/>
          <a:p>
            <a:fld id="{424BBA70-38CC-4203-989E-D23586E97586}" type="slidenum">
              <a:rPr lang="nb-NO" smtClean="0"/>
              <a:t>9</a:t>
            </a:fld>
            <a:endParaRPr lang="nb-NO"/>
          </a:p>
        </p:txBody>
      </p:sp>
    </p:spTree>
    <p:extLst>
      <p:ext uri="{BB962C8B-B14F-4D97-AF65-F5344CB8AC3E}">
        <p14:creationId xmlns:p14="http://schemas.microsoft.com/office/powerpoint/2010/main" val="211388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477750-21C0-4750-995E-9C727C9F654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DCCEC1F-B50A-4073-91E6-68785EAC2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5" name="Plassholder for bunntekst 4">
            <a:extLst>
              <a:ext uri="{FF2B5EF4-FFF2-40B4-BE49-F238E27FC236}">
                <a16:creationId xmlns:a16="http://schemas.microsoft.com/office/drawing/2014/main" id="{299D1AAF-0A2F-4542-9978-4EF21B5399A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0789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b-NO"/>
              <a:t>Klikk for å redigere tittelstil</a:t>
            </a:r>
            <a:endParaRPr lang="en-US"/>
          </a:p>
        </p:txBody>
      </p:sp>
      <p:sp>
        <p:nvSpPr>
          <p:cNvPr id="5" name="Content Placeholder 4"/>
          <p:cNvSpPr>
            <a:spLocks noGrp="1"/>
          </p:cNvSpPr>
          <p:nvPr>
            <p:ph sz="quarter" idx="13"/>
          </p:nvPr>
        </p:nvSpPr>
        <p:spPr>
          <a:xfrm>
            <a:off x="1792224" y="658368"/>
            <a:ext cx="4364736" cy="3429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Content Placeholder 6"/>
          <p:cNvSpPr>
            <a:spLocks noGrp="1"/>
          </p:cNvSpPr>
          <p:nvPr>
            <p:ph sz="quarter" idx="14"/>
          </p:nvPr>
        </p:nvSpPr>
        <p:spPr>
          <a:xfrm>
            <a:off x="6705600" y="658369"/>
            <a:ext cx="4364736" cy="3432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Date Placeholder 3"/>
          <p:cNvSpPr>
            <a:spLocks noGrp="1"/>
          </p:cNvSpPr>
          <p:nvPr>
            <p:ph type="dt" sz="half" idx="15"/>
          </p:nvPr>
        </p:nvSpPr>
        <p:spPr/>
        <p:txBody>
          <a:bodyPr/>
          <a:lstStyle>
            <a:lvl1pPr>
              <a:defRPr/>
            </a:lvl1pPr>
          </a:lstStyle>
          <a:p>
            <a:pPr>
              <a:defRPr/>
            </a:pPr>
            <a:fld id="{F34DAA8C-B367-42F4-8661-F3A34F9D3DF3}" type="datetime2">
              <a:rPr lang="en-US"/>
              <a:pPr>
                <a:defRPr/>
              </a:pPr>
              <a:t>Thursday, January 27, 2022</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C9080BBD-7803-4850-9AF1-4EBD5C448FC4}" type="slidenum">
              <a:rPr lang="en-US" altLang="nb-NO"/>
              <a:pPr>
                <a:defRPr/>
              </a:pPr>
              <a:t>‹#›</a:t>
            </a:fld>
            <a:endParaRPr lang="en-US" altLang="nb-NO"/>
          </a:p>
        </p:txBody>
      </p:sp>
    </p:spTree>
    <p:extLst>
      <p:ext uri="{BB962C8B-B14F-4D97-AF65-F5344CB8AC3E}">
        <p14:creationId xmlns:p14="http://schemas.microsoft.com/office/powerpoint/2010/main" val="45020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19351-71F0-4206-9AC8-28C6EBEFEC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7F0A4-164E-4A08-8F5C-AD460A11C91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3E4787C-632E-48BB-A461-7AC0C53220DB}"/>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92639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408CC0-78AD-4BA2-A812-0F6E3A4238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ADFDB16-AA33-4CBB-9EB0-582D86BCD0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unntekst 4">
            <a:extLst>
              <a:ext uri="{FF2B5EF4-FFF2-40B4-BE49-F238E27FC236}">
                <a16:creationId xmlns:a16="http://schemas.microsoft.com/office/drawing/2014/main" id="{43841C21-C672-44F4-AE05-5C18C6BC84F6}"/>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17250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622D40-6C31-459C-805F-BF72F252F80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BA3A5E7-442F-4E0A-AD37-5D1C597193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86F927-3308-4EB5-9DDC-37F3F01D4F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E0F7CB4-08A4-4277-8BC0-57CF9046FFE8}"/>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40344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B4EBAF-A74D-4E73-9503-227AA313151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94FD021-757F-4517-A476-1064CD3FA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B7844AA-CDA0-49A2-ACD2-C61D7352E47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C9B052E-28B9-4017-ACDB-4DDE3C340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Plassholder for bunntekst 7">
            <a:extLst>
              <a:ext uri="{FF2B5EF4-FFF2-40B4-BE49-F238E27FC236}">
                <a16:creationId xmlns:a16="http://schemas.microsoft.com/office/drawing/2014/main" id="{EED4A649-C9DE-41FC-B46F-385A321607AE}"/>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36082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79B6A9-A670-45AA-B604-4A5F7668EC67}"/>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5E5C2205-33A7-4692-A133-ACE746DFDFF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2984448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3FCC5100-3C77-4392-A10D-1DCE0B10B0C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25260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416BF-06F5-4DEB-B619-C4538B8854C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07DE971-7875-4DF7-B2C7-CCFBBAFC1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D0E3142-7208-4AC6-997E-F4ADA76CF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8D6405D-88CF-4D8F-8277-D547EA77C1F1}"/>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52435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D14846-7541-44ED-B20D-FB9FE5DE8D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0A4BDA3-58C0-4752-84BD-8C7002640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9A8AAD0-68F4-4E55-8261-A132E2DD2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bunntekst 5">
            <a:extLst>
              <a:ext uri="{FF2B5EF4-FFF2-40B4-BE49-F238E27FC236}">
                <a16:creationId xmlns:a16="http://schemas.microsoft.com/office/drawing/2014/main" id="{9CD58980-5DCA-408D-AFB5-911BC7D549E9}"/>
              </a:ext>
            </a:extLst>
          </p:cNvPr>
          <p:cNvSpPr>
            <a:spLocks noGrp="1"/>
          </p:cNvSpPr>
          <p:nvPr>
            <p:ph type="ftr" sz="quarter" idx="11"/>
          </p:nvPr>
        </p:nvSpPr>
        <p:spPr/>
        <p:txBody>
          <a:bodyPr/>
          <a:lstStyle/>
          <a:p>
            <a:r>
              <a:rPr lang="nb-NO"/>
              <a:t>Foreldre-skolesamarbeid</a:t>
            </a:r>
          </a:p>
        </p:txBody>
      </p:sp>
      <p:sp>
        <p:nvSpPr>
          <p:cNvPr id="7" name="Plassholder for lysbildenummer 6">
            <a:extLst>
              <a:ext uri="{FF2B5EF4-FFF2-40B4-BE49-F238E27FC236}">
                <a16:creationId xmlns:a16="http://schemas.microsoft.com/office/drawing/2014/main" id="{44F429B9-A95A-4C1D-8F5D-D5DD2ACF2702}"/>
              </a:ext>
            </a:extLst>
          </p:cNvPr>
          <p:cNvSpPr>
            <a:spLocks noGrp="1"/>
          </p:cNvSpPr>
          <p:nvPr>
            <p:ph type="sldNum" sz="quarter" idx="12"/>
          </p:nvPr>
        </p:nvSpPr>
        <p:spPr>
          <a:xfrm>
            <a:off x="839788" y="6218237"/>
            <a:ext cx="2743200" cy="365125"/>
          </a:xfrm>
          <a:prstGeom prst="rect">
            <a:avLst/>
          </a:prstGeom>
        </p:spPr>
        <p:txBody>
          <a:bodyPr/>
          <a:lstStyle/>
          <a:p>
            <a:fld id="{1C083166-C2BC-40B3-A7D1-F6DE2B55AFAD}" type="slidenum">
              <a:rPr lang="nb-NO" smtClean="0"/>
              <a:t>‹#›</a:t>
            </a:fld>
            <a:endParaRPr lang="nb-NO"/>
          </a:p>
        </p:txBody>
      </p:sp>
    </p:spTree>
    <p:extLst>
      <p:ext uri="{BB962C8B-B14F-4D97-AF65-F5344CB8AC3E}">
        <p14:creationId xmlns:p14="http://schemas.microsoft.com/office/powerpoint/2010/main" val="271125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4C6C06A-FE4B-4593-97F1-929829E41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91E6D66-198B-423D-B410-0D5361682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71D75D96-04DA-4AD6-917F-F736ED317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Foreldre-skolesamarbeid</a:t>
            </a:r>
          </a:p>
        </p:txBody>
      </p:sp>
      <p:pic>
        <p:nvPicPr>
          <p:cNvPr id="7" name="Picture 2">
            <a:extLst>
              <a:ext uri="{FF2B5EF4-FFF2-40B4-BE49-F238E27FC236}">
                <a16:creationId xmlns:a16="http://schemas.microsoft.com/office/drawing/2014/main" id="{F080D988-AD75-4E73-839A-8744509B3A78}"/>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9171226" y="6492875"/>
            <a:ext cx="1873987" cy="33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9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facebook.com/watch/?v=262804758724819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morsmal.no/no/foreldresamarbeid/foreldre-norsk/9557-informasjon-om-ekskursjoner-og-leirskol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kirkensbymisjon.no/skattkammeret/rykkinn/" TargetMode="Externa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EEB737-AFF7-4F24-98E8-9920AD242417}"/>
              </a:ext>
            </a:extLst>
          </p:cNvPr>
          <p:cNvSpPr>
            <a:spLocks noGrp="1"/>
          </p:cNvSpPr>
          <p:nvPr>
            <p:ph type="title"/>
          </p:nvPr>
        </p:nvSpPr>
        <p:spPr>
          <a:xfrm>
            <a:off x="448722" y="1138283"/>
            <a:ext cx="10515600" cy="678552"/>
          </a:xfrm>
        </p:spPr>
        <p:txBody>
          <a:bodyPr>
            <a:normAutofit fontScale="90000"/>
          </a:bodyPr>
          <a:lstStyle/>
          <a:p>
            <a:r>
              <a:rPr lang="nb-NO" sz="3100">
                <a:solidFill>
                  <a:schemeClr val="accent6"/>
                </a:solidFill>
              </a:rPr>
              <a:t>Til kursholder:</a:t>
            </a:r>
            <a:br>
              <a:rPr lang="nb-NO" sz="3100">
                <a:solidFill>
                  <a:schemeClr val="accent6"/>
                </a:solidFill>
              </a:rPr>
            </a:br>
            <a:r>
              <a:rPr lang="en-US" sz="2700"/>
              <a:t>Del 4. Det som skjer utenfor skoletiden</a:t>
            </a:r>
            <a:br>
              <a:rPr lang="en-US" sz="2700"/>
            </a:br>
            <a:r>
              <a:rPr lang="en-US" sz="2700"/>
              <a:t>​</a:t>
            </a:r>
            <a:br>
              <a:rPr lang="en-US" sz="2700"/>
            </a:br>
            <a:r>
              <a:rPr lang="en-US" sz="2700"/>
              <a:t>Målsetting:​</a:t>
            </a:r>
            <a:br>
              <a:rPr lang="en-US"/>
            </a:br>
            <a:br>
              <a:rPr lang="nb-NO"/>
            </a:br>
            <a:endParaRPr lang="nb-NO"/>
          </a:p>
        </p:txBody>
      </p:sp>
      <p:sp>
        <p:nvSpPr>
          <p:cNvPr id="3" name="Plassholder for innhold 2">
            <a:extLst>
              <a:ext uri="{FF2B5EF4-FFF2-40B4-BE49-F238E27FC236}">
                <a16:creationId xmlns:a16="http://schemas.microsoft.com/office/drawing/2014/main" id="{A9D94290-38E0-4CDB-B99F-AEBD3416DB0D}"/>
              </a:ext>
            </a:extLst>
          </p:cNvPr>
          <p:cNvSpPr>
            <a:spLocks noGrp="1"/>
          </p:cNvSpPr>
          <p:nvPr>
            <p:ph idx="1"/>
          </p:nvPr>
        </p:nvSpPr>
        <p:spPr>
          <a:xfrm>
            <a:off x="448722" y="1626982"/>
            <a:ext cx="10339351" cy="4306795"/>
          </a:xfrm>
        </p:spPr>
        <p:txBody>
          <a:bodyPr vert="horz" lIns="91440" tIns="45720" rIns="91440" bIns="45720" rtlCol="0" anchor="t">
            <a:normAutofit fontScale="25000" lnSpcReduction="20000"/>
          </a:bodyPr>
          <a:lstStyle/>
          <a:p>
            <a:pPr marL="0" indent="0">
              <a:buNone/>
            </a:pPr>
            <a:endParaRPr lang="nb-NO"/>
          </a:p>
          <a:p>
            <a:pPr>
              <a:lnSpc>
                <a:spcPct val="170000"/>
              </a:lnSpc>
            </a:pPr>
            <a:r>
              <a:rPr lang="nb-NO" sz="8000"/>
              <a:t>Gi foreldrene forståelse for sin rolle og praktiske tips for hvordan de kan hjelpe med lekser.</a:t>
            </a:r>
          </a:p>
          <a:p>
            <a:pPr>
              <a:lnSpc>
                <a:spcPct val="170000"/>
              </a:lnSpc>
            </a:pPr>
            <a:r>
              <a:rPr lang="nb-NO" sz="8000"/>
              <a:t>Gi trygghet og motivasjon til å delta på foreldremøter /utviklingssamtaler.</a:t>
            </a:r>
          </a:p>
          <a:p>
            <a:pPr>
              <a:lnSpc>
                <a:spcPct val="170000"/>
              </a:lnSpc>
            </a:pPr>
            <a:r>
              <a:rPr lang="nb-NO" sz="8000">
                <a:solidFill>
                  <a:srgbClr val="000000"/>
                </a:solidFill>
              </a:rPr>
              <a:t>Innsikt i bursdagstradisjoner.</a:t>
            </a:r>
          </a:p>
          <a:p>
            <a:pPr>
              <a:lnSpc>
                <a:spcPct val="170000"/>
              </a:lnSpc>
            </a:pPr>
            <a:r>
              <a:rPr lang="nb-NO" sz="8000">
                <a:solidFill>
                  <a:srgbClr val="000000"/>
                </a:solidFill>
              </a:rPr>
              <a:t>Forståelse for hvordan de kan engasjere seg aktivt på barnas skole, foreldrekontakter/FAU.</a:t>
            </a:r>
          </a:p>
          <a:p>
            <a:pPr>
              <a:lnSpc>
                <a:spcPct val="170000"/>
              </a:lnSpc>
            </a:pPr>
            <a:r>
              <a:rPr lang="nb-NO" sz="8000">
                <a:solidFill>
                  <a:srgbClr val="000000"/>
                </a:solidFill>
              </a:rPr>
              <a:t>Trygghet for å sende barna på skoleturer.</a:t>
            </a:r>
          </a:p>
          <a:p>
            <a:pPr>
              <a:lnSpc>
                <a:spcPct val="170000"/>
              </a:lnSpc>
            </a:pPr>
            <a:r>
              <a:rPr lang="nb-NO" sz="8000">
                <a:solidFill>
                  <a:srgbClr val="000000"/>
                </a:solidFill>
              </a:rPr>
              <a:t>Litt om fritidsaktiviteter.</a:t>
            </a:r>
          </a:p>
          <a:p>
            <a:pPr>
              <a:lnSpc>
                <a:spcPct val="170000"/>
              </a:lnSpc>
            </a:pPr>
            <a:r>
              <a:rPr lang="nb-NO" sz="8000"/>
              <a:t>Praktiske tips for å låne turutstyr (tilpasset Bærum kommune. Se også egen powerpoint med bilder og ord for turutstyr.</a:t>
            </a:r>
          </a:p>
          <a:p>
            <a:endParaRPr lang="nb-NO"/>
          </a:p>
          <a:p>
            <a:pPr marL="0" indent="0">
              <a:spcAft>
                <a:spcPts val="600"/>
              </a:spcAft>
              <a:buNone/>
            </a:pPr>
            <a:endParaRPr lang="nb-NO"/>
          </a:p>
          <a:p>
            <a:pPr>
              <a:spcAft>
                <a:spcPts val="600"/>
              </a:spcAft>
            </a:pPr>
            <a:endParaRPr lang="nb-NO"/>
          </a:p>
          <a:p>
            <a:endParaRPr lang="nb-NO" sz="2000"/>
          </a:p>
          <a:p>
            <a:endParaRPr lang="nb-NO" sz="2000"/>
          </a:p>
          <a:p>
            <a:endParaRPr lang="nb-NO" sz="2000"/>
          </a:p>
          <a:p>
            <a:endParaRPr lang="nb-NO" sz="2000"/>
          </a:p>
        </p:txBody>
      </p:sp>
      <p:sp>
        <p:nvSpPr>
          <p:cNvPr id="4" name="Plassholder for bunntekst 3">
            <a:extLst>
              <a:ext uri="{FF2B5EF4-FFF2-40B4-BE49-F238E27FC236}">
                <a16:creationId xmlns:a16="http://schemas.microsoft.com/office/drawing/2014/main" id="{34771642-C502-4D1F-BE81-A6111AD5D766}"/>
              </a:ext>
            </a:extLst>
          </p:cNvPr>
          <p:cNvSpPr>
            <a:spLocks noGrp="1"/>
          </p:cNvSpPr>
          <p:nvPr>
            <p:ph type="ftr" sz="quarter" idx="11"/>
          </p:nvPr>
        </p:nvSpPr>
        <p:spPr>
          <a:xfrm>
            <a:off x="3824287" y="6427788"/>
            <a:ext cx="4114800" cy="365125"/>
          </a:xfrm>
        </p:spPr>
        <p:txBody>
          <a:bodyPr/>
          <a:lstStyle/>
          <a:p>
            <a:r>
              <a:rPr lang="nb-NO"/>
              <a:t>Foreldre-skolesamarbeid</a:t>
            </a:r>
          </a:p>
        </p:txBody>
      </p:sp>
    </p:spTree>
    <p:extLst>
      <p:ext uri="{BB962C8B-B14F-4D97-AF65-F5344CB8AC3E}">
        <p14:creationId xmlns:p14="http://schemas.microsoft.com/office/powerpoint/2010/main" val="1253681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14" name="Rectangle 1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BA000F1B-D990-4EE1-880F-F55D48142E29}"/>
              </a:ext>
            </a:extLst>
          </p:cNvPr>
          <p:cNvSpPr>
            <a:spLocks noGrp="1"/>
          </p:cNvSpPr>
          <p:nvPr>
            <p:ph type="title"/>
          </p:nvPr>
        </p:nvSpPr>
        <p:spPr>
          <a:xfrm>
            <a:off x="643467" y="321734"/>
            <a:ext cx="10905066" cy="1135737"/>
          </a:xfrm>
        </p:spPr>
        <p:txBody>
          <a:bodyPr vert="horz" lIns="91440" tIns="45720" rIns="91440" bIns="45720" rtlCol="0" anchor="ctr">
            <a:normAutofit/>
          </a:bodyPr>
          <a:lstStyle/>
          <a:p>
            <a:endParaRPr lang="en-US" sz="3600" kern="1200">
              <a:solidFill>
                <a:schemeClr val="tx1"/>
              </a:solidFill>
              <a:latin typeface="+mj-lt"/>
              <a:ea typeface="+mj-ea"/>
              <a:cs typeface="+mj-cs"/>
            </a:endParaRPr>
          </a:p>
        </p:txBody>
      </p:sp>
      <p:sp>
        <p:nvSpPr>
          <p:cNvPr id="3" name="Plassholder for innhold 2">
            <a:extLst>
              <a:ext uri="{FF2B5EF4-FFF2-40B4-BE49-F238E27FC236}">
                <a16:creationId xmlns:a16="http://schemas.microsoft.com/office/drawing/2014/main" id="{CDED26E0-4A21-44AF-84C1-F928A8FC3D79}"/>
              </a:ext>
            </a:extLst>
          </p:cNvPr>
          <p:cNvSpPr>
            <a:spLocks noGrp="1"/>
          </p:cNvSpPr>
          <p:nvPr>
            <p:ph idx="1"/>
          </p:nvPr>
        </p:nvSpPr>
        <p:spPr>
          <a:xfrm>
            <a:off x="5662895" y="1457471"/>
            <a:ext cx="6094552" cy="4514026"/>
          </a:xfrm>
        </p:spPr>
        <p:txBody>
          <a:bodyPr vert="horz" lIns="91440" tIns="45720" rIns="91440" bIns="45720" rtlCol="0" anchor="t">
            <a:normAutofit/>
          </a:bodyPr>
          <a:lstStyle/>
          <a:p>
            <a:pPr>
              <a:lnSpc>
                <a:spcPct val="150000"/>
              </a:lnSpc>
            </a:pPr>
            <a:r>
              <a:rPr lang="en-US" sz="2400"/>
              <a:t>Jeg er </a:t>
            </a:r>
            <a:r>
              <a:rPr lang="en-US" sz="2400" err="1"/>
              <a:t>ikke</a:t>
            </a:r>
            <a:r>
              <a:rPr lang="en-US" sz="2400"/>
              <a:t> </a:t>
            </a:r>
            <a:r>
              <a:rPr lang="en-US" sz="2400" err="1"/>
              <a:t>så</a:t>
            </a:r>
            <a:r>
              <a:rPr lang="en-US" sz="2400"/>
              <a:t> </a:t>
            </a:r>
            <a:r>
              <a:rPr lang="en-US" sz="2400" err="1"/>
              <a:t>flink</a:t>
            </a:r>
            <a:r>
              <a:rPr lang="en-US" sz="2400"/>
              <a:t> </a:t>
            </a:r>
            <a:r>
              <a:rPr lang="en-US" sz="2400" err="1"/>
              <a:t>til</a:t>
            </a:r>
            <a:r>
              <a:rPr lang="en-US" sz="2400"/>
              <a:t> å lese. Jeg ser </a:t>
            </a:r>
            <a:r>
              <a:rPr lang="en-US" sz="2400" err="1"/>
              <a:t>helst</a:t>
            </a:r>
            <a:r>
              <a:rPr lang="en-US" sz="2400"/>
              <a:t> </a:t>
            </a:r>
            <a:r>
              <a:rPr lang="en-US" sz="2400" err="1"/>
              <a:t>nyheter</a:t>
            </a:r>
            <a:r>
              <a:rPr lang="en-US" sz="2400"/>
              <a:t> </a:t>
            </a:r>
            <a:r>
              <a:rPr lang="en-US" sz="2400" err="1"/>
              <a:t>på</a:t>
            </a:r>
            <a:r>
              <a:rPr lang="en-US" sz="2400"/>
              <a:t> TV </a:t>
            </a:r>
            <a:r>
              <a:rPr lang="en-US" sz="2400" err="1"/>
              <a:t>eller</a:t>
            </a:r>
            <a:r>
              <a:rPr lang="en-US" sz="2400"/>
              <a:t> </a:t>
            </a:r>
            <a:r>
              <a:rPr lang="en-US" sz="2400" err="1"/>
              <a:t>hører</a:t>
            </a:r>
            <a:r>
              <a:rPr lang="en-US" sz="2400"/>
              <a:t> radio..</a:t>
            </a:r>
          </a:p>
          <a:p>
            <a:pPr>
              <a:lnSpc>
                <a:spcPct val="150000"/>
              </a:lnSpc>
            </a:pPr>
            <a:r>
              <a:rPr lang="en-US" sz="2400">
                <a:ea typeface="+mn-lt"/>
                <a:cs typeface="+mn-lt"/>
              </a:rPr>
              <a:t>Hvordan kan jeg da hjelpe barna mine?</a:t>
            </a:r>
          </a:p>
          <a:p>
            <a:pPr>
              <a:lnSpc>
                <a:spcPct val="150000"/>
              </a:lnSpc>
            </a:pPr>
            <a:r>
              <a:rPr lang="en-US" sz="2400"/>
              <a:t>Jeg er </a:t>
            </a:r>
            <a:r>
              <a:rPr lang="en-US" sz="2400" err="1"/>
              <a:t>ikke</a:t>
            </a:r>
            <a:r>
              <a:rPr lang="en-US" sz="2400"/>
              <a:t> </a:t>
            </a:r>
            <a:r>
              <a:rPr lang="en-US" sz="2400" err="1"/>
              <a:t>så</a:t>
            </a:r>
            <a:r>
              <a:rPr lang="en-US" sz="2400"/>
              <a:t> </a:t>
            </a:r>
            <a:r>
              <a:rPr lang="en-US" sz="2400" err="1"/>
              <a:t>flink</a:t>
            </a:r>
            <a:r>
              <a:rPr lang="en-US" sz="2400"/>
              <a:t> </a:t>
            </a:r>
            <a:r>
              <a:rPr lang="en-US" sz="2400" err="1"/>
              <a:t>til</a:t>
            </a:r>
            <a:r>
              <a:rPr lang="en-US" sz="2400"/>
              <a:t> å lese </a:t>
            </a:r>
            <a:r>
              <a:rPr lang="en-US" sz="2400" err="1"/>
              <a:t>norsk</a:t>
            </a:r>
            <a:r>
              <a:rPr lang="en-US" sz="2400"/>
              <a:t>. Kan </a:t>
            </a:r>
            <a:r>
              <a:rPr lang="en-US" sz="2400" err="1"/>
              <a:t>jeg</a:t>
            </a:r>
            <a:r>
              <a:rPr lang="en-US" sz="2400"/>
              <a:t> lese </a:t>
            </a:r>
            <a:r>
              <a:rPr lang="en-US" sz="2400" err="1"/>
              <a:t>høyt</a:t>
            </a:r>
            <a:r>
              <a:rPr lang="en-US" sz="2400"/>
              <a:t> </a:t>
            </a:r>
            <a:r>
              <a:rPr lang="en-US" sz="2400" err="1"/>
              <a:t>på</a:t>
            </a:r>
            <a:r>
              <a:rPr lang="en-US" sz="2400"/>
              <a:t> mitt </a:t>
            </a:r>
            <a:r>
              <a:rPr lang="en-US" sz="2400" err="1"/>
              <a:t>eget</a:t>
            </a:r>
            <a:r>
              <a:rPr lang="en-US" sz="2400"/>
              <a:t> </a:t>
            </a:r>
            <a:r>
              <a:rPr lang="en-US" sz="2400" err="1"/>
              <a:t>språk</a:t>
            </a:r>
            <a:r>
              <a:rPr lang="en-US" sz="2400"/>
              <a:t>?</a:t>
            </a:r>
            <a:endParaRPr lang="en-US"/>
          </a:p>
          <a:p>
            <a:pPr marL="0"/>
            <a:endParaRPr lang="en-US" sz="2400"/>
          </a:p>
          <a:p>
            <a:pPr marL="0"/>
            <a:endParaRPr lang="en-US" sz="2000"/>
          </a:p>
        </p:txBody>
      </p:sp>
      <p:sp>
        <p:nvSpPr>
          <p:cNvPr id="4" name="Plassholder for bunntekst 3">
            <a:extLst>
              <a:ext uri="{FF2B5EF4-FFF2-40B4-BE49-F238E27FC236}">
                <a16:creationId xmlns:a16="http://schemas.microsoft.com/office/drawing/2014/main" id="{59EF273E-773E-44C5-B69A-F7425BE812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pSp>
        <p:nvGrpSpPr>
          <p:cNvPr id="17" name="Group 1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18" name="Isosceles Triangle 1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Bilde 7" descr="Et bilde som inneholder tekst, person, innendørs&#10;&#10;Automatisk generert beskrivelse">
            <a:extLst>
              <a:ext uri="{FF2B5EF4-FFF2-40B4-BE49-F238E27FC236}">
                <a16:creationId xmlns:a16="http://schemas.microsoft.com/office/drawing/2014/main" id="{9F42A1AB-C066-461D-BB9D-7BE3B4492183}"/>
              </a:ext>
            </a:extLst>
          </p:cNvPr>
          <p:cNvPicPr>
            <a:picLocks noChangeAspect="1"/>
          </p:cNvPicPr>
          <p:nvPr/>
        </p:nvPicPr>
        <p:blipFill>
          <a:blip r:embed="rId3"/>
          <a:stretch>
            <a:fillRect/>
          </a:stretch>
        </p:blipFill>
        <p:spPr>
          <a:xfrm>
            <a:off x="592015" y="1777146"/>
            <a:ext cx="4374661" cy="2932478"/>
          </a:xfrm>
          <a:prstGeom prst="rect">
            <a:avLst/>
          </a:prstGeom>
        </p:spPr>
      </p:pic>
      <p:sp>
        <p:nvSpPr>
          <p:cNvPr id="8" name="TekstSylinder 7">
            <a:extLst>
              <a:ext uri="{FF2B5EF4-FFF2-40B4-BE49-F238E27FC236}">
                <a16:creationId xmlns:a16="http://schemas.microsoft.com/office/drawing/2014/main" id="{115DEAD2-5603-4399-AFA0-78D28F777330}"/>
              </a:ext>
            </a:extLst>
          </p:cNvPr>
          <p:cNvSpPr txBox="1"/>
          <p:nvPr/>
        </p:nvSpPr>
        <p:spPr>
          <a:xfrm>
            <a:off x="4197472" y="4478338"/>
            <a:ext cx="1219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spTree>
    <p:extLst>
      <p:ext uri="{BB962C8B-B14F-4D97-AF65-F5344CB8AC3E}">
        <p14:creationId xmlns:p14="http://schemas.microsoft.com/office/powerpoint/2010/main" val="170646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444234F6-FD3C-43C2-AEB5-DD3C681359FE}"/>
              </a:ext>
            </a:extLst>
          </p:cNvPr>
          <p:cNvSpPr>
            <a:spLocks noGrp="1"/>
          </p:cNvSpPr>
          <p:nvPr>
            <p:ph type="title"/>
          </p:nvPr>
        </p:nvSpPr>
        <p:spPr/>
        <p:txBody>
          <a:bodyPr/>
          <a:lstStyle/>
          <a:p>
            <a:r>
              <a:rPr lang="en-US"/>
              <a:t>Snakk sammen</a:t>
            </a:r>
            <a:endParaRPr lang="nb-NO"/>
          </a:p>
        </p:txBody>
      </p:sp>
      <p:sp>
        <p:nvSpPr>
          <p:cNvPr id="4" name="Plassholder for bunntekst 3">
            <a:extLst>
              <a:ext uri="{FF2B5EF4-FFF2-40B4-BE49-F238E27FC236}">
                <a16:creationId xmlns:a16="http://schemas.microsoft.com/office/drawing/2014/main" id="{1EC5FF78-57B3-4F0B-B37B-9EB9D9F67FD3}"/>
              </a:ext>
            </a:extLst>
          </p:cNvPr>
          <p:cNvSpPr>
            <a:spLocks noGrp="1"/>
          </p:cNvSpPr>
          <p:nvPr>
            <p:ph type="ftr" sz="quarter" idx="11"/>
          </p:nvPr>
        </p:nvSpPr>
        <p:spPr>
          <a:xfrm>
            <a:off x="3741145" y="6492875"/>
            <a:ext cx="4114800" cy="365125"/>
          </a:xfrm>
        </p:spPr>
        <p:txBody>
          <a:bodyPr/>
          <a:lstStyle/>
          <a:p>
            <a:r>
              <a:rPr lang="nb-NO"/>
              <a:t>Foreldre-skolesamarbeid</a:t>
            </a:r>
          </a:p>
        </p:txBody>
      </p:sp>
      <p:pic>
        <p:nvPicPr>
          <p:cNvPr id="6" name="Bilde 7" descr="Et bilde som inneholder tekst, person, innendørs&#10;&#10;Automatisk generert beskrivelse">
            <a:extLst>
              <a:ext uri="{FF2B5EF4-FFF2-40B4-BE49-F238E27FC236}">
                <a16:creationId xmlns:a16="http://schemas.microsoft.com/office/drawing/2014/main" id="{C38F6FC5-3DCC-4592-8952-EDACC92D5FDC}"/>
              </a:ext>
            </a:extLst>
          </p:cNvPr>
          <p:cNvPicPr>
            <a:picLocks noChangeAspect="1"/>
          </p:cNvPicPr>
          <p:nvPr/>
        </p:nvPicPr>
        <p:blipFill>
          <a:blip r:embed="rId3"/>
          <a:stretch>
            <a:fillRect/>
          </a:stretch>
        </p:blipFill>
        <p:spPr>
          <a:xfrm>
            <a:off x="592015" y="1777146"/>
            <a:ext cx="4374661" cy="2932478"/>
          </a:xfrm>
          <a:prstGeom prst="rect">
            <a:avLst/>
          </a:prstGeom>
        </p:spPr>
      </p:pic>
      <p:sp>
        <p:nvSpPr>
          <p:cNvPr id="7" name="TekstSylinder 6">
            <a:extLst>
              <a:ext uri="{FF2B5EF4-FFF2-40B4-BE49-F238E27FC236}">
                <a16:creationId xmlns:a16="http://schemas.microsoft.com/office/drawing/2014/main" id="{DA312BA6-519E-41B4-B737-D7CA40F1A900}"/>
              </a:ext>
            </a:extLst>
          </p:cNvPr>
          <p:cNvSpPr txBox="1"/>
          <p:nvPr/>
        </p:nvSpPr>
        <p:spPr>
          <a:xfrm>
            <a:off x="4197472" y="4478338"/>
            <a:ext cx="1219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Stock</a:t>
            </a:r>
          </a:p>
        </p:txBody>
      </p:sp>
      <p:sp>
        <p:nvSpPr>
          <p:cNvPr id="8" name="Plassholder for innhold 2">
            <a:extLst>
              <a:ext uri="{FF2B5EF4-FFF2-40B4-BE49-F238E27FC236}">
                <a16:creationId xmlns:a16="http://schemas.microsoft.com/office/drawing/2014/main" id="{491D0319-D55C-41D5-B21D-59304A128488}"/>
              </a:ext>
            </a:extLst>
          </p:cNvPr>
          <p:cNvSpPr txBox="1">
            <a:spLocks/>
          </p:cNvSpPr>
          <p:nvPr/>
        </p:nvSpPr>
        <p:spPr>
          <a:xfrm>
            <a:off x="5662895" y="1457471"/>
            <a:ext cx="6094552" cy="45140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a:t>Jeg er ikke så flink til å lese. Jeg ser helst nyheter på TV eller hører radio..</a:t>
            </a:r>
          </a:p>
          <a:p>
            <a:pPr>
              <a:lnSpc>
                <a:spcPct val="150000"/>
              </a:lnSpc>
            </a:pPr>
            <a:r>
              <a:rPr lang="en-US" sz="2400">
                <a:ea typeface="+mn-lt"/>
                <a:cs typeface="+mn-lt"/>
              </a:rPr>
              <a:t>Hvordan kan jeg da hjelpe barna mine?</a:t>
            </a:r>
          </a:p>
          <a:p>
            <a:pPr>
              <a:lnSpc>
                <a:spcPct val="150000"/>
              </a:lnSpc>
            </a:pPr>
            <a:r>
              <a:rPr lang="en-US" sz="2400"/>
              <a:t>Jeg er ikke så flink til å lese norsk. Kan jeg lese høyt på mitt eget språk?</a:t>
            </a:r>
            <a:endParaRPr lang="en-US"/>
          </a:p>
          <a:p>
            <a:pPr marL="0"/>
            <a:endParaRPr lang="en-US" sz="2400"/>
          </a:p>
          <a:p>
            <a:pPr marL="0"/>
            <a:endParaRPr lang="en-US" sz="2000"/>
          </a:p>
        </p:txBody>
      </p:sp>
    </p:spTree>
    <p:extLst>
      <p:ext uri="{BB962C8B-B14F-4D97-AF65-F5344CB8AC3E}">
        <p14:creationId xmlns:p14="http://schemas.microsoft.com/office/powerpoint/2010/main" val="215658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219934-931B-43B7-9412-280F1ED3BA34}"/>
              </a:ext>
            </a:extLst>
          </p:cNvPr>
          <p:cNvSpPr>
            <a:spLocks noGrp="1"/>
          </p:cNvSpPr>
          <p:nvPr>
            <p:ph type="title"/>
          </p:nvPr>
        </p:nvSpPr>
        <p:spPr>
          <a:xfrm>
            <a:off x="4930563" y="1818601"/>
            <a:ext cx="6445674" cy="1418432"/>
          </a:xfrm>
        </p:spPr>
        <p:txBody>
          <a:bodyPr>
            <a:normAutofit/>
          </a:bodyPr>
          <a:lstStyle/>
          <a:p>
            <a:r>
              <a:rPr lang="en-US" sz="4000"/>
              <a:t>Hva gjør du hvis barnet ikke vil gjøre lekser?</a:t>
            </a:r>
            <a:endParaRPr lang="nb-NO" sz="4000"/>
          </a:p>
        </p:txBody>
      </p:sp>
      <p:pic>
        <p:nvPicPr>
          <p:cNvPr id="7" name="Plassholder for innhold 6" descr="Et bilde som inneholder tekst&#10;&#10;Automatisk generert beskrivelse">
            <a:extLst>
              <a:ext uri="{FF2B5EF4-FFF2-40B4-BE49-F238E27FC236}">
                <a16:creationId xmlns:a16="http://schemas.microsoft.com/office/drawing/2014/main" id="{72A764E9-1FEE-4FFE-91DC-64EB86282F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0"/>
            <a:ext cx="4733038" cy="6857999"/>
          </a:xfrm>
        </p:spPr>
      </p:pic>
      <p:sp>
        <p:nvSpPr>
          <p:cNvPr id="4" name="Plassholder for bunntekst 3">
            <a:extLst>
              <a:ext uri="{FF2B5EF4-FFF2-40B4-BE49-F238E27FC236}">
                <a16:creationId xmlns:a16="http://schemas.microsoft.com/office/drawing/2014/main" id="{172CB43D-29F1-417B-A1B4-4CE994BA93F8}"/>
              </a:ext>
            </a:extLst>
          </p:cNvPr>
          <p:cNvSpPr>
            <a:spLocks noGrp="1"/>
          </p:cNvSpPr>
          <p:nvPr>
            <p:ph type="ftr" sz="quarter" idx="11"/>
          </p:nvPr>
        </p:nvSpPr>
        <p:spPr/>
        <p:txBody>
          <a:bodyPr/>
          <a:lstStyle/>
          <a:p>
            <a:r>
              <a:rPr lang="nb-NO"/>
              <a:t>Foreldre-skolesamarbeid</a:t>
            </a:r>
          </a:p>
        </p:txBody>
      </p:sp>
      <p:sp>
        <p:nvSpPr>
          <p:cNvPr id="5" name="TekstSylinder 4">
            <a:extLst>
              <a:ext uri="{FF2B5EF4-FFF2-40B4-BE49-F238E27FC236}">
                <a16:creationId xmlns:a16="http://schemas.microsoft.com/office/drawing/2014/main" id="{B2016CD2-3D2F-4633-9A49-5D72B6F3F791}"/>
              </a:ext>
            </a:extLst>
          </p:cNvPr>
          <p:cNvSpPr txBox="1"/>
          <p:nvPr/>
        </p:nvSpPr>
        <p:spPr>
          <a:xfrm rot="16200000" flipH="1">
            <a:off x="3892017" y="6014743"/>
            <a:ext cx="1483278" cy="200055"/>
          </a:xfrm>
          <a:prstGeom prst="rect">
            <a:avLst/>
          </a:prstGeom>
          <a:noFill/>
        </p:spPr>
        <p:txBody>
          <a:bodyPr wrap="square" lIns="91440" tIns="45720" rIns="91440" bIns="45720" rtlCol="0" anchor="t">
            <a:spAutoFit/>
          </a:bodyPr>
          <a:lstStyle/>
          <a:p>
            <a:r>
              <a:rPr lang="nb-NO" sz="600" dirty="0"/>
              <a:t>Ill: </a:t>
            </a:r>
            <a:r>
              <a:rPr lang="nb-NO" sz="700" dirty="0" err="1"/>
              <a:t>Cappelendamm</a:t>
            </a:r>
            <a:endParaRPr lang="nb-NO" sz="700"/>
          </a:p>
        </p:txBody>
      </p:sp>
    </p:spTree>
    <p:extLst>
      <p:ext uri="{BB962C8B-B14F-4D97-AF65-F5344CB8AC3E}">
        <p14:creationId xmlns:p14="http://schemas.microsoft.com/office/powerpoint/2010/main" val="1748817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219934-931B-43B7-9412-280F1ED3BA3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Hva gjør du hvis barnet ikke vil gjøre lekser?</a:t>
            </a:r>
          </a:p>
        </p:txBody>
      </p:sp>
      <p:sp>
        <p:nvSpPr>
          <p:cNvPr id="3" name="Plassholder for innhold 2">
            <a:extLst>
              <a:ext uri="{FF2B5EF4-FFF2-40B4-BE49-F238E27FC236}">
                <a16:creationId xmlns:a16="http://schemas.microsoft.com/office/drawing/2014/main" id="{98F2E4BD-5C2E-42BF-905B-5FF4E2A25A30}"/>
              </a:ext>
            </a:extLst>
          </p:cNvPr>
          <p:cNvSpPr>
            <a:spLocks noGrp="1"/>
          </p:cNvSpPr>
          <p:nvPr>
            <p:ph sz="half" idx="1"/>
          </p:nvPr>
        </p:nvSpPr>
        <p:spPr>
          <a:xfrm>
            <a:off x="4771505" y="2438400"/>
            <a:ext cx="7420475" cy="3785419"/>
          </a:xfrm>
        </p:spPr>
        <p:txBody>
          <a:bodyPr vert="horz" lIns="91440" tIns="45720" rIns="91440" bIns="45720" rtlCol="0">
            <a:normAutofit/>
          </a:bodyPr>
          <a:lstStyle/>
          <a:p>
            <a:pPr marL="0" indent="0">
              <a:buNone/>
            </a:pPr>
            <a:endParaRPr lang="en-US" sz="2000"/>
          </a:p>
          <a:p>
            <a:endParaRPr lang="en-US" sz="2000"/>
          </a:p>
        </p:txBody>
      </p:sp>
      <p:pic>
        <p:nvPicPr>
          <p:cNvPr id="7" name="Plassholder for innhold 6" descr="Et bilde som inneholder tekst&#10;&#10;Automatisk generert beskrivelse">
            <a:extLst>
              <a:ext uri="{FF2B5EF4-FFF2-40B4-BE49-F238E27FC236}">
                <a16:creationId xmlns:a16="http://schemas.microsoft.com/office/drawing/2014/main" id="{72A764E9-1FEE-4FFE-91DC-64EB86282F7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16" r="607"/>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9F16"/>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172CB43D-29F1-417B-A1B4-4CE994BA93F8}"/>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Foreldre-skolesamarbeid</a:t>
            </a:r>
          </a:p>
        </p:txBody>
      </p:sp>
      <p:sp>
        <p:nvSpPr>
          <p:cNvPr id="5" name="TekstSylinder 4">
            <a:extLst>
              <a:ext uri="{FF2B5EF4-FFF2-40B4-BE49-F238E27FC236}">
                <a16:creationId xmlns:a16="http://schemas.microsoft.com/office/drawing/2014/main" id="{9604C4D5-C6BC-4576-B103-C66A37E004FB}"/>
              </a:ext>
            </a:extLst>
          </p:cNvPr>
          <p:cNvSpPr txBox="1"/>
          <p:nvPr/>
        </p:nvSpPr>
        <p:spPr>
          <a:xfrm>
            <a:off x="5080934" y="2638090"/>
            <a:ext cx="6586488" cy="335906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b-NO" sz="2400"/>
              <a:t>Snakk med læreren. Finn en løsning sammen</a:t>
            </a:r>
          </a:p>
          <a:p>
            <a:pPr marL="342900" indent="-342900">
              <a:lnSpc>
                <a:spcPct val="150000"/>
              </a:lnSpc>
              <a:buFont typeface="Arial" panose="020B0604020202020204" pitchFamily="34" charset="0"/>
              <a:buChar char="•"/>
            </a:pPr>
            <a:r>
              <a:rPr lang="nb-NO" sz="2400"/>
              <a:t> Læreren kan gi mindre lekser eller andre typer lekser</a:t>
            </a:r>
          </a:p>
          <a:p>
            <a:pPr marL="342900" indent="-342900">
              <a:lnSpc>
                <a:spcPct val="150000"/>
              </a:lnSpc>
              <a:buFont typeface="Arial" panose="020B0604020202020204" pitchFamily="34" charset="0"/>
              <a:buChar char="•"/>
            </a:pPr>
            <a:r>
              <a:rPr lang="nb-NO" sz="2400"/>
              <a:t>Prøv å forstå hvorfor barnet ikke vil gjøre lekser</a:t>
            </a:r>
          </a:p>
          <a:p>
            <a:pPr marL="342900" indent="-342900">
              <a:lnSpc>
                <a:spcPct val="150000"/>
              </a:lnSpc>
              <a:buFont typeface="Arial" panose="020B0604020202020204" pitchFamily="34" charset="0"/>
              <a:buChar char="•"/>
            </a:pPr>
            <a:r>
              <a:rPr lang="nb-NO" sz="2400"/>
              <a:t>Snakk med andre foreldre – avtal samme leksetid for barna</a:t>
            </a:r>
          </a:p>
        </p:txBody>
      </p:sp>
      <p:sp>
        <p:nvSpPr>
          <p:cNvPr id="6" name="TekstSylinder 5">
            <a:extLst>
              <a:ext uri="{FF2B5EF4-FFF2-40B4-BE49-F238E27FC236}">
                <a16:creationId xmlns:a16="http://schemas.microsoft.com/office/drawing/2014/main" id="{5CDB5D3F-8E62-4462-B6BA-522252372B2B}"/>
              </a:ext>
            </a:extLst>
          </p:cNvPr>
          <p:cNvSpPr txBox="1"/>
          <p:nvPr/>
        </p:nvSpPr>
        <p:spPr>
          <a:xfrm rot="16200000" flipH="1">
            <a:off x="3796767" y="6014743"/>
            <a:ext cx="1483278" cy="200055"/>
          </a:xfrm>
          <a:prstGeom prst="rect">
            <a:avLst/>
          </a:prstGeom>
          <a:noFill/>
        </p:spPr>
        <p:txBody>
          <a:bodyPr wrap="square" lIns="91440" tIns="45720" rIns="91440" bIns="45720" rtlCol="0" anchor="t">
            <a:spAutoFit/>
          </a:bodyPr>
          <a:lstStyle/>
          <a:p>
            <a:r>
              <a:rPr lang="nb-NO" sz="600" dirty="0"/>
              <a:t>Ill: </a:t>
            </a:r>
            <a:r>
              <a:rPr lang="nb-NO" sz="700" dirty="0" err="1"/>
              <a:t>Cappelendamm</a:t>
            </a:r>
            <a:endParaRPr lang="nb-NO" sz="700"/>
          </a:p>
        </p:txBody>
      </p:sp>
    </p:spTree>
    <p:extLst>
      <p:ext uri="{BB962C8B-B14F-4D97-AF65-F5344CB8AC3E}">
        <p14:creationId xmlns:p14="http://schemas.microsoft.com/office/powerpoint/2010/main" val="266833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ssholder for innhold 6" descr="Et bilde som inneholder tekst&#10;&#10;Automatisk generert beskrivelse">
            <a:extLst>
              <a:ext uri="{FF2B5EF4-FFF2-40B4-BE49-F238E27FC236}">
                <a16:creationId xmlns:a16="http://schemas.microsoft.com/office/drawing/2014/main" id="{107B35FD-102D-49D7-B44D-833DF40784CD}"/>
              </a:ext>
            </a:extLst>
          </p:cNvPr>
          <p:cNvPicPr>
            <a:picLocks noChangeAspect="1"/>
          </p:cNvPicPr>
          <p:nvPr/>
        </p:nvPicPr>
        <p:blipFill rotWithShape="1">
          <a:blip r:embed="rId3">
            <a:extLst>
              <a:ext uri="{28A0092B-C50C-407E-A947-70E740481C1C}">
                <a14:useLocalDpi xmlns:a14="http://schemas.microsoft.com/office/drawing/2010/main" val="0"/>
              </a:ext>
            </a:extLst>
          </a:blip>
          <a:srcRect t="4396" r="3" b="931"/>
          <a:stretch/>
        </p:blipFill>
        <p:spPr>
          <a:xfrm>
            <a:off x="-2463" y="-31750"/>
            <a:ext cx="4691864" cy="6300805"/>
          </a:xfrm>
          <a:prstGeom prst="rect">
            <a:avLst/>
          </a:prstGeom>
        </p:spPr>
      </p:pic>
      <p:pic>
        <p:nvPicPr>
          <p:cNvPr id="1028" name="Picture 4" descr="Rasende Emoji 😡">
            <a:extLst>
              <a:ext uri="{FF2B5EF4-FFF2-40B4-BE49-F238E27FC236}">
                <a16:creationId xmlns:a16="http://schemas.microsoft.com/office/drawing/2014/main" id="{708F2AA3-B694-4078-88A3-71C6F41EC0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07" r="2" b="9072"/>
          <a:stretch/>
        </p:blipFill>
        <p:spPr bwMode="auto">
          <a:xfrm>
            <a:off x="4772525" y="557189"/>
            <a:ext cx="6466282" cy="5232628"/>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E084D8AC-0CFD-46BA-B2A7-81F93F670C5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cxnSp>
        <p:nvCxnSpPr>
          <p:cNvPr id="9" name="Rett linje 8">
            <a:extLst>
              <a:ext uri="{FF2B5EF4-FFF2-40B4-BE49-F238E27FC236}">
                <a16:creationId xmlns:a16="http://schemas.microsoft.com/office/drawing/2014/main" id="{6AFA60CA-BD4A-4105-BAC4-EB433C951361}"/>
              </a:ext>
            </a:extLst>
          </p:cNvPr>
          <p:cNvCxnSpPr>
            <a:cxnSpLocks/>
          </p:cNvCxnSpPr>
          <p:nvPr/>
        </p:nvCxnSpPr>
        <p:spPr>
          <a:xfrm>
            <a:off x="5370022" y="764771"/>
            <a:ext cx="4848799" cy="471382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58F45A33-87AD-4632-9E7D-674E95AEBA53}"/>
              </a:ext>
            </a:extLst>
          </p:cNvPr>
          <p:cNvCxnSpPr>
            <a:cxnSpLocks/>
          </p:cNvCxnSpPr>
          <p:nvPr/>
        </p:nvCxnSpPr>
        <p:spPr>
          <a:xfrm flipV="1">
            <a:off x="5182335" y="688752"/>
            <a:ext cx="5868785" cy="48658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ekstSylinder 1">
            <a:extLst>
              <a:ext uri="{FF2B5EF4-FFF2-40B4-BE49-F238E27FC236}">
                <a16:creationId xmlns:a16="http://schemas.microsoft.com/office/drawing/2014/main" id="{A28BAE8E-4658-412D-8D82-2B349E5A5484}"/>
              </a:ext>
            </a:extLst>
          </p:cNvPr>
          <p:cNvSpPr txBox="1"/>
          <p:nvPr/>
        </p:nvSpPr>
        <p:spPr>
          <a:xfrm rot="16200000" flipH="1">
            <a:off x="3892017" y="5451181"/>
            <a:ext cx="1483278" cy="200055"/>
          </a:xfrm>
          <a:prstGeom prst="rect">
            <a:avLst/>
          </a:prstGeom>
          <a:noFill/>
        </p:spPr>
        <p:txBody>
          <a:bodyPr wrap="square" lIns="91440" tIns="45720" rIns="91440" bIns="45720" rtlCol="0" anchor="t">
            <a:spAutoFit/>
          </a:bodyPr>
          <a:lstStyle/>
          <a:p>
            <a:r>
              <a:rPr lang="nb-NO" sz="600" dirty="0"/>
              <a:t>Ill: </a:t>
            </a:r>
            <a:r>
              <a:rPr lang="nb-NO" sz="700" dirty="0" err="1"/>
              <a:t>Cappelendamm</a:t>
            </a:r>
            <a:endParaRPr lang="nb-NO" sz="700"/>
          </a:p>
        </p:txBody>
      </p:sp>
    </p:spTree>
    <p:extLst>
      <p:ext uri="{BB962C8B-B14F-4D97-AF65-F5344CB8AC3E}">
        <p14:creationId xmlns:p14="http://schemas.microsoft.com/office/powerpoint/2010/main" val="318244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9881C45-6D2E-4AA1-9C65-E134726675F5}"/>
              </a:ext>
            </a:extLst>
          </p:cNvPr>
          <p:cNvPicPr>
            <a:picLocks noChangeAspect="1"/>
          </p:cNvPicPr>
          <p:nvPr/>
        </p:nvPicPr>
        <p:blipFill>
          <a:blip r:embed="rId3">
            <a:alphaModFix amt="35000"/>
          </a:blip>
          <a:stretch>
            <a:fillRect/>
          </a:stretch>
        </p:blipFill>
        <p:spPr>
          <a:xfrm>
            <a:off x="0" y="1343078"/>
            <a:ext cx="12192000" cy="4171843"/>
          </a:xfrm>
          <a:prstGeom prst="rect">
            <a:avLst/>
          </a:prstGeom>
        </p:spPr>
      </p:pic>
      <p:sp>
        <p:nvSpPr>
          <p:cNvPr id="6" name="Tittel 1">
            <a:extLst>
              <a:ext uri="{FF2B5EF4-FFF2-40B4-BE49-F238E27FC236}">
                <a16:creationId xmlns:a16="http://schemas.microsoft.com/office/drawing/2014/main" id="{5E895D58-887F-44BB-9D68-B2FBDDC92661}"/>
              </a:ext>
            </a:extLst>
          </p:cNvPr>
          <p:cNvSpPr>
            <a:spLocks noGrp="1"/>
          </p:cNvSpPr>
          <p:nvPr>
            <p:ph type="title"/>
          </p:nvPr>
        </p:nvSpPr>
        <p:spPr>
          <a:xfrm>
            <a:off x="611188" y="136525"/>
            <a:ext cx="3798887" cy="1101725"/>
          </a:xfrm>
        </p:spPr>
        <p:txBody>
          <a:bodyPr>
            <a:normAutofit/>
          </a:bodyPr>
          <a:lstStyle/>
          <a:p>
            <a:r>
              <a:rPr lang="nb-NO" sz="4000"/>
              <a:t>Leksehjelp</a:t>
            </a:r>
          </a:p>
        </p:txBody>
      </p:sp>
      <p:pic>
        <p:nvPicPr>
          <p:cNvPr id="5" name="Bilde 6" descr="Et bilde som inneholder objekt, tegning&#10;&#10;Automatisk generert beskrivelse">
            <a:extLst>
              <a:ext uri="{FF2B5EF4-FFF2-40B4-BE49-F238E27FC236}">
                <a16:creationId xmlns:a16="http://schemas.microsoft.com/office/drawing/2014/main" id="{E331A978-712F-43FA-8871-137E34EA9EF9}"/>
              </a:ext>
            </a:extLst>
          </p:cNvPr>
          <p:cNvPicPr>
            <a:picLocks noGrp="1" noChangeAspect="1"/>
          </p:cNvPicPr>
          <p:nvPr>
            <p:ph type="pic" idx="1"/>
          </p:nvPr>
        </p:nvPicPr>
        <p:blipFill>
          <a:blip r:embed="rId4"/>
          <a:srcRect t="10520" b="10520"/>
          <a:stretch>
            <a:fillRect/>
          </a:stretch>
        </p:blipFill>
        <p:spPr>
          <a:xfrm>
            <a:off x="10223652" y="4065523"/>
            <a:ext cx="1968347" cy="1554225"/>
          </a:xfrm>
        </p:spPr>
      </p:pic>
      <p:sp>
        <p:nvSpPr>
          <p:cNvPr id="4" name="Plassholder for bunntekst 3">
            <a:extLst>
              <a:ext uri="{FF2B5EF4-FFF2-40B4-BE49-F238E27FC236}">
                <a16:creationId xmlns:a16="http://schemas.microsoft.com/office/drawing/2014/main" id="{91D959EE-88A9-49A6-8B1E-4DDDF475E74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390932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a:extLst>
              <a:ext uri="{FF2B5EF4-FFF2-40B4-BE49-F238E27FC236}">
                <a16:creationId xmlns:a16="http://schemas.microsoft.com/office/drawing/2014/main" id="{2F3A0B84-EB17-4EB1-8097-DCE8FAF824E0}"/>
              </a:ext>
            </a:extLst>
          </p:cNvPr>
          <p:cNvPicPr>
            <a:picLocks noGrp="1" noChangeAspect="1"/>
          </p:cNvPicPr>
          <p:nvPr>
            <p:ph idx="4294967295"/>
          </p:nvPr>
        </p:nvPicPr>
        <p:blipFill>
          <a:blip r:embed="rId3"/>
          <a:stretch>
            <a:fillRect/>
          </a:stretch>
        </p:blipFill>
        <p:spPr>
          <a:xfrm>
            <a:off x="643468" y="4888051"/>
            <a:ext cx="5294716" cy="635366"/>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Plassholder for innhold 7">
            <a:extLst>
              <a:ext uri="{FF2B5EF4-FFF2-40B4-BE49-F238E27FC236}">
                <a16:creationId xmlns:a16="http://schemas.microsoft.com/office/drawing/2014/main" id="{1A049885-99B9-4386-B01E-03DFFA1D100F}"/>
              </a:ext>
            </a:extLst>
          </p:cNvPr>
          <p:cNvPicPr>
            <a:picLocks noChangeAspect="1"/>
          </p:cNvPicPr>
          <p:nvPr/>
        </p:nvPicPr>
        <p:blipFill rotWithShape="1">
          <a:blip r:embed="rId4"/>
          <a:srcRect l="11334" t="9091" r="19441" b="-1"/>
          <a:stretch/>
        </p:blipFill>
        <p:spPr>
          <a:xfrm rot="5400000">
            <a:off x="6806757" y="781642"/>
            <a:ext cx="4188834" cy="5294715"/>
          </a:xfrm>
          <a:prstGeom prst="rect">
            <a:avLst/>
          </a:prstGeom>
        </p:spPr>
      </p:pic>
      <p:sp>
        <p:nvSpPr>
          <p:cNvPr id="5" name="Plassholder for bunntekst 4">
            <a:extLst>
              <a:ext uri="{FF2B5EF4-FFF2-40B4-BE49-F238E27FC236}">
                <a16:creationId xmlns:a16="http://schemas.microsoft.com/office/drawing/2014/main" id="{8159A2DD-5945-4398-B339-CB2FE40E1C0E}"/>
              </a:ext>
            </a:extLst>
          </p:cNvPr>
          <p:cNvSpPr>
            <a:spLocks noGrp="1"/>
          </p:cNvSpPr>
          <p:nvPr>
            <p:ph type="ftr" sz="quarter" idx="11"/>
          </p:nvPr>
        </p:nvSpPr>
        <p:spPr>
          <a:xfrm>
            <a:off x="3880784" y="6368163"/>
            <a:ext cx="4114800" cy="365125"/>
          </a:xfrm>
        </p:spPr>
        <p:txBody>
          <a:bodyPr vert="horz" lIns="91440" tIns="45720" rIns="91440" bIns="45720" rtlCol="0">
            <a:normAutofit/>
          </a:bodyPr>
          <a:lstStyle/>
          <a:p>
            <a:pPr>
              <a:spcAft>
                <a:spcPts val="600"/>
              </a:spcAft>
              <a:defRPr/>
            </a:pPr>
            <a:r>
              <a:rPr lang="en-US" kern="1200">
                <a:latin typeface="Calibri" panose="020F0502020204030204"/>
                <a:ea typeface="+mn-ea"/>
                <a:cs typeface="+mn-cs"/>
              </a:rPr>
              <a:t>Foreldre-skolesamarbeid</a:t>
            </a:r>
          </a:p>
        </p:txBody>
      </p:sp>
      <p:sp>
        <p:nvSpPr>
          <p:cNvPr id="20" name="Plassholder for tekst 6">
            <a:extLst>
              <a:ext uri="{FF2B5EF4-FFF2-40B4-BE49-F238E27FC236}">
                <a16:creationId xmlns:a16="http://schemas.microsoft.com/office/drawing/2014/main" id="{67578185-5715-4DB9-B62D-EAF8FCE11EB5}"/>
              </a:ext>
            </a:extLst>
          </p:cNvPr>
          <p:cNvSpPr txBox="1">
            <a:spLocks/>
          </p:cNvSpPr>
          <p:nvPr/>
        </p:nvSpPr>
        <p:spPr>
          <a:xfrm>
            <a:off x="839788" y="2057400"/>
            <a:ext cx="4408487"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b="1"/>
              <a:t>Tirsdag og torsdag</a:t>
            </a:r>
          </a:p>
          <a:p>
            <a:r>
              <a:rPr lang="nb-NO" sz="2400" err="1"/>
              <a:t>Kl</a:t>
            </a:r>
            <a:r>
              <a:rPr lang="nb-NO" sz="2400"/>
              <a:t> 15.00 – 20.00</a:t>
            </a:r>
          </a:p>
          <a:p>
            <a:pPr>
              <a:lnSpc>
                <a:spcPct val="150000"/>
              </a:lnSpc>
            </a:pPr>
            <a:r>
              <a:rPr lang="nb-NO" sz="2400"/>
              <a:t>Kafeen åpner kl. 15.00 og serverer gratis mat</a:t>
            </a:r>
          </a:p>
          <a:p>
            <a:pPr>
              <a:lnSpc>
                <a:spcPct val="150000"/>
              </a:lnSpc>
            </a:pPr>
            <a:r>
              <a:rPr lang="nb-NO" sz="2400"/>
              <a:t>Ungdomsskolen og VGS</a:t>
            </a:r>
          </a:p>
        </p:txBody>
      </p:sp>
    </p:spTree>
    <p:extLst>
      <p:ext uri="{BB962C8B-B14F-4D97-AF65-F5344CB8AC3E}">
        <p14:creationId xmlns:p14="http://schemas.microsoft.com/office/powerpoint/2010/main" val="228984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Plassholder for innhold 8">
            <a:extLst>
              <a:ext uri="{FF2B5EF4-FFF2-40B4-BE49-F238E27FC236}">
                <a16:creationId xmlns:a16="http://schemas.microsoft.com/office/drawing/2014/main" id="{1C58C876-E59B-41C4-BB9A-D134808EE2D9}"/>
              </a:ext>
            </a:extLst>
          </p:cNvPr>
          <p:cNvSpPr>
            <a:spLocks noGrp="1"/>
          </p:cNvSpPr>
          <p:nvPr>
            <p:ph sz="half" idx="2"/>
          </p:nvPr>
        </p:nvSpPr>
        <p:spPr/>
        <p:txBody>
          <a:bodyPr/>
          <a:lstStyle/>
          <a:p>
            <a:r>
              <a:rPr lang="nb-NO"/>
              <a:t>Tirsdag  - leksehjelp</a:t>
            </a:r>
          </a:p>
          <a:p>
            <a:r>
              <a:rPr lang="nb-NO"/>
              <a:t>Torsdag - leksehjelp</a:t>
            </a:r>
          </a:p>
          <a:p>
            <a:r>
              <a:rPr lang="nb-NO"/>
              <a:t>Fredag   - ungdomsklubb</a:t>
            </a:r>
          </a:p>
          <a:p>
            <a:endParaRPr lang="nb-NO"/>
          </a:p>
          <a:p>
            <a:r>
              <a:rPr lang="nb-NO"/>
              <a:t>Gratis for ungdom 15-25 år. </a:t>
            </a:r>
          </a:p>
          <a:p>
            <a:endParaRPr lang="nb-NO"/>
          </a:p>
          <a:p>
            <a:r>
              <a:rPr lang="nb-NO" err="1"/>
              <a:t>Kl</a:t>
            </a:r>
            <a:r>
              <a:rPr lang="nb-NO"/>
              <a:t> 15.00- 20.00</a:t>
            </a:r>
          </a:p>
        </p:txBody>
      </p:sp>
      <p:sp>
        <p:nvSpPr>
          <p:cNvPr id="5" name="Plassholder for bunntekst 4">
            <a:extLst>
              <a:ext uri="{FF2B5EF4-FFF2-40B4-BE49-F238E27FC236}">
                <a16:creationId xmlns:a16="http://schemas.microsoft.com/office/drawing/2014/main" id="{6BF941AE-B3AF-4D9E-B775-42AE4C8EDEFA}"/>
              </a:ext>
            </a:extLst>
          </p:cNvPr>
          <p:cNvSpPr>
            <a:spLocks noGrp="1"/>
          </p:cNvSpPr>
          <p:nvPr>
            <p:ph type="ftr" sz="quarter" idx="11"/>
          </p:nvPr>
        </p:nvSpPr>
        <p:spPr/>
        <p:txBody>
          <a:bodyPr>
            <a:normAutofit/>
          </a:bodyPr>
          <a:lstStyle/>
          <a:p>
            <a:pPr>
              <a:spcAft>
                <a:spcPts val="600"/>
              </a:spcAft>
            </a:pPr>
            <a:r>
              <a:rPr lang="nb-NO"/>
              <a:t>Foreldre-skolesamarbeid</a:t>
            </a:r>
          </a:p>
        </p:txBody>
      </p:sp>
      <p:pic>
        <p:nvPicPr>
          <p:cNvPr id="6" name="Bilde 5" descr="Et bilde som inneholder tekst&#10;&#10;Automatisk generert beskrivelse">
            <a:extLst>
              <a:ext uri="{FF2B5EF4-FFF2-40B4-BE49-F238E27FC236}">
                <a16:creationId xmlns:a16="http://schemas.microsoft.com/office/drawing/2014/main" id="{E997F620-4A51-4CF2-9560-318947D15A0F}"/>
              </a:ext>
            </a:extLst>
          </p:cNvPr>
          <p:cNvPicPr>
            <a:picLocks noChangeAspect="1"/>
          </p:cNvPicPr>
          <p:nvPr/>
        </p:nvPicPr>
        <p:blipFill>
          <a:blip r:embed="rId3"/>
          <a:stretch>
            <a:fillRect/>
          </a:stretch>
        </p:blipFill>
        <p:spPr>
          <a:xfrm>
            <a:off x="628074" y="695591"/>
            <a:ext cx="3607263" cy="5571065"/>
          </a:xfrm>
          <a:prstGeom prst="rect">
            <a:avLst/>
          </a:prstGeom>
          <a:ln>
            <a:noFill/>
          </a:ln>
        </p:spPr>
      </p:pic>
    </p:spTree>
    <p:extLst>
      <p:ext uri="{BB962C8B-B14F-4D97-AF65-F5344CB8AC3E}">
        <p14:creationId xmlns:p14="http://schemas.microsoft.com/office/powerpoint/2010/main" val="3216316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EC29EE-93B3-4BE7-9EF2-C26ECACDBEDE}"/>
              </a:ext>
            </a:extLst>
          </p:cNvPr>
          <p:cNvSpPr>
            <a:spLocks noGrp="1"/>
          </p:cNvSpPr>
          <p:nvPr>
            <p:ph type="title"/>
          </p:nvPr>
        </p:nvSpPr>
        <p:spPr/>
        <p:txBody>
          <a:bodyPr/>
          <a:lstStyle/>
          <a:p>
            <a:r>
              <a:rPr lang="nb-NO"/>
              <a:t>Forklar disse ordene:</a:t>
            </a:r>
            <a:br>
              <a:rPr lang="nb-NO"/>
            </a:br>
            <a:endParaRPr lang="nb-NO"/>
          </a:p>
        </p:txBody>
      </p:sp>
      <p:sp>
        <p:nvSpPr>
          <p:cNvPr id="3" name="Plassholder for innhold 2">
            <a:extLst>
              <a:ext uri="{FF2B5EF4-FFF2-40B4-BE49-F238E27FC236}">
                <a16:creationId xmlns:a16="http://schemas.microsoft.com/office/drawing/2014/main" id="{9B0E803D-FE1C-49D4-8C62-523391D81364}"/>
              </a:ext>
            </a:extLst>
          </p:cNvPr>
          <p:cNvSpPr>
            <a:spLocks noGrp="1"/>
          </p:cNvSpPr>
          <p:nvPr>
            <p:ph idx="1"/>
          </p:nvPr>
        </p:nvSpPr>
        <p:spPr/>
        <p:txBody>
          <a:bodyPr vert="horz" lIns="91440" tIns="45720" rIns="91440" bIns="45720" rtlCol="0" anchor="t">
            <a:normAutofit/>
          </a:bodyPr>
          <a:lstStyle/>
          <a:p>
            <a:pPr>
              <a:lnSpc>
                <a:spcPct val="160000"/>
              </a:lnSpc>
              <a:buFont typeface="Wingdings" panose="05000000000000000000" pitchFamily="2" charset="2"/>
              <a:buChar char="§"/>
            </a:pPr>
            <a:r>
              <a:rPr lang="nb-NO" sz="3200"/>
              <a:t>Rutiner</a:t>
            </a:r>
          </a:p>
          <a:p>
            <a:pPr>
              <a:lnSpc>
                <a:spcPct val="160000"/>
              </a:lnSpc>
              <a:buFont typeface="Wingdings" panose="05000000000000000000" pitchFamily="2" charset="2"/>
              <a:buChar char="§"/>
            </a:pPr>
            <a:r>
              <a:rPr lang="nb-NO" sz="3200"/>
              <a:t>Ros</a:t>
            </a:r>
          </a:p>
          <a:p>
            <a:pPr>
              <a:lnSpc>
                <a:spcPct val="160000"/>
              </a:lnSpc>
              <a:buFont typeface="Wingdings" panose="05000000000000000000" pitchFamily="2" charset="2"/>
              <a:buChar char="§"/>
            </a:pPr>
            <a:r>
              <a:rPr lang="nb-NO" sz="3200"/>
              <a:t>Tålmodighet</a:t>
            </a:r>
          </a:p>
          <a:p>
            <a:pPr>
              <a:lnSpc>
                <a:spcPct val="160000"/>
              </a:lnSpc>
              <a:buFont typeface="Wingdings" panose="05000000000000000000" pitchFamily="2" charset="2"/>
              <a:buChar char="§"/>
            </a:pPr>
            <a:r>
              <a:rPr lang="nb-NO" sz="3200"/>
              <a:t>Ro</a:t>
            </a:r>
          </a:p>
          <a:p>
            <a:endParaRPr lang="nb-NO"/>
          </a:p>
        </p:txBody>
      </p:sp>
      <p:sp>
        <p:nvSpPr>
          <p:cNvPr id="4" name="Plassholder for bunntekst 3">
            <a:extLst>
              <a:ext uri="{FF2B5EF4-FFF2-40B4-BE49-F238E27FC236}">
                <a16:creationId xmlns:a16="http://schemas.microsoft.com/office/drawing/2014/main" id="{D8B2EEC2-FCBB-4515-A837-FCBDD8127B35}"/>
              </a:ext>
            </a:extLst>
          </p:cNvPr>
          <p:cNvSpPr>
            <a:spLocks noGrp="1"/>
          </p:cNvSpPr>
          <p:nvPr>
            <p:ph type="ftr" sz="quarter" idx="11"/>
          </p:nvPr>
        </p:nvSpPr>
        <p:spPr/>
        <p:txBody>
          <a:bodyPr/>
          <a:lstStyle/>
          <a:p>
            <a:r>
              <a:rPr lang="nb-NO"/>
              <a:t>Foreldre-skolesamarbeid</a:t>
            </a:r>
          </a:p>
        </p:txBody>
      </p:sp>
    </p:spTree>
    <p:extLst>
      <p:ext uri="{BB962C8B-B14F-4D97-AF65-F5344CB8AC3E}">
        <p14:creationId xmlns:p14="http://schemas.microsoft.com/office/powerpoint/2010/main" val="18786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tekst, grønn, skilt&#10;&#10;Automatisk generert beskrivelse">
            <a:extLst>
              <a:ext uri="{FF2B5EF4-FFF2-40B4-BE49-F238E27FC236}">
                <a16:creationId xmlns:a16="http://schemas.microsoft.com/office/drawing/2014/main" id="{287E534A-8E70-4280-9A30-7C34C93A3F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36025" y="239555"/>
            <a:ext cx="7641148" cy="5208518"/>
          </a:xfrm>
        </p:spPr>
      </p:pic>
      <p:sp>
        <p:nvSpPr>
          <p:cNvPr id="2" name="Plassholder for bunntekst 1">
            <a:extLst>
              <a:ext uri="{FF2B5EF4-FFF2-40B4-BE49-F238E27FC236}">
                <a16:creationId xmlns:a16="http://schemas.microsoft.com/office/drawing/2014/main" id="{D54269FE-571F-4526-B091-31F84F70270F}"/>
              </a:ext>
            </a:extLst>
          </p:cNvPr>
          <p:cNvSpPr>
            <a:spLocks noGrp="1"/>
          </p:cNvSpPr>
          <p:nvPr>
            <p:ph type="ftr" sz="quarter" idx="11"/>
          </p:nvPr>
        </p:nvSpPr>
        <p:spPr>
          <a:xfrm>
            <a:off x="4036594" y="643588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orbel" panose="020B0503020204020204"/>
                <a:ea typeface="+mn-ea"/>
                <a:cs typeface="+mn-cs"/>
              </a:rPr>
              <a:t>Foreldre-skolesamarbeid</a:t>
            </a:r>
          </a:p>
        </p:txBody>
      </p:sp>
      <p:sp>
        <p:nvSpPr>
          <p:cNvPr id="3" name="TekstSylinder 2">
            <a:extLst>
              <a:ext uri="{FF2B5EF4-FFF2-40B4-BE49-F238E27FC236}">
                <a16:creationId xmlns:a16="http://schemas.microsoft.com/office/drawing/2014/main" id="{D7C1FECD-6F77-43A6-8865-1FFBE6873C0E}"/>
              </a:ext>
            </a:extLst>
          </p:cNvPr>
          <p:cNvSpPr txBox="1"/>
          <p:nvPr/>
        </p:nvSpPr>
        <p:spPr>
          <a:xfrm>
            <a:off x="2292016" y="5393662"/>
            <a:ext cx="1265090" cy="230832"/>
          </a:xfrm>
          <a:prstGeom prst="rect">
            <a:avLst/>
          </a:prstGeom>
          <a:noFill/>
        </p:spPr>
        <p:txBody>
          <a:bodyPr wrap="none" rtlCol="0">
            <a:spAutoFit/>
          </a:bodyPr>
          <a:lstStyle/>
          <a:p>
            <a:r>
              <a:rPr lang="nb-NO" sz="900">
                <a:solidFill>
                  <a:schemeClr val="bg1"/>
                </a:solidFill>
              </a:rPr>
              <a:t>FOTO: forebygging.no</a:t>
            </a:r>
          </a:p>
        </p:txBody>
      </p:sp>
      <p:sp>
        <p:nvSpPr>
          <p:cNvPr id="11" name="TekstSylinder 10">
            <a:extLst>
              <a:ext uri="{FF2B5EF4-FFF2-40B4-BE49-F238E27FC236}">
                <a16:creationId xmlns:a16="http://schemas.microsoft.com/office/drawing/2014/main" id="{4CC7B50C-7F8D-4F88-8760-9EE2932C548B}"/>
              </a:ext>
            </a:extLst>
          </p:cNvPr>
          <p:cNvSpPr txBox="1"/>
          <p:nvPr/>
        </p:nvSpPr>
        <p:spPr>
          <a:xfrm>
            <a:off x="5636794" y="2971800"/>
            <a:ext cx="914400" cy="914400"/>
          </a:xfrm>
          <a:prstGeom prst="rect">
            <a:avLst/>
          </a:prstGeom>
          <a:noFill/>
        </p:spPr>
        <p:txBody>
          <a:bodyPr wrap="square" rtlCol="0">
            <a:spAutoFit/>
          </a:bodyPr>
          <a:lstStyle/>
          <a:p>
            <a:endParaRPr lang="nb-NO"/>
          </a:p>
        </p:txBody>
      </p:sp>
      <p:sp>
        <p:nvSpPr>
          <p:cNvPr id="12" name="TekstSylinder 11">
            <a:extLst>
              <a:ext uri="{FF2B5EF4-FFF2-40B4-BE49-F238E27FC236}">
                <a16:creationId xmlns:a16="http://schemas.microsoft.com/office/drawing/2014/main" id="{B36EFDC1-FB51-4477-A14F-1FB5CDD2F123}"/>
              </a:ext>
            </a:extLst>
          </p:cNvPr>
          <p:cNvSpPr txBox="1"/>
          <p:nvPr/>
        </p:nvSpPr>
        <p:spPr>
          <a:xfrm flipH="1">
            <a:off x="451184" y="3239869"/>
            <a:ext cx="3681663" cy="646331"/>
          </a:xfrm>
          <a:prstGeom prst="rect">
            <a:avLst/>
          </a:prstGeom>
          <a:noFill/>
        </p:spPr>
        <p:txBody>
          <a:bodyPr wrap="square" rtlCol="0">
            <a:spAutoFit/>
          </a:bodyPr>
          <a:lstStyle/>
          <a:p>
            <a:r>
              <a:rPr lang="ar-SA" b="1"/>
              <a:t>إجتماع الأولياء والوالدين</a:t>
            </a:r>
            <a:endParaRPr lang="nb-NO" b="1"/>
          </a:p>
          <a:p>
            <a:endParaRPr lang="nb-NO"/>
          </a:p>
        </p:txBody>
      </p:sp>
    </p:spTree>
    <p:extLst>
      <p:ext uri="{BB962C8B-B14F-4D97-AF65-F5344CB8AC3E}">
        <p14:creationId xmlns:p14="http://schemas.microsoft.com/office/powerpoint/2010/main" val="376512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55716CC-E66A-4FA3-9A28-1E0C1E94AF1D}"/>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a:solidFill>
                  <a:schemeClr val="accent5"/>
                </a:solidFill>
              </a:rPr>
              <a:t>V</a:t>
            </a:r>
            <a:r>
              <a:rPr lang="en-US" sz="6000" kern="1200">
                <a:solidFill>
                  <a:schemeClr val="accent5"/>
                </a:solidFill>
                <a:latin typeface="+mj-lt"/>
                <a:ea typeface="+mj-ea"/>
                <a:cs typeface="+mj-cs"/>
              </a:rPr>
              <a:t>i skal snakke om:</a:t>
            </a:r>
          </a:p>
        </p:txBody>
      </p:sp>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3911600" y="645160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extLst>
              <p:ext uri="{D42A27DB-BD31-4B8C-83A1-F6EECF244321}">
                <p14:modId xmlns:p14="http://schemas.microsoft.com/office/powerpoint/2010/main" val="3228607607"/>
              </p:ext>
            </p:extLst>
          </p:nvPr>
        </p:nvGraphicFramePr>
        <p:xfrm>
          <a:off x="5551384" y="309646"/>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142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A59B96-4831-4E98-BE47-5C50467C7F10}"/>
              </a:ext>
            </a:extLst>
          </p:cNvPr>
          <p:cNvSpPr>
            <a:spLocks noGrp="1"/>
          </p:cNvSpPr>
          <p:nvPr>
            <p:ph type="title"/>
          </p:nvPr>
        </p:nvSpPr>
        <p:spPr>
          <a:xfrm>
            <a:off x="7368684" y="2455016"/>
            <a:ext cx="3973385" cy="3692028"/>
          </a:xfrm>
          <a:noFill/>
        </p:spPr>
        <p:txBody>
          <a:bodyPr vert="horz" lIns="91440" tIns="45720" rIns="91440" bIns="45720" rtlCol="0" anchor="b">
            <a:normAutofit fontScale="90000"/>
          </a:bodyPr>
          <a:lstStyle/>
          <a:p>
            <a:br>
              <a:rPr lang="nb-NO" sz="4000"/>
            </a:br>
            <a:br>
              <a:rPr lang="nb-NO" sz="4000"/>
            </a:br>
            <a:r>
              <a:rPr lang="nb-NO" sz="4000"/>
              <a:t>Er det stor forskjell på foreldremøter i hjemlandet ditt og i Norge?</a:t>
            </a:r>
            <a:br>
              <a:rPr lang="nb-NO" sz="4000"/>
            </a:br>
            <a:br>
              <a:rPr lang="nb-NO" sz="4000"/>
            </a:br>
            <a:br>
              <a:rPr lang="nb-NO" sz="4000"/>
            </a:br>
            <a:endParaRPr lang="nb-NO" sz="4000"/>
          </a:p>
        </p:txBody>
      </p:sp>
      <p:pic>
        <p:nvPicPr>
          <p:cNvPr id="7" name="Bilde 6" descr="Et bilde som inneholder innendørs, person, tak, personer&#10;&#10;Automatisk generert beskrivelse">
            <a:extLst>
              <a:ext uri="{FF2B5EF4-FFF2-40B4-BE49-F238E27FC236}">
                <a16:creationId xmlns:a16="http://schemas.microsoft.com/office/drawing/2014/main" id="{439CC64E-4414-4AC5-9E57-52036B20BBB1}"/>
              </a:ext>
            </a:extLst>
          </p:cNvPr>
          <p:cNvPicPr>
            <a:picLocks noChangeAspect="1"/>
          </p:cNvPicPr>
          <p:nvPr/>
        </p:nvPicPr>
        <p:blipFill rotWithShape="1">
          <a:blip r:embed="rId3">
            <a:extLst>
              <a:ext uri="{28A0092B-C50C-407E-A947-70E740481C1C}">
                <a14:useLocalDpi xmlns:a14="http://schemas.microsoft.com/office/drawing/2010/main" val="0"/>
              </a:ext>
            </a:extLst>
          </a:blip>
          <a:srcRect l="23680" r="8256" b="-1"/>
          <a:stretch/>
        </p:blipFill>
        <p:spPr>
          <a:xfrm>
            <a:off x="-17519" y="-44064"/>
            <a:ext cx="7068314" cy="6931968"/>
          </a:xfrm>
          <a:prstGeom prst="rect">
            <a:avLst/>
          </a:prstGeom>
        </p:spPr>
      </p:pic>
      <p:sp>
        <p:nvSpPr>
          <p:cNvPr id="4" name="Plassholder for bunntekst 3">
            <a:extLst>
              <a:ext uri="{FF2B5EF4-FFF2-40B4-BE49-F238E27FC236}">
                <a16:creationId xmlns:a16="http://schemas.microsoft.com/office/drawing/2014/main" id="{AD44A1C3-F870-4D36-A8F4-79A8ACE8AB2F}"/>
              </a:ext>
            </a:extLst>
          </p:cNvPr>
          <p:cNvSpPr>
            <a:spLocks noGrp="1"/>
          </p:cNvSpPr>
          <p:nvPr>
            <p:ph type="ftr" sz="quarter" idx="11"/>
          </p:nvPr>
        </p:nvSpPr>
        <p:spPr>
          <a:xfrm>
            <a:off x="3464887" y="6536927"/>
            <a:ext cx="3615866" cy="365125"/>
          </a:xfrm>
        </p:spPr>
        <p:txBody>
          <a:bodyPr vert="horz" lIns="91440" tIns="45720" rIns="91440" bIns="45720" rtlCol="0" anchor="ctr">
            <a:normAutofit/>
          </a:bodyPr>
          <a:lstStyle/>
          <a:p>
            <a:pPr algn="r">
              <a:spcAft>
                <a:spcPts val="600"/>
              </a:spcAft>
              <a:defRPr/>
            </a:pPr>
            <a:r>
              <a:rPr lang="en-US" kern="1200" err="1">
                <a:solidFill>
                  <a:schemeClr val="bg1"/>
                </a:solidFill>
                <a:latin typeface="Calibri" panose="020F0502020204030204"/>
                <a:ea typeface="+mn-ea"/>
                <a:cs typeface="+mn-cs"/>
              </a:rPr>
              <a:t>Foreldre-skolesamarbeid</a:t>
            </a:r>
            <a:endParaRPr lang="en-US" kern="1200">
              <a:solidFill>
                <a:schemeClr val="bg1"/>
              </a:solidFill>
              <a:latin typeface="Calibri" panose="020F0502020204030204"/>
              <a:ea typeface="+mn-ea"/>
              <a:cs typeface="+mn-cs"/>
            </a:endParaRPr>
          </a:p>
        </p:txBody>
      </p:sp>
      <p:sp>
        <p:nvSpPr>
          <p:cNvPr id="8" name="TekstSylinder 7">
            <a:extLst>
              <a:ext uri="{FF2B5EF4-FFF2-40B4-BE49-F238E27FC236}">
                <a16:creationId xmlns:a16="http://schemas.microsoft.com/office/drawing/2014/main" id="{C17BA61C-C317-40B6-BCFF-749B63C73630}"/>
              </a:ext>
            </a:extLst>
          </p:cNvPr>
          <p:cNvSpPr txBox="1"/>
          <p:nvPr/>
        </p:nvSpPr>
        <p:spPr>
          <a:xfrm>
            <a:off x="12439" y="6536927"/>
            <a:ext cx="2242473" cy="215444"/>
          </a:xfrm>
          <a:prstGeom prst="rect">
            <a:avLst/>
          </a:prstGeom>
          <a:noFill/>
        </p:spPr>
        <p:txBody>
          <a:bodyPr wrap="square" lIns="91440" tIns="45720" rIns="91440" bIns="45720" rtlCol="0" anchor="t">
            <a:spAutoFit/>
          </a:bodyPr>
          <a:lstStyle/>
          <a:p>
            <a:r>
              <a:rPr lang="nb-NO" sz="800">
                <a:solidFill>
                  <a:schemeClr val="bg1"/>
                </a:solidFill>
              </a:rPr>
              <a:t>Foto: Neonbrand, </a:t>
            </a:r>
            <a:r>
              <a:rPr lang="nb-NO" sz="800" err="1">
                <a:solidFill>
                  <a:schemeClr val="bg1"/>
                </a:solidFill>
              </a:rPr>
              <a:t>Unsplash</a:t>
            </a:r>
            <a:endParaRPr lang="nb-NO" sz="800">
              <a:solidFill>
                <a:schemeClr val="bg1"/>
              </a:solidFill>
            </a:endParaRPr>
          </a:p>
        </p:txBody>
      </p:sp>
    </p:spTree>
    <p:extLst>
      <p:ext uri="{BB962C8B-B14F-4D97-AF65-F5344CB8AC3E}">
        <p14:creationId xmlns:p14="http://schemas.microsoft.com/office/powerpoint/2010/main" val="18720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6CE1465-2CA4-473D-A779-050377F887DD}"/>
              </a:ext>
            </a:extLst>
          </p:cNvPr>
          <p:cNvSpPr>
            <a:spLocks noGrp="1"/>
          </p:cNvSpPr>
          <p:nvPr>
            <p:ph type="title"/>
          </p:nvPr>
        </p:nvSpPr>
        <p:spPr>
          <a:xfrm>
            <a:off x="208212" y="3574462"/>
            <a:ext cx="5843338" cy="2051538"/>
          </a:xfrm>
        </p:spPr>
        <p:txBody>
          <a:bodyPr vert="horz" lIns="91440" tIns="45720" rIns="91440" bIns="45720" rtlCol="0" anchor="b">
            <a:normAutofit fontScale="90000"/>
          </a:bodyPr>
          <a:lstStyle/>
          <a:p>
            <a:pPr>
              <a:lnSpc>
                <a:spcPct val="150000"/>
              </a:lnSpc>
            </a:pPr>
            <a:r>
              <a:rPr lang="nb-NO" sz="3400"/>
              <a:t>Hvorfor er det viktig å være med på foreldremøter?</a:t>
            </a:r>
            <a:br>
              <a:rPr lang="nb-NO" sz="3400"/>
            </a:br>
            <a:br>
              <a:rPr lang="nb-NO" sz="3400"/>
            </a:br>
            <a:br>
              <a:rPr lang="nb-NO" sz="3400"/>
            </a:br>
            <a:endParaRPr lang="nb-NO" sz="3400"/>
          </a:p>
        </p:txBody>
      </p:sp>
      <p:pic>
        <p:nvPicPr>
          <p:cNvPr id="10" name="Bilde 9">
            <a:extLst>
              <a:ext uri="{FF2B5EF4-FFF2-40B4-BE49-F238E27FC236}">
                <a16:creationId xmlns:a16="http://schemas.microsoft.com/office/drawing/2014/main" id="{F4C6A758-901E-44D9-9EAB-FB450E9498B6}"/>
              </a:ext>
            </a:extLst>
          </p:cNvPr>
          <p:cNvPicPr>
            <a:picLocks noChangeAspect="1"/>
          </p:cNvPicPr>
          <p:nvPr/>
        </p:nvPicPr>
        <p:blipFill rotWithShape="1">
          <a:blip r:embed="rId3">
            <a:extLst>
              <a:ext uri="{28A0092B-C50C-407E-A947-70E740481C1C}">
                <a14:useLocalDpi xmlns:a14="http://schemas.microsoft.com/office/drawing/2010/main" val="0"/>
              </a:ext>
            </a:extLst>
          </a:blip>
          <a:srcRect l="726" r="724" b="-2"/>
          <a:stretch/>
        </p:blipFill>
        <p:spPr>
          <a:xfrm>
            <a:off x="6051550" y="112227"/>
            <a:ext cx="5912995" cy="589512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4518667" y="6427878"/>
            <a:ext cx="4114800" cy="365125"/>
          </a:xfrm>
        </p:spPr>
        <p:txBody>
          <a:bodyPr vert="horz" lIns="91440" tIns="45720" rIns="91440" bIns="45720" rtlCol="0" anchor="ctr">
            <a:normAutofit/>
          </a:bodyPr>
          <a:lstStyle/>
          <a:p>
            <a:pPr algn="l">
              <a:spcAft>
                <a:spcPts val="600"/>
              </a:spcAft>
              <a:defRPr/>
            </a:pPr>
            <a:r>
              <a:rPr lang="en-US" kern="1200" err="1">
                <a:solidFill>
                  <a:schemeClr val="tx1"/>
                </a:solidFill>
                <a:latin typeface="Calibri" panose="020F0502020204030204"/>
                <a:ea typeface="+mn-ea"/>
                <a:cs typeface="+mn-cs"/>
              </a:rPr>
              <a:t>Foreldre-skolesamarbeid</a:t>
            </a:r>
            <a:endParaRPr lang="en-US" kern="1200">
              <a:solidFill>
                <a:schemeClr val="tx1"/>
              </a:solidFill>
              <a:latin typeface="Calibri" panose="020F0502020204030204"/>
              <a:ea typeface="+mn-ea"/>
              <a:cs typeface="+mn-cs"/>
            </a:endParaRPr>
          </a:p>
        </p:txBody>
      </p:sp>
      <p:sp>
        <p:nvSpPr>
          <p:cNvPr id="11" name="TekstSylinder 10">
            <a:extLst>
              <a:ext uri="{FF2B5EF4-FFF2-40B4-BE49-F238E27FC236}">
                <a16:creationId xmlns:a16="http://schemas.microsoft.com/office/drawing/2014/main" id="{C3580DCE-0711-4007-8D6F-7628DD77EB42}"/>
              </a:ext>
            </a:extLst>
          </p:cNvPr>
          <p:cNvSpPr txBox="1"/>
          <p:nvPr/>
        </p:nvSpPr>
        <p:spPr>
          <a:xfrm>
            <a:off x="10730576" y="5891939"/>
            <a:ext cx="761747" cy="215444"/>
          </a:xfrm>
          <a:prstGeom prst="rect">
            <a:avLst/>
          </a:prstGeom>
          <a:noFill/>
        </p:spPr>
        <p:txBody>
          <a:bodyPr wrap="none" lIns="91440" tIns="45720" rIns="91440" bIns="45720" rtlCol="0" anchor="t">
            <a:spAutoFit/>
          </a:bodyPr>
          <a:lstStyle/>
          <a:p>
            <a:r>
              <a:rPr lang="nb-NO" sz="800" dirty="0"/>
              <a:t>Foto: </a:t>
            </a:r>
            <a:r>
              <a:rPr lang="nb-NO" sz="800" dirty="0" err="1"/>
              <a:t>Pixabay</a:t>
            </a:r>
            <a:endParaRPr lang="nb-NO" sz="800" dirty="0"/>
          </a:p>
        </p:txBody>
      </p:sp>
    </p:spTree>
    <p:extLst>
      <p:ext uri="{BB962C8B-B14F-4D97-AF65-F5344CB8AC3E}">
        <p14:creationId xmlns:p14="http://schemas.microsoft.com/office/powerpoint/2010/main" val="190423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5163FC6-D78C-4190-86B5-C79519986730}"/>
              </a:ext>
            </a:extLst>
          </p:cNvPr>
          <p:cNvSpPr>
            <a:spLocks noGrp="1"/>
          </p:cNvSpPr>
          <p:nvPr>
            <p:ph type="body" sz="half" idx="2"/>
          </p:nvPr>
        </p:nvSpPr>
        <p:spPr>
          <a:xfrm>
            <a:off x="623839" y="2112430"/>
            <a:ext cx="5082898" cy="3770577"/>
          </a:xfrm>
        </p:spPr>
        <p:txBody>
          <a:bodyPr vert="horz" lIns="91440" tIns="45720" rIns="91440" bIns="45720" rtlCol="0" anchor="t">
            <a:normAutofit/>
          </a:bodyPr>
          <a:lstStyle/>
          <a:p>
            <a:pPr>
              <a:lnSpc>
                <a:spcPct val="150000"/>
              </a:lnSpc>
            </a:pPr>
            <a:r>
              <a:rPr lang="nb-NO" sz="2400"/>
              <a:t>Hvorfor kommer ikke alle foreldre på foreldremøter?</a:t>
            </a:r>
          </a:p>
          <a:p>
            <a:endParaRPr lang="nb-NO" sz="2400"/>
          </a:p>
          <a:p>
            <a:pPr marL="0" indent="0">
              <a:buNone/>
            </a:pPr>
            <a:endParaRPr lang="nb-NO" sz="2400"/>
          </a:p>
          <a:p>
            <a:pPr>
              <a:lnSpc>
                <a:spcPct val="160000"/>
              </a:lnSpc>
            </a:pPr>
            <a:r>
              <a:rPr lang="nb-NO" sz="2400"/>
              <a:t>Hva mener du skolen kan gjøre for at flere skal komme på møtene?</a:t>
            </a:r>
          </a:p>
        </p:txBody>
      </p:sp>
      <p:sp>
        <p:nvSpPr>
          <p:cNvPr id="5" name="Plassholder for bunntekst 4">
            <a:extLst>
              <a:ext uri="{FF2B5EF4-FFF2-40B4-BE49-F238E27FC236}">
                <a16:creationId xmlns:a16="http://schemas.microsoft.com/office/drawing/2014/main" id="{D3C3EFC2-1179-4F84-8F87-439179C86212}"/>
              </a:ext>
            </a:extLst>
          </p:cNvPr>
          <p:cNvSpPr>
            <a:spLocks noGrp="1"/>
          </p:cNvSpPr>
          <p:nvPr>
            <p:ph type="ftr" sz="quarter" idx="11"/>
          </p:nvPr>
        </p:nvSpPr>
        <p:spPr>
          <a:xfrm>
            <a:off x="3557337" y="6483729"/>
            <a:ext cx="4114800" cy="365125"/>
          </a:xfrm>
        </p:spPr>
        <p:txBody>
          <a:bodyPr/>
          <a:lstStyle/>
          <a:p>
            <a:r>
              <a:rPr lang="nb-NO"/>
              <a:t>Foreldre-skolesamarbeid</a:t>
            </a:r>
          </a:p>
        </p:txBody>
      </p:sp>
      <p:sp>
        <p:nvSpPr>
          <p:cNvPr id="8" name="TekstSylinder 7">
            <a:extLst>
              <a:ext uri="{FF2B5EF4-FFF2-40B4-BE49-F238E27FC236}">
                <a16:creationId xmlns:a16="http://schemas.microsoft.com/office/drawing/2014/main" id="{F52414D9-C460-422C-B9EC-0DD7135FAAFD}"/>
              </a:ext>
            </a:extLst>
          </p:cNvPr>
          <p:cNvSpPr txBox="1"/>
          <p:nvPr/>
        </p:nvSpPr>
        <p:spPr>
          <a:xfrm>
            <a:off x="623839" y="582273"/>
            <a:ext cx="1115641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4800"/>
              <a:t>Snakk sammen</a:t>
            </a:r>
            <a:endParaRPr lang="nb-NO"/>
          </a:p>
          <a:p>
            <a:endParaRPr lang="nb-NO"/>
          </a:p>
        </p:txBody>
      </p:sp>
      <p:pic>
        <p:nvPicPr>
          <p:cNvPr id="2" name="Bilde 5" descr="Et bilde som inneholder person, innendørs, personer, tak&#10;&#10;Automatisk generert beskrivelse">
            <a:extLst>
              <a:ext uri="{FF2B5EF4-FFF2-40B4-BE49-F238E27FC236}">
                <a16:creationId xmlns:a16="http://schemas.microsoft.com/office/drawing/2014/main" id="{22EA40EF-FE4A-495F-B283-55B9E38AF500}"/>
              </a:ext>
            </a:extLst>
          </p:cNvPr>
          <p:cNvPicPr>
            <a:picLocks noChangeAspect="1"/>
          </p:cNvPicPr>
          <p:nvPr/>
        </p:nvPicPr>
        <p:blipFill>
          <a:blip r:embed="rId3"/>
          <a:stretch>
            <a:fillRect/>
          </a:stretch>
        </p:blipFill>
        <p:spPr>
          <a:xfrm>
            <a:off x="6595979" y="1249948"/>
            <a:ext cx="5336673" cy="5120104"/>
          </a:xfrm>
          <a:prstGeom prst="rect">
            <a:avLst/>
          </a:prstGeom>
        </p:spPr>
      </p:pic>
      <p:sp>
        <p:nvSpPr>
          <p:cNvPr id="6" name="TekstSylinder 5">
            <a:extLst>
              <a:ext uri="{FF2B5EF4-FFF2-40B4-BE49-F238E27FC236}">
                <a16:creationId xmlns:a16="http://schemas.microsoft.com/office/drawing/2014/main" id="{01763FF7-6B5E-42D4-847F-D95E5A17DCCF}"/>
              </a:ext>
            </a:extLst>
          </p:cNvPr>
          <p:cNvSpPr txBox="1"/>
          <p:nvPr/>
        </p:nvSpPr>
        <p:spPr>
          <a:xfrm>
            <a:off x="10539663" y="6128084"/>
            <a:ext cx="349183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Neonbrand, </a:t>
            </a:r>
            <a:r>
              <a:rPr lang="nb-NO" sz="800" err="1">
                <a:solidFill>
                  <a:schemeClr val="bg1"/>
                </a:solidFill>
              </a:rPr>
              <a:t>Unsplash</a:t>
            </a:r>
            <a:endParaRPr lang="nb-NO" sz="800">
              <a:solidFill>
                <a:schemeClr val="bg1"/>
              </a:solidFill>
            </a:endParaRPr>
          </a:p>
        </p:txBody>
      </p:sp>
    </p:spTree>
    <p:extLst>
      <p:ext uri="{BB962C8B-B14F-4D97-AF65-F5344CB8AC3E}">
        <p14:creationId xmlns:p14="http://schemas.microsoft.com/office/powerpoint/2010/main" val="56784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66DAC0-5BAA-4B8A-B884-91437185C227}"/>
              </a:ext>
            </a:extLst>
          </p:cNvPr>
          <p:cNvSpPr>
            <a:spLocks noGrp="1"/>
          </p:cNvSpPr>
          <p:nvPr>
            <p:ph type="title"/>
          </p:nvPr>
        </p:nvSpPr>
        <p:spPr/>
        <p:txBody>
          <a:bodyPr/>
          <a:lstStyle/>
          <a:p>
            <a:r>
              <a:rPr lang="nb-NO"/>
              <a:t>Utviklingssamtale</a:t>
            </a:r>
          </a:p>
        </p:txBody>
      </p:sp>
      <p:sp>
        <p:nvSpPr>
          <p:cNvPr id="4" name="Plassholder for bunntekst 3">
            <a:extLst>
              <a:ext uri="{FF2B5EF4-FFF2-40B4-BE49-F238E27FC236}">
                <a16:creationId xmlns:a16="http://schemas.microsoft.com/office/drawing/2014/main" id="{228DEE86-FC8D-408C-8E99-F3113F8CBC4C}"/>
              </a:ext>
            </a:extLst>
          </p:cNvPr>
          <p:cNvSpPr>
            <a:spLocks noGrp="1"/>
          </p:cNvSpPr>
          <p:nvPr>
            <p:ph type="ftr" sz="quarter" idx="11"/>
          </p:nvPr>
        </p:nvSpPr>
        <p:spPr/>
        <p:txBody>
          <a:bodyPr/>
          <a:lstStyle/>
          <a:p>
            <a:r>
              <a:rPr lang="nb-NO"/>
              <a:t>Foreldre-skolesamarbeid</a:t>
            </a:r>
          </a:p>
        </p:txBody>
      </p:sp>
      <p:pic>
        <p:nvPicPr>
          <p:cNvPr id="7" name="Bilde 6">
            <a:extLst>
              <a:ext uri="{FF2B5EF4-FFF2-40B4-BE49-F238E27FC236}">
                <a16:creationId xmlns:a16="http://schemas.microsoft.com/office/drawing/2014/main" id="{BD686474-DEFB-4CFD-8AB5-286A2895C97B}"/>
              </a:ext>
            </a:extLst>
          </p:cNvPr>
          <p:cNvPicPr>
            <a:picLocks noChangeAspect="1"/>
          </p:cNvPicPr>
          <p:nvPr/>
        </p:nvPicPr>
        <p:blipFill>
          <a:blip r:embed="rId3"/>
          <a:stretch>
            <a:fillRect/>
          </a:stretch>
        </p:blipFill>
        <p:spPr>
          <a:xfrm>
            <a:off x="1622339" y="1637725"/>
            <a:ext cx="8278314" cy="4265260"/>
          </a:xfrm>
          <a:prstGeom prst="ellipse">
            <a:avLst/>
          </a:prstGeom>
          <a:ln>
            <a:noFill/>
          </a:ln>
          <a:effectLst>
            <a:softEdge rad="112500"/>
          </a:effectLst>
        </p:spPr>
      </p:pic>
      <p:sp>
        <p:nvSpPr>
          <p:cNvPr id="8" name="TekstSylinder 7">
            <a:extLst>
              <a:ext uri="{FF2B5EF4-FFF2-40B4-BE49-F238E27FC236}">
                <a16:creationId xmlns:a16="http://schemas.microsoft.com/office/drawing/2014/main" id="{D9CEA973-E1DC-41B9-AE29-84B953C9B552}"/>
              </a:ext>
            </a:extLst>
          </p:cNvPr>
          <p:cNvSpPr txBox="1"/>
          <p:nvPr/>
        </p:nvSpPr>
        <p:spPr>
          <a:xfrm>
            <a:off x="5557253" y="5687541"/>
            <a:ext cx="81547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a:t>
            </a:r>
            <a:r>
              <a:rPr lang="nb-NO" sz="800" err="1">
                <a:solidFill>
                  <a:schemeClr val="bg1"/>
                </a:solidFill>
              </a:rPr>
              <a:t>Pixabay</a:t>
            </a:r>
            <a:endParaRPr lang="nb-NO" sz="800">
              <a:solidFill>
                <a:schemeClr val="bg1"/>
              </a:solidFill>
            </a:endParaRPr>
          </a:p>
        </p:txBody>
      </p:sp>
    </p:spTree>
    <p:extLst>
      <p:ext uri="{BB962C8B-B14F-4D97-AF65-F5344CB8AC3E}">
        <p14:creationId xmlns:p14="http://schemas.microsoft.com/office/powerpoint/2010/main" val="219175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53577B88-37CB-407A-9431-06895A0B7F3E}"/>
              </a:ext>
            </a:extLst>
          </p:cNvPr>
          <p:cNvPicPr>
            <a:picLocks noGrp="1" noChangeAspect="1"/>
          </p:cNvPicPr>
          <p:nvPr>
            <p:ph idx="1"/>
          </p:nvPr>
        </p:nvPicPr>
        <p:blipFill>
          <a:blip r:embed="rId3"/>
          <a:stretch>
            <a:fillRect/>
          </a:stretch>
        </p:blipFill>
        <p:spPr>
          <a:xfrm>
            <a:off x="74724" y="0"/>
            <a:ext cx="8593859" cy="4997923"/>
          </a:xfrm>
          <a:prstGeom prst="rect">
            <a:avLst/>
          </a:prstGeom>
        </p:spPr>
      </p:pic>
      <p:sp>
        <p:nvSpPr>
          <p:cNvPr id="4" name="Plassholder for bunntekst 3">
            <a:extLst>
              <a:ext uri="{FF2B5EF4-FFF2-40B4-BE49-F238E27FC236}">
                <a16:creationId xmlns:a16="http://schemas.microsoft.com/office/drawing/2014/main" id="{FED50A83-2E7D-4BA4-91FE-CD6DE5D20B62}"/>
              </a:ext>
            </a:extLst>
          </p:cNvPr>
          <p:cNvSpPr>
            <a:spLocks noGrp="1"/>
          </p:cNvSpPr>
          <p:nvPr>
            <p:ph type="ftr" sz="quarter" idx="11"/>
          </p:nvPr>
        </p:nvSpPr>
        <p:spPr>
          <a:xfrm>
            <a:off x="3348789" y="6492875"/>
            <a:ext cx="4114800" cy="365125"/>
          </a:xfrm>
        </p:spPr>
        <p:txBody>
          <a:bodyPr/>
          <a:lstStyle/>
          <a:p>
            <a:r>
              <a:rPr lang="nb-NO"/>
              <a:t>Foreldre-skolesamarbeid</a:t>
            </a:r>
          </a:p>
        </p:txBody>
      </p:sp>
      <p:sp>
        <p:nvSpPr>
          <p:cNvPr id="6" name="TekstSylinder 5">
            <a:extLst>
              <a:ext uri="{FF2B5EF4-FFF2-40B4-BE49-F238E27FC236}">
                <a16:creationId xmlns:a16="http://schemas.microsoft.com/office/drawing/2014/main" id="{F3A813B0-EFA1-4286-9C25-890E0E2367B6}"/>
              </a:ext>
            </a:extLst>
          </p:cNvPr>
          <p:cNvSpPr txBox="1"/>
          <p:nvPr/>
        </p:nvSpPr>
        <p:spPr>
          <a:xfrm>
            <a:off x="277402" y="5226193"/>
            <a:ext cx="5732980" cy="369332"/>
          </a:xfrm>
          <a:prstGeom prst="rect">
            <a:avLst/>
          </a:prstGeom>
          <a:noFill/>
        </p:spPr>
        <p:txBody>
          <a:bodyPr wrap="square" rtlCol="0">
            <a:spAutoFit/>
          </a:bodyPr>
          <a:lstStyle/>
          <a:p>
            <a:r>
              <a:rPr lang="nb-NO">
                <a:hlinkClick r:id="rId4"/>
              </a:rPr>
              <a:t>koselig video om utviklingssamtale</a:t>
            </a:r>
            <a:endParaRPr lang="nb-NO"/>
          </a:p>
        </p:txBody>
      </p:sp>
    </p:spTree>
    <p:extLst>
      <p:ext uri="{BB962C8B-B14F-4D97-AF65-F5344CB8AC3E}">
        <p14:creationId xmlns:p14="http://schemas.microsoft.com/office/powerpoint/2010/main" val="2878170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E7F1A6-9106-42BB-9E00-4FCA4FF454F4}"/>
              </a:ext>
            </a:extLst>
          </p:cNvPr>
          <p:cNvSpPr>
            <a:spLocks noGrp="1"/>
          </p:cNvSpPr>
          <p:nvPr>
            <p:ph type="title"/>
          </p:nvPr>
        </p:nvSpPr>
        <p:spPr>
          <a:xfrm>
            <a:off x="0" y="228948"/>
            <a:ext cx="12184741" cy="1267239"/>
          </a:xfrm>
          <a:noFill/>
        </p:spPr>
        <p:txBody>
          <a:bodyPr>
            <a:normAutofit/>
          </a:bodyPr>
          <a:lstStyle/>
          <a:p>
            <a:pPr algn="ctr"/>
            <a:r>
              <a:rPr lang="nb-NO" sz="4000"/>
              <a:t>Utviklingssamtale</a:t>
            </a:r>
          </a:p>
        </p:txBody>
      </p:sp>
      <p:sp>
        <p:nvSpPr>
          <p:cNvPr id="4" name="Plassholder for bunntekst 3">
            <a:extLst>
              <a:ext uri="{FF2B5EF4-FFF2-40B4-BE49-F238E27FC236}">
                <a16:creationId xmlns:a16="http://schemas.microsoft.com/office/drawing/2014/main" id="{8867C064-C0E9-4CAA-A810-6E4D49EEABAE}"/>
              </a:ext>
            </a:extLst>
          </p:cNvPr>
          <p:cNvSpPr>
            <a:spLocks noGrp="1"/>
          </p:cNvSpPr>
          <p:nvPr>
            <p:ph type="ftr" sz="quarter" idx="11"/>
          </p:nvPr>
        </p:nvSpPr>
        <p:spPr/>
        <p:txBody>
          <a:bodyPr/>
          <a:lstStyle/>
          <a:p>
            <a:r>
              <a:rPr lang="nb-NO"/>
              <a:t>Foreldre-skolesamarbeid</a:t>
            </a:r>
          </a:p>
        </p:txBody>
      </p:sp>
      <p:sp>
        <p:nvSpPr>
          <p:cNvPr id="7" name="Rektangel 6">
            <a:extLst>
              <a:ext uri="{FF2B5EF4-FFF2-40B4-BE49-F238E27FC236}">
                <a16:creationId xmlns:a16="http://schemas.microsoft.com/office/drawing/2014/main" id="{3DFBFC22-9563-419F-A41F-BC8D543D1CC1}"/>
              </a:ext>
            </a:extLst>
          </p:cNvPr>
          <p:cNvSpPr/>
          <p:nvPr/>
        </p:nvSpPr>
        <p:spPr>
          <a:xfrm>
            <a:off x="746269" y="2525032"/>
            <a:ext cx="5984381" cy="1661993"/>
          </a:xfrm>
          <a:prstGeom prst="rect">
            <a:avLst/>
          </a:prstGeom>
        </p:spPr>
        <p:txBody>
          <a:bodyPr wrap="square">
            <a:spAutoFit/>
          </a:bodyPr>
          <a:lstStyle/>
          <a:p>
            <a:pPr>
              <a:lnSpc>
                <a:spcPct val="100000"/>
              </a:lnSpc>
              <a:spcBef>
                <a:spcPts val="0"/>
              </a:spcBef>
            </a:pPr>
            <a:r>
              <a:rPr lang="nb-NO" sz="2800"/>
              <a:t>Hvorfor har skolen utviklingssamtaler?</a:t>
            </a:r>
          </a:p>
          <a:p>
            <a:pPr>
              <a:lnSpc>
                <a:spcPct val="100000"/>
              </a:lnSpc>
              <a:spcBef>
                <a:spcPts val="0"/>
              </a:spcBef>
            </a:pPr>
            <a:endParaRPr lang="nb-NO" sz="2800"/>
          </a:p>
          <a:p>
            <a:pPr>
              <a:lnSpc>
                <a:spcPct val="100000"/>
              </a:lnSpc>
              <a:spcBef>
                <a:spcPts val="0"/>
              </a:spcBef>
            </a:pPr>
            <a:r>
              <a:rPr lang="nb-NO" sz="2800"/>
              <a:t>Hva snakker dere om?</a:t>
            </a:r>
          </a:p>
          <a:p>
            <a:pPr>
              <a:lnSpc>
                <a:spcPct val="100000"/>
              </a:lnSpc>
              <a:spcBef>
                <a:spcPts val="0"/>
              </a:spcBef>
            </a:pPr>
            <a:endParaRPr lang="nb-NO"/>
          </a:p>
        </p:txBody>
      </p:sp>
      <p:pic>
        <p:nvPicPr>
          <p:cNvPr id="8" name="Bilde 7">
            <a:extLst>
              <a:ext uri="{FF2B5EF4-FFF2-40B4-BE49-F238E27FC236}">
                <a16:creationId xmlns:a16="http://schemas.microsoft.com/office/drawing/2014/main" id="{23BC4EE2-84C6-45D3-95C9-70CC66FB7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651" y="1496187"/>
            <a:ext cx="5628074" cy="3752049"/>
          </a:xfrm>
          <a:prstGeom prst="rect">
            <a:avLst/>
          </a:prstGeom>
        </p:spPr>
      </p:pic>
    </p:spTree>
    <p:extLst>
      <p:ext uri="{BB962C8B-B14F-4D97-AF65-F5344CB8AC3E}">
        <p14:creationId xmlns:p14="http://schemas.microsoft.com/office/powerpoint/2010/main" val="3210421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D81FDBA7-1EF9-488B-8796-BED2F8D32350}"/>
              </a:ext>
            </a:extLst>
          </p:cNvPr>
          <p:cNvSpPr txBox="1">
            <a:spLocks/>
          </p:cNvSpPr>
          <p:nvPr/>
        </p:nvSpPr>
        <p:spPr>
          <a:xfrm>
            <a:off x="0" y="0"/>
            <a:ext cx="12192000" cy="123399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4000"/>
          </a:p>
        </p:txBody>
      </p:sp>
      <p:sp>
        <p:nvSpPr>
          <p:cNvPr id="2" name="Tittel 1">
            <a:extLst>
              <a:ext uri="{FF2B5EF4-FFF2-40B4-BE49-F238E27FC236}">
                <a16:creationId xmlns:a16="http://schemas.microsoft.com/office/drawing/2014/main" id="{ADA4F0C1-F53E-43C9-989E-47A1BD455BB4}"/>
              </a:ext>
            </a:extLst>
          </p:cNvPr>
          <p:cNvSpPr>
            <a:spLocks noGrp="1"/>
          </p:cNvSpPr>
          <p:nvPr>
            <p:ph type="title"/>
          </p:nvPr>
        </p:nvSpPr>
        <p:spPr>
          <a:xfrm>
            <a:off x="838509" y="240505"/>
            <a:ext cx="10515600" cy="1325563"/>
          </a:xfrm>
        </p:spPr>
        <p:txBody>
          <a:bodyPr/>
          <a:lstStyle/>
          <a:p>
            <a:r>
              <a:rPr lang="nb-NO"/>
              <a:t>Utviklingssamtale – hvorfor?</a:t>
            </a:r>
          </a:p>
        </p:txBody>
      </p:sp>
      <p:sp>
        <p:nvSpPr>
          <p:cNvPr id="3" name="Plassholder for innhold 2">
            <a:extLst>
              <a:ext uri="{FF2B5EF4-FFF2-40B4-BE49-F238E27FC236}">
                <a16:creationId xmlns:a16="http://schemas.microsoft.com/office/drawing/2014/main" id="{5C5B87F5-CB6C-4981-AA91-B8342E27E6BC}"/>
              </a:ext>
            </a:extLst>
          </p:cNvPr>
          <p:cNvSpPr>
            <a:spLocks noGrp="1"/>
          </p:cNvSpPr>
          <p:nvPr>
            <p:ph idx="1"/>
          </p:nvPr>
        </p:nvSpPr>
        <p:spPr>
          <a:xfrm>
            <a:off x="838200" y="1825625"/>
            <a:ext cx="10515600" cy="3359986"/>
          </a:xfrm>
        </p:spPr>
        <p:txBody>
          <a:bodyPr vert="horz" lIns="91440" tIns="45720" rIns="91440" bIns="45720" rtlCol="0" anchor="t">
            <a:normAutofit/>
          </a:bodyPr>
          <a:lstStyle/>
          <a:p>
            <a:pPr>
              <a:lnSpc>
                <a:spcPct val="100000"/>
              </a:lnSpc>
              <a:spcBef>
                <a:spcPts val="0"/>
              </a:spcBef>
            </a:pPr>
            <a:r>
              <a:rPr lang="nb-NO" sz="2400"/>
              <a:t>Bli kjent med læreren</a:t>
            </a:r>
          </a:p>
          <a:p>
            <a:pPr marL="0" indent="0">
              <a:lnSpc>
                <a:spcPct val="100000"/>
              </a:lnSpc>
              <a:spcBef>
                <a:spcPts val="0"/>
              </a:spcBef>
              <a:buNone/>
            </a:pPr>
            <a:endParaRPr lang="nb-NO" sz="2400"/>
          </a:p>
          <a:p>
            <a:pPr>
              <a:lnSpc>
                <a:spcPct val="100000"/>
              </a:lnSpc>
              <a:spcBef>
                <a:spcPts val="0"/>
              </a:spcBef>
            </a:pPr>
            <a:endParaRPr lang="nb-NO" sz="2400"/>
          </a:p>
          <a:p>
            <a:pPr>
              <a:lnSpc>
                <a:spcPct val="100000"/>
              </a:lnSpc>
              <a:spcBef>
                <a:spcPts val="0"/>
              </a:spcBef>
            </a:pPr>
            <a:r>
              <a:rPr lang="nb-NO" sz="2400"/>
              <a:t>Du får informasjon fra skolen om barnet ditt. </a:t>
            </a:r>
          </a:p>
          <a:p>
            <a:pPr marL="0" indent="0">
              <a:lnSpc>
                <a:spcPct val="100000"/>
              </a:lnSpc>
              <a:spcBef>
                <a:spcPts val="0"/>
              </a:spcBef>
              <a:buNone/>
            </a:pPr>
            <a:endParaRPr lang="nb-NO" sz="2400"/>
          </a:p>
          <a:p>
            <a:pPr marL="0" indent="0">
              <a:lnSpc>
                <a:spcPct val="100000"/>
              </a:lnSpc>
              <a:spcBef>
                <a:spcPts val="0"/>
              </a:spcBef>
              <a:buNone/>
            </a:pPr>
            <a:endParaRPr lang="nb-NO" sz="2400">
              <a:ea typeface="+mn-lt"/>
              <a:cs typeface="+mn-lt"/>
            </a:endParaRPr>
          </a:p>
          <a:p>
            <a:r>
              <a:rPr lang="nb-NO" sz="2400">
                <a:ea typeface="+mn-lt"/>
                <a:cs typeface="+mn-lt"/>
              </a:rPr>
              <a:t>Du kan spørre læreren om det du lurer på. Planlegg</a:t>
            </a:r>
            <a:r>
              <a:rPr lang="nb-NO" sz="2400">
                <a:ea typeface="+mn-lt"/>
                <a:cs typeface="+mn-lt"/>
                <a:sym typeface="Wingdings" panose="05000000000000000000" pitchFamily="2" charset="2"/>
              </a:rPr>
              <a:t></a:t>
            </a:r>
            <a:endParaRPr lang="nb-NO" sz="2400">
              <a:ea typeface="+mn-lt"/>
              <a:cs typeface="+mn-lt"/>
            </a:endParaRPr>
          </a:p>
          <a:p>
            <a:pPr marL="0" indent="0">
              <a:buNone/>
            </a:pPr>
            <a:endParaRPr lang="nb-NO" sz="2400"/>
          </a:p>
        </p:txBody>
      </p:sp>
      <p:sp>
        <p:nvSpPr>
          <p:cNvPr id="4" name="Plassholder for bunntekst 3">
            <a:extLst>
              <a:ext uri="{FF2B5EF4-FFF2-40B4-BE49-F238E27FC236}">
                <a16:creationId xmlns:a16="http://schemas.microsoft.com/office/drawing/2014/main" id="{51599173-9191-469D-844C-788FCF209B46}"/>
              </a:ext>
            </a:extLst>
          </p:cNvPr>
          <p:cNvSpPr>
            <a:spLocks noGrp="1"/>
          </p:cNvSpPr>
          <p:nvPr>
            <p:ph type="ftr" sz="quarter" idx="11"/>
          </p:nvPr>
        </p:nvSpPr>
        <p:spPr>
          <a:xfrm>
            <a:off x="3619959" y="6474620"/>
            <a:ext cx="4114800" cy="365125"/>
          </a:xfrm>
        </p:spPr>
        <p:txBody>
          <a:bodyPr/>
          <a:lstStyle/>
          <a:p>
            <a:r>
              <a:rPr lang="nb-NO"/>
              <a:t>Foreldre-skolesamarbeid</a:t>
            </a:r>
          </a:p>
        </p:txBody>
      </p:sp>
    </p:spTree>
    <p:extLst>
      <p:ext uri="{BB962C8B-B14F-4D97-AF65-F5344CB8AC3E}">
        <p14:creationId xmlns:p14="http://schemas.microsoft.com/office/powerpoint/2010/main" val="68511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46A69EE3-2471-4EF5-9E4E-F3E06699F9E9}"/>
              </a:ext>
            </a:extLst>
          </p:cNvPr>
          <p:cNvSpPr txBox="1">
            <a:spLocks/>
          </p:cNvSpPr>
          <p:nvPr/>
        </p:nvSpPr>
        <p:spPr>
          <a:xfrm>
            <a:off x="0" y="-13026"/>
            <a:ext cx="12192000" cy="123399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4000"/>
          </a:p>
        </p:txBody>
      </p:sp>
      <p:sp>
        <p:nvSpPr>
          <p:cNvPr id="2" name="Tittel 1">
            <a:extLst>
              <a:ext uri="{FF2B5EF4-FFF2-40B4-BE49-F238E27FC236}">
                <a16:creationId xmlns:a16="http://schemas.microsoft.com/office/drawing/2014/main" id="{31D87F6A-7D85-436B-A834-C47125BE43C1}"/>
              </a:ext>
            </a:extLst>
          </p:cNvPr>
          <p:cNvSpPr>
            <a:spLocks noGrp="1"/>
          </p:cNvSpPr>
          <p:nvPr>
            <p:ph type="title"/>
          </p:nvPr>
        </p:nvSpPr>
        <p:spPr>
          <a:xfrm>
            <a:off x="626384" y="270383"/>
            <a:ext cx="10515600" cy="1325563"/>
          </a:xfrm>
        </p:spPr>
        <p:txBody>
          <a:bodyPr/>
          <a:lstStyle/>
          <a:p>
            <a:r>
              <a:rPr lang="nb-NO"/>
              <a:t>Hva snakker dere om?</a:t>
            </a:r>
          </a:p>
        </p:txBody>
      </p:sp>
      <p:sp>
        <p:nvSpPr>
          <p:cNvPr id="3" name="Plassholder for innhold 2">
            <a:extLst>
              <a:ext uri="{FF2B5EF4-FFF2-40B4-BE49-F238E27FC236}">
                <a16:creationId xmlns:a16="http://schemas.microsoft.com/office/drawing/2014/main" id="{143D4DC9-A505-4D77-B0B2-5268E3B12902}"/>
              </a:ext>
            </a:extLst>
          </p:cNvPr>
          <p:cNvSpPr>
            <a:spLocks noGrp="1"/>
          </p:cNvSpPr>
          <p:nvPr>
            <p:ph idx="1"/>
          </p:nvPr>
        </p:nvSpPr>
        <p:spPr>
          <a:xfrm>
            <a:off x="551762" y="1709197"/>
            <a:ext cx="10515600" cy="4351338"/>
          </a:xfrm>
        </p:spPr>
        <p:txBody>
          <a:bodyPr vert="horz" lIns="91440" tIns="45720" rIns="91440" bIns="45720" rtlCol="0" anchor="t">
            <a:normAutofit/>
          </a:bodyPr>
          <a:lstStyle/>
          <a:p>
            <a:pPr marL="342900" indent="-342900">
              <a:lnSpc>
                <a:spcPct val="150000"/>
              </a:lnSpc>
              <a:spcBef>
                <a:spcPts val="0"/>
              </a:spcBef>
            </a:pPr>
            <a:r>
              <a:rPr lang="nb-NO" sz="2400"/>
              <a:t>Hvordan eleven jobber i de ulike fagene</a:t>
            </a:r>
          </a:p>
          <a:p>
            <a:pPr marL="342900" indent="-342900">
              <a:lnSpc>
                <a:spcPct val="150000"/>
              </a:lnSpc>
              <a:spcBef>
                <a:spcPts val="0"/>
              </a:spcBef>
            </a:pPr>
            <a:r>
              <a:rPr lang="nb-NO" sz="2400"/>
              <a:t>Hvordan eleven jobber på skolen og hjemme</a:t>
            </a:r>
          </a:p>
          <a:p>
            <a:pPr marL="342900" indent="-342900">
              <a:lnSpc>
                <a:spcPct val="150000"/>
              </a:lnSpc>
              <a:spcBef>
                <a:spcPts val="0"/>
              </a:spcBef>
            </a:pPr>
            <a:r>
              <a:rPr lang="nb-NO" sz="2400"/>
              <a:t>Hvordan eleven har det med venner på skolen</a:t>
            </a:r>
          </a:p>
          <a:p>
            <a:pPr marL="342900" indent="-342900">
              <a:lnSpc>
                <a:spcPct val="150000"/>
              </a:lnSpc>
              <a:spcBef>
                <a:spcPts val="0"/>
              </a:spcBef>
            </a:pPr>
            <a:r>
              <a:rPr lang="nb-NO" sz="2400"/>
              <a:t>Hvordan skal skolen og foreldrene  samarbeide</a:t>
            </a:r>
          </a:p>
          <a:p>
            <a:pPr marL="342900" indent="-342900">
              <a:lnSpc>
                <a:spcPct val="150000"/>
              </a:lnSpc>
              <a:spcBef>
                <a:spcPts val="0"/>
              </a:spcBef>
            </a:pPr>
            <a:r>
              <a:rPr lang="nb-NO" sz="2400"/>
              <a:t>Hva er eleven flink til</a:t>
            </a:r>
          </a:p>
          <a:p>
            <a:pPr marL="342900" indent="-342900">
              <a:lnSpc>
                <a:spcPct val="150000"/>
              </a:lnSpc>
              <a:spcBef>
                <a:spcPts val="0"/>
              </a:spcBef>
            </a:pPr>
            <a:r>
              <a:rPr lang="nb-NO" sz="2400"/>
              <a:t>Hva må eleven arbeide med videre</a:t>
            </a:r>
            <a:endParaRPr lang="en-US" sz="2400">
              <a:ea typeface="+mn-lt"/>
              <a:cs typeface="+mn-lt"/>
            </a:endParaRPr>
          </a:p>
          <a:p>
            <a:pPr>
              <a:lnSpc>
                <a:spcPct val="100000"/>
              </a:lnSpc>
              <a:spcBef>
                <a:spcPts val="0"/>
              </a:spcBef>
            </a:pPr>
            <a:endParaRPr lang="nb-NO" sz="2400">
              <a:ea typeface="+mn-lt"/>
              <a:cs typeface="+mn-lt"/>
            </a:endParaRPr>
          </a:p>
          <a:p>
            <a:pPr marL="457200" indent="-457200"/>
            <a:endParaRPr lang="nb-NO" sz="2400" u="sng"/>
          </a:p>
        </p:txBody>
      </p:sp>
      <p:sp>
        <p:nvSpPr>
          <p:cNvPr id="4" name="Plassholder for bunntekst 3">
            <a:extLst>
              <a:ext uri="{FF2B5EF4-FFF2-40B4-BE49-F238E27FC236}">
                <a16:creationId xmlns:a16="http://schemas.microsoft.com/office/drawing/2014/main" id="{7E515C34-3103-452A-9C50-F507F713B05B}"/>
              </a:ext>
            </a:extLst>
          </p:cNvPr>
          <p:cNvSpPr>
            <a:spLocks noGrp="1"/>
          </p:cNvSpPr>
          <p:nvPr>
            <p:ph type="ftr" sz="quarter" idx="11"/>
          </p:nvPr>
        </p:nvSpPr>
        <p:spPr>
          <a:xfrm>
            <a:off x="3884363" y="6426705"/>
            <a:ext cx="4114800" cy="365125"/>
          </a:xfrm>
        </p:spPr>
        <p:txBody>
          <a:bodyPr/>
          <a:lstStyle/>
          <a:p>
            <a:r>
              <a:rPr lang="nb-NO"/>
              <a:t>Foreldre-skolesamarbeid</a:t>
            </a:r>
          </a:p>
        </p:txBody>
      </p:sp>
    </p:spTree>
    <p:extLst>
      <p:ext uri="{BB962C8B-B14F-4D97-AF65-F5344CB8AC3E}">
        <p14:creationId xmlns:p14="http://schemas.microsoft.com/office/powerpoint/2010/main" val="1396041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BAA3322-5242-4E06-8894-18D23798B6E3}"/>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nb-NO" sz="4800">
                <a:latin typeface="+mj-lt"/>
                <a:ea typeface="+mj-ea"/>
                <a:cs typeface="+mj-cs"/>
              </a:rPr>
              <a:t>Vennegrupper/familiegrupper</a:t>
            </a:r>
          </a:p>
        </p:txBody>
      </p:sp>
      <p:sp>
        <p:nvSpPr>
          <p:cNvPr id="2" name="Plassholder for bunntekst 1">
            <a:extLst>
              <a:ext uri="{FF2B5EF4-FFF2-40B4-BE49-F238E27FC236}">
                <a16:creationId xmlns:a16="http://schemas.microsoft.com/office/drawing/2014/main" id="{48CF2848-6C79-4B70-A4FE-2E17A25E2BDD}"/>
              </a:ext>
            </a:extLst>
          </p:cNvPr>
          <p:cNvSpPr>
            <a:spLocks noGrp="1"/>
          </p:cNvSpPr>
          <p:nvPr>
            <p:ph type="ftr" sz="quarter" idx="11"/>
          </p:nvPr>
        </p:nvSpPr>
        <p:spPr>
          <a:xfrm>
            <a:off x="4201485" y="6492875"/>
            <a:ext cx="2594954" cy="365125"/>
          </a:xfrm>
        </p:spPr>
        <p:txBody>
          <a:bodyPr vert="horz" lIns="91440" tIns="45720" rIns="91440" bIns="45720" rtlCol="0" anchor="ctr">
            <a:normAutofit/>
          </a:bodyPr>
          <a:lstStyle/>
          <a:p>
            <a:pPr algn="r">
              <a:spcAft>
                <a:spcPts val="600"/>
              </a:spcAft>
              <a:defRPr/>
            </a:pPr>
            <a:r>
              <a:rPr lang="en-US" kern="1200" err="1">
                <a:solidFill>
                  <a:schemeClr val="tx1">
                    <a:lumMod val="50000"/>
                    <a:lumOff val="50000"/>
                  </a:schemeClr>
                </a:solidFill>
                <a:latin typeface="Calibri" panose="020F0502020204030204"/>
                <a:ea typeface="+mn-ea"/>
                <a:cs typeface="+mn-cs"/>
              </a:rPr>
              <a:t>Foreldre-skolesamarbeid</a:t>
            </a:r>
            <a:endParaRPr lang="en-US" kern="1200">
              <a:solidFill>
                <a:schemeClr val="tx1">
                  <a:lumMod val="50000"/>
                  <a:lumOff val="50000"/>
                </a:schemeClr>
              </a:solidFill>
              <a:latin typeface="Calibri" panose="020F0502020204030204"/>
              <a:ea typeface="+mn-ea"/>
              <a:cs typeface="+mn-cs"/>
            </a:endParaRPr>
          </a:p>
        </p:txBody>
      </p:sp>
      <p:pic>
        <p:nvPicPr>
          <p:cNvPr id="5" name="Bilde 4" descr="Et bilde som inneholder utendørs, person, bag&#10;&#10;Automatisk generert beskrivelse">
            <a:extLst>
              <a:ext uri="{FF2B5EF4-FFF2-40B4-BE49-F238E27FC236}">
                <a16:creationId xmlns:a16="http://schemas.microsoft.com/office/drawing/2014/main" id="{43FA16FE-DD3C-44A9-B334-58F15CE6ED9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4398" r="24055" b="2"/>
          <a:stretch/>
        </p:blipFill>
        <p:spPr>
          <a:xfrm>
            <a:off x="4868487" y="-1791"/>
            <a:ext cx="7323513" cy="6857990"/>
          </a:xfrm>
          <a:prstGeom prst="rect">
            <a:avLst/>
          </a:prstGeom>
        </p:spPr>
      </p:pic>
      <p:sp>
        <p:nvSpPr>
          <p:cNvPr id="6" name="TekstSylinder 5">
            <a:extLst>
              <a:ext uri="{FF2B5EF4-FFF2-40B4-BE49-F238E27FC236}">
                <a16:creationId xmlns:a16="http://schemas.microsoft.com/office/drawing/2014/main" id="{CED4343E-9BC1-4A43-9706-D45D06AA7203}"/>
              </a:ext>
            </a:extLst>
          </p:cNvPr>
          <p:cNvSpPr txBox="1"/>
          <p:nvPr/>
        </p:nvSpPr>
        <p:spPr>
          <a:xfrm rot="16200000">
            <a:off x="10694244" y="5358443"/>
            <a:ext cx="2675313" cy="320198"/>
          </a:xfrm>
          <a:prstGeom prst="rect">
            <a:avLst/>
          </a:prstGeom>
          <a:noFill/>
          <a:ln>
            <a:noFill/>
          </a:ln>
        </p:spPr>
        <p:txBody>
          <a:bodyPr wrap="square" rtlCol="0">
            <a:noAutofit/>
          </a:bodyPr>
          <a:lstStyle/>
          <a:p>
            <a:pPr algn="ctr">
              <a:spcAft>
                <a:spcPts val="600"/>
              </a:spcAft>
            </a:pPr>
            <a:r>
              <a:rPr lang="nb-NO" sz="900">
                <a:solidFill>
                  <a:srgbClr val="FFFFFF"/>
                </a:solidFill>
              </a:rPr>
              <a:t>FOTO: Joyce de Castro Myrstad, Bærum kommune</a:t>
            </a:r>
          </a:p>
        </p:txBody>
      </p:sp>
    </p:spTree>
    <p:extLst>
      <p:ext uri="{BB962C8B-B14F-4D97-AF65-F5344CB8AC3E}">
        <p14:creationId xmlns:p14="http://schemas.microsoft.com/office/powerpoint/2010/main" val="3936348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2AC7C231-49F5-4B89-8169-F2D2D1663B9C}"/>
              </a:ext>
            </a:extLst>
          </p:cNvPr>
          <p:cNvSpPr>
            <a:spLocks noGrp="1"/>
          </p:cNvSpPr>
          <p:nvPr>
            <p:ph type="ftr" sz="quarter" idx="11"/>
          </p:nvPr>
        </p:nvSpPr>
        <p:spPr>
          <a:xfrm>
            <a:off x="4038600" y="6492875"/>
            <a:ext cx="4114800" cy="365125"/>
          </a:xfrm>
        </p:spPr>
        <p:txBody>
          <a:bodyPr/>
          <a:lstStyle/>
          <a:p>
            <a:r>
              <a:rPr lang="nb-NO"/>
              <a:t>Foreldre-skolesamarbeid</a:t>
            </a:r>
          </a:p>
        </p:txBody>
      </p:sp>
      <p:pic>
        <p:nvPicPr>
          <p:cNvPr id="3" name="Bilde 2" descr="Et bilde som inneholder skøyter, utendørs, barn, person&#10;&#10;Automatisk generert beskrivelse">
            <a:extLst>
              <a:ext uri="{FF2B5EF4-FFF2-40B4-BE49-F238E27FC236}">
                <a16:creationId xmlns:a16="http://schemas.microsoft.com/office/drawing/2014/main" id="{2E5F4F32-E72A-42A8-824A-9110163EF420}"/>
              </a:ext>
            </a:extLst>
          </p:cNvPr>
          <p:cNvPicPr>
            <a:picLocks noChangeAspect="1"/>
          </p:cNvPicPr>
          <p:nvPr/>
        </p:nvPicPr>
        <p:blipFill rotWithShape="1">
          <a:blip r:embed="rId3">
            <a:extLst>
              <a:ext uri="{28A0092B-C50C-407E-A947-70E740481C1C}">
                <a14:useLocalDpi xmlns:a14="http://schemas.microsoft.com/office/drawing/2010/main" val="0"/>
              </a:ext>
            </a:extLst>
          </a:blip>
          <a:srcRect l="18824" r="24283"/>
          <a:stretch/>
        </p:blipFill>
        <p:spPr>
          <a:xfrm>
            <a:off x="0" y="40137"/>
            <a:ext cx="6288504" cy="6217427"/>
          </a:xfrm>
          <a:prstGeom prst="rect">
            <a:avLst/>
          </a:prstGeom>
        </p:spPr>
      </p:pic>
      <p:sp>
        <p:nvSpPr>
          <p:cNvPr id="4" name="TekstSylinder 3">
            <a:extLst>
              <a:ext uri="{FF2B5EF4-FFF2-40B4-BE49-F238E27FC236}">
                <a16:creationId xmlns:a16="http://schemas.microsoft.com/office/drawing/2014/main" id="{B8E543C7-CAF7-47E7-9C44-DA7D8FE3C554}"/>
              </a:ext>
            </a:extLst>
          </p:cNvPr>
          <p:cNvSpPr txBox="1"/>
          <p:nvPr/>
        </p:nvSpPr>
        <p:spPr>
          <a:xfrm>
            <a:off x="6448926" y="417095"/>
            <a:ext cx="5582653" cy="5840469"/>
          </a:xfrm>
          <a:prstGeom prst="rect">
            <a:avLst/>
          </a:prstGeom>
        </p:spPr>
        <p:txBody>
          <a:bodyPr vert="horz" lIns="91440" tIns="45720" rIns="91440" bIns="45720" rtlCol="0" anchor="t">
            <a:normAutofit/>
          </a:bodyPr>
          <a:lstStyle/>
          <a:p>
            <a:pPr marL="285750" indent="-228600">
              <a:lnSpc>
                <a:spcPct val="150000"/>
              </a:lnSpc>
              <a:spcAft>
                <a:spcPts val="600"/>
              </a:spcAft>
              <a:buFont typeface="Arial" panose="020B0604020202020204" pitchFamily="34" charset="0"/>
              <a:buChar char="•"/>
            </a:pPr>
            <a:r>
              <a:rPr lang="en-US" sz="2400" dirty="0"/>
              <a:t>Barn </a:t>
            </a:r>
            <a:r>
              <a:rPr lang="en-US" sz="2400" dirty="0" err="1"/>
              <a:t>i</a:t>
            </a:r>
            <a:r>
              <a:rPr lang="en-US" sz="2400" dirty="0"/>
              <a:t> </a:t>
            </a:r>
            <a:r>
              <a:rPr lang="en-US" sz="2400" dirty="0" err="1"/>
              <a:t>samme</a:t>
            </a:r>
            <a:r>
              <a:rPr lang="en-US" sz="2400" dirty="0"/>
              <a:t> </a:t>
            </a:r>
            <a:r>
              <a:rPr lang="en-US" sz="2400" dirty="0" err="1"/>
              <a:t>klasse</a:t>
            </a:r>
            <a:r>
              <a:rPr lang="en-US" sz="2400" dirty="0"/>
              <a:t> </a:t>
            </a:r>
            <a:r>
              <a:rPr lang="en-US" sz="2400" dirty="0" err="1"/>
              <a:t>som</a:t>
            </a:r>
            <a:r>
              <a:rPr lang="en-US" sz="2400" dirty="0"/>
              <a:t> </a:t>
            </a:r>
            <a:r>
              <a:rPr lang="en-US" sz="2400" dirty="0" err="1"/>
              <a:t>møtes</a:t>
            </a:r>
            <a:r>
              <a:rPr lang="en-US" sz="2400" dirty="0"/>
              <a:t> </a:t>
            </a:r>
            <a:r>
              <a:rPr lang="en-US" sz="2400" dirty="0" err="1"/>
              <a:t>hjemme</a:t>
            </a:r>
            <a:r>
              <a:rPr lang="en-US" sz="2400" dirty="0"/>
              <a:t> </a:t>
            </a:r>
            <a:r>
              <a:rPr lang="en-US" sz="2400" dirty="0" err="1"/>
              <a:t>etter</a:t>
            </a:r>
            <a:r>
              <a:rPr lang="en-US" sz="2400" dirty="0"/>
              <a:t> </a:t>
            </a:r>
            <a:r>
              <a:rPr lang="en-US" sz="2400" dirty="0" err="1"/>
              <a:t>skolen</a:t>
            </a:r>
            <a:r>
              <a:rPr lang="en-US" sz="2400" dirty="0"/>
              <a:t>, ca. </a:t>
            </a:r>
            <a:r>
              <a:rPr lang="en-US" sz="2400" dirty="0" err="1"/>
              <a:t>en</a:t>
            </a:r>
            <a:r>
              <a:rPr lang="en-US" sz="2400" dirty="0"/>
              <a:t> gang </a:t>
            </a:r>
            <a:r>
              <a:rPr lang="en-US" sz="2400" dirty="0" err="1"/>
              <a:t>i</a:t>
            </a:r>
            <a:r>
              <a:rPr lang="en-US" sz="2400" dirty="0"/>
              <a:t> </a:t>
            </a:r>
            <a:r>
              <a:rPr lang="en-US" sz="2400" dirty="0" err="1"/>
              <a:t>måneden</a:t>
            </a:r>
            <a:r>
              <a:rPr lang="en-US" sz="2400" dirty="0"/>
              <a:t>.</a:t>
            </a:r>
          </a:p>
          <a:p>
            <a:pPr marL="285750" indent="-228600">
              <a:lnSpc>
                <a:spcPct val="150000"/>
              </a:lnSpc>
              <a:spcAft>
                <a:spcPts val="600"/>
              </a:spcAft>
              <a:buFont typeface="Arial" panose="020B0604020202020204" pitchFamily="34" charset="0"/>
              <a:buChar char="•"/>
            </a:pPr>
            <a:r>
              <a:rPr lang="en-US" sz="2400" dirty="0" err="1"/>
              <a:t>Lærer</a:t>
            </a:r>
            <a:r>
              <a:rPr lang="en-US" sz="2400" dirty="0"/>
              <a:t> </a:t>
            </a:r>
            <a:r>
              <a:rPr lang="en-US" sz="2400" dirty="0" err="1"/>
              <a:t>deler</a:t>
            </a:r>
            <a:r>
              <a:rPr lang="en-US" sz="2400" dirty="0"/>
              <a:t> </a:t>
            </a:r>
            <a:r>
              <a:rPr lang="en-US" sz="2400" dirty="0" err="1"/>
              <a:t>klassen</a:t>
            </a:r>
            <a:r>
              <a:rPr lang="en-US" sz="2400" dirty="0"/>
              <a:t> inn </a:t>
            </a:r>
            <a:r>
              <a:rPr lang="en-US" sz="2400" dirty="0" err="1"/>
              <a:t>i</a:t>
            </a:r>
            <a:r>
              <a:rPr lang="en-US" sz="2400" dirty="0"/>
              <a:t> </a:t>
            </a:r>
            <a:r>
              <a:rPr lang="en-US" sz="2400" dirty="0" err="1"/>
              <a:t>grupper</a:t>
            </a:r>
            <a:r>
              <a:rPr lang="en-US" sz="2400" dirty="0"/>
              <a:t>.</a:t>
            </a:r>
          </a:p>
          <a:p>
            <a:pPr marL="285750" indent="-228600">
              <a:lnSpc>
                <a:spcPct val="150000"/>
              </a:lnSpc>
              <a:spcAft>
                <a:spcPts val="600"/>
              </a:spcAft>
              <a:buFont typeface="Arial" panose="020B0604020202020204" pitchFamily="34" charset="0"/>
              <a:buChar char="•"/>
            </a:pPr>
            <a:r>
              <a:rPr lang="en-US" sz="2400" dirty="0"/>
              <a:t>Barna </a:t>
            </a:r>
            <a:r>
              <a:rPr lang="en-US" sz="2400" dirty="0" err="1"/>
              <a:t>blir</a:t>
            </a:r>
            <a:r>
              <a:rPr lang="en-US" sz="2400" dirty="0"/>
              <a:t> </a:t>
            </a:r>
            <a:r>
              <a:rPr lang="en-US" sz="2400" dirty="0" err="1"/>
              <a:t>kjent</a:t>
            </a:r>
            <a:r>
              <a:rPr lang="en-US" sz="2400" dirty="0"/>
              <a:t> med nye </a:t>
            </a:r>
            <a:r>
              <a:rPr lang="en-US" sz="2400" dirty="0" err="1"/>
              <a:t>klassekamerater</a:t>
            </a:r>
            <a:r>
              <a:rPr lang="en-US" sz="2400" dirty="0"/>
              <a:t>.</a:t>
            </a:r>
          </a:p>
          <a:p>
            <a:pPr marL="285750" indent="-228600">
              <a:lnSpc>
                <a:spcPct val="150000"/>
              </a:lnSpc>
              <a:spcAft>
                <a:spcPts val="600"/>
              </a:spcAft>
              <a:buFont typeface="Arial" panose="020B0604020202020204" pitchFamily="34" charset="0"/>
              <a:buChar char="•"/>
            </a:pPr>
            <a:r>
              <a:rPr lang="en-US" sz="2400" dirty="0"/>
              <a:t>Barna </a:t>
            </a:r>
            <a:r>
              <a:rPr lang="en-US" sz="2400" dirty="0" err="1"/>
              <a:t>blir</a:t>
            </a:r>
            <a:r>
              <a:rPr lang="en-US" sz="2400" dirty="0"/>
              <a:t> </a:t>
            </a:r>
            <a:r>
              <a:rPr lang="en-US" sz="2400" dirty="0" err="1"/>
              <a:t>hentet</a:t>
            </a:r>
            <a:r>
              <a:rPr lang="en-US" sz="2400" dirty="0"/>
              <a:t> </a:t>
            </a:r>
            <a:r>
              <a:rPr lang="en-US" sz="2400" dirty="0" err="1"/>
              <a:t>på</a:t>
            </a:r>
            <a:r>
              <a:rPr lang="en-US" sz="2400" dirty="0"/>
              <a:t> </a:t>
            </a:r>
            <a:r>
              <a:rPr lang="en-US" sz="2400" dirty="0" err="1"/>
              <a:t>skolen</a:t>
            </a:r>
            <a:r>
              <a:rPr lang="en-US" sz="2400" dirty="0"/>
              <a:t>/SFO av </a:t>
            </a:r>
            <a:r>
              <a:rPr lang="en-US" sz="2400" dirty="0" err="1"/>
              <a:t>foreldrene</a:t>
            </a:r>
            <a:r>
              <a:rPr lang="en-US" sz="2400" dirty="0"/>
              <a:t> </a:t>
            </a:r>
            <a:r>
              <a:rPr lang="en-US" sz="2400" dirty="0" err="1"/>
              <a:t>som</a:t>
            </a:r>
            <a:r>
              <a:rPr lang="en-US" sz="2400" dirty="0"/>
              <a:t> </a:t>
            </a:r>
            <a:r>
              <a:rPr lang="en-US" sz="2400" dirty="0" err="1"/>
              <a:t>har</a:t>
            </a:r>
            <a:r>
              <a:rPr lang="en-US" sz="2400" dirty="0"/>
              <a:t> </a:t>
            </a:r>
            <a:r>
              <a:rPr lang="en-US" sz="2400" dirty="0" err="1"/>
              <a:t>ansvar</a:t>
            </a:r>
            <a:r>
              <a:rPr lang="en-US" sz="2400" dirty="0"/>
              <a:t> for </a:t>
            </a:r>
            <a:r>
              <a:rPr lang="en-US" sz="2400" dirty="0" err="1"/>
              <a:t>vennegruppen</a:t>
            </a:r>
            <a:r>
              <a:rPr lang="en-US" sz="2400" dirty="0"/>
              <a:t>.</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p:txBody>
      </p:sp>
      <p:sp>
        <p:nvSpPr>
          <p:cNvPr id="5" name="TekstSylinder 4">
            <a:extLst>
              <a:ext uri="{FF2B5EF4-FFF2-40B4-BE49-F238E27FC236}">
                <a16:creationId xmlns:a16="http://schemas.microsoft.com/office/drawing/2014/main" id="{822C4CD6-7A52-4789-ABDC-254CF5AA8D27}"/>
              </a:ext>
            </a:extLst>
          </p:cNvPr>
          <p:cNvSpPr txBox="1"/>
          <p:nvPr/>
        </p:nvSpPr>
        <p:spPr>
          <a:xfrm rot="10800000" flipV="1">
            <a:off x="0" y="6005887"/>
            <a:ext cx="1796716" cy="215444"/>
          </a:xfrm>
          <a:prstGeom prst="rect">
            <a:avLst/>
          </a:prstGeom>
          <a:noFill/>
        </p:spPr>
        <p:txBody>
          <a:bodyPr wrap="square" rtlCol="0">
            <a:spAutoFit/>
          </a:bodyPr>
          <a:lstStyle/>
          <a:p>
            <a:r>
              <a:rPr lang="nb-NO" sz="800">
                <a:solidFill>
                  <a:schemeClr val="bg1"/>
                </a:solidFill>
              </a:rPr>
              <a:t>Foto: Pixaby</a:t>
            </a:r>
          </a:p>
        </p:txBody>
      </p:sp>
    </p:spTree>
    <p:extLst>
      <p:ext uri="{BB962C8B-B14F-4D97-AF65-F5344CB8AC3E}">
        <p14:creationId xmlns:p14="http://schemas.microsoft.com/office/powerpoint/2010/main" val="2372848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4E29412B-25F0-4900-A893-B9A0EE441EA1}"/>
              </a:ext>
            </a:extLst>
          </p:cNvPr>
          <p:cNvSpPr>
            <a:spLocks noGrp="1"/>
          </p:cNvSpPr>
          <p:nvPr>
            <p:ph type="title"/>
          </p:nvPr>
        </p:nvSpPr>
        <p:spPr>
          <a:xfrm>
            <a:off x="895952" y="1693412"/>
            <a:ext cx="2925278" cy="1325563"/>
          </a:xfrm>
        </p:spPr>
        <p:txBody>
          <a:bodyPr/>
          <a:lstStyle/>
          <a:p>
            <a:r>
              <a:rPr lang="nb-NO"/>
              <a:t>Lekser</a:t>
            </a:r>
          </a:p>
        </p:txBody>
      </p:sp>
      <p:sp>
        <p:nvSpPr>
          <p:cNvPr id="4" name="Plassholder for bunntekst 3">
            <a:extLst>
              <a:ext uri="{FF2B5EF4-FFF2-40B4-BE49-F238E27FC236}">
                <a16:creationId xmlns:a16="http://schemas.microsoft.com/office/drawing/2014/main" id="{369BEF04-39CB-4624-A68C-03CCD2DA89C3}"/>
              </a:ext>
            </a:extLst>
          </p:cNvPr>
          <p:cNvSpPr>
            <a:spLocks noGrp="1"/>
          </p:cNvSpPr>
          <p:nvPr>
            <p:ph type="ftr" sz="quarter" idx="11"/>
          </p:nvPr>
        </p:nvSpPr>
        <p:spPr>
          <a:xfrm>
            <a:off x="3393708" y="6427703"/>
            <a:ext cx="4114800" cy="365125"/>
          </a:xfrm>
        </p:spPr>
        <p:txBody>
          <a:bodyPr/>
          <a:lstStyle/>
          <a:p>
            <a:r>
              <a:rPr lang="nb-NO"/>
              <a:t>Foreldre-skolesamarbeid</a:t>
            </a:r>
          </a:p>
        </p:txBody>
      </p:sp>
      <p:pic>
        <p:nvPicPr>
          <p:cNvPr id="6" name="Bilde 6" descr="Et bilde som inneholder person, innendørs&#10;&#10;Automatisk generert beskrivelse">
            <a:extLst>
              <a:ext uri="{FF2B5EF4-FFF2-40B4-BE49-F238E27FC236}">
                <a16:creationId xmlns:a16="http://schemas.microsoft.com/office/drawing/2014/main" id="{47CD72E9-02A4-4C47-9BFB-F7814BD20323}"/>
              </a:ext>
            </a:extLst>
          </p:cNvPr>
          <p:cNvPicPr>
            <a:picLocks noChangeAspect="1"/>
          </p:cNvPicPr>
          <p:nvPr/>
        </p:nvPicPr>
        <p:blipFill rotWithShape="1">
          <a:blip r:embed="rId3"/>
          <a:srcRect l="13751" r="20049" b="-1"/>
          <a:stretch/>
        </p:blipFill>
        <p:spPr>
          <a:xfrm>
            <a:off x="6025415" y="65172"/>
            <a:ext cx="6163537" cy="614491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kstSylinder 6">
            <a:extLst>
              <a:ext uri="{FF2B5EF4-FFF2-40B4-BE49-F238E27FC236}">
                <a16:creationId xmlns:a16="http://schemas.microsoft.com/office/drawing/2014/main" id="{6064FD5A-2950-404C-BB00-059EAA6FBBCB}"/>
              </a:ext>
            </a:extLst>
          </p:cNvPr>
          <p:cNvSpPr txBox="1"/>
          <p:nvPr/>
        </p:nvSpPr>
        <p:spPr>
          <a:xfrm flipH="1">
            <a:off x="10525673" y="6604074"/>
            <a:ext cx="1455535" cy="253916"/>
          </a:xfrm>
          <a:prstGeom prst="rect">
            <a:avLst/>
          </a:prstGeom>
          <a:noFill/>
        </p:spPr>
        <p:txBody>
          <a:bodyPr wrap="square" rtlCol="0">
            <a:spAutoFit/>
          </a:bodyPr>
          <a:lstStyle/>
          <a:p>
            <a:r>
              <a:rPr lang="nb-NO" sz="1050">
                <a:solidFill>
                  <a:schemeClr val="bg1"/>
                </a:solidFill>
              </a:rPr>
              <a:t>Foto: Unsplash.com</a:t>
            </a:r>
          </a:p>
        </p:txBody>
      </p:sp>
    </p:spTree>
    <p:extLst>
      <p:ext uri="{BB962C8B-B14F-4D97-AF65-F5344CB8AC3E}">
        <p14:creationId xmlns:p14="http://schemas.microsoft.com/office/powerpoint/2010/main" val="4273127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F62DF4D-F4B3-47F0-8DD1-13EDF16AD5D0}"/>
              </a:ext>
            </a:extLst>
          </p:cNvPr>
          <p:cNvSpPr txBox="1"/>
          <p:nvPr/>
        </p:nvSpPr>
        <p:spPr>
          <a:xfrm>
            <a:off x="4289612" y="629267"/>
            <a:ext cx="7769038" cy="1387311"/>
          </a:xfrm>
          <a:prstGeom prst="rect">
            <a:avLst/>
          </a:prstGeom>
        </p:spPr>
        <p:txBody>
          <a:bodyPr vert="horz" lIns="91440" tIns="45720" rIns="91440" bIns="45720" rtlCol="0" anchor="b">
            <a:normAutofit/>
          </a:bodyPr>
          <a:lstStyle/>
          <a:p>
            <a:pPr>
              <a:lnSpc>
                <a:spcPct val="90000"/>
              </a:lnSpc>
              <a:spcBef>
                <a:spcPct val="0"/>
              </a:spcBef>
              <a:spcAft>
                <a:spcPts val="600"/>
              </a:spcAft>
            </a:pPr>
            <a:r>
              <a:rPr lang="nb-NO" sz="4100">
                <a:latin typeface="+mj-lt"/>
                <a:ea typeface="+mj-ea"/>
                <a:cs typeface="+mj-cs"/>
              </a:rPr>
              <a:t>Hva gjør man på en vennegruppe?</a:t>
            </a:r>
          </a:p>
        </p:txBody>
      </p:sp>
      <p:pic>
        <p:nvPicPr>
          <p:cNvPr id="5" name="Bilde 4" descr="Et bilde som inneholder tekst, innendørs, flere&#10;&#10;Automatisk generert beskrivelse">
            <a:extLst>
              <a:ext uri="{FF2B5EF4-FFF2-40B4-BE49-F238E27FC236}">
                <a16:creationId xmlns:a16="http://schemas.microsoft.com/office/drawing/2014/main" id="{93D557B3-6EF6-401C-B5B8-DF6B5BE14D9F}"/>
              </a:ext>
            </a:extLst>
          </p:cNvPr>
          <p:cNvPicPr>
            <a:picLocks noChangeAspect="1"/>
          </p:cNvPicPr>
          <p:nvPr/>
        </p:nvPicPr>
        <p:blipFill rotWithShape="1">
          <a:blip r:embed="rId3">
            <a:extLst>
              <a:ext uri="{28A0092B-C50C-407E-A947-70E740481C1C}">
                <a14:useLocalDpi xmlns:a14="http://schemas.microsoft.com/office/drawing/2010/main" val="0"/>
              </a:ext>
            </a:extLst>
          </a:blip>
          <a:srcRect r="2" b="1250"/>
          <a:stretch/>
        </p:blipFill>
        <p:spPr>
          <a:xfrm>
            <a:off x="21" y="10"/>
            <a:ext cx="4114780" cy="6857990"/>
          </a:xfrm>
          <a:prstGeom prst="rect">
            <a:avLst/>
          </a:prstGeom>
          <a:effectLst/>
        </p:spPr>
      </p:pic>
      <p:sp>
        <p:nvSpPr>
          <p:cNvPr id="4" name="Plassholder for bunntekst 1">
            <a:extLst>
              <a:ext uri="{FF2B5EF4-FFF2-40B4-BE49-F238E27FC236}">
                <a16:creationId xmlns:a16="http://schemas.microsoft.com/office/drawing/2014/main" id="{7F6D6667-C470-4F90-BC73-BBDE692DC94E}"/>
              </a:ext>
            </a:extLst>
          </p:cNvPr>
          <p:cNvSpPr>
            <a:spLocks noGrp="1"/>
          </p:cNvSpPr>
          <p:nvPr>
            <p:ph type="ftr" sz="quarter" idx="11"/>
          </p:nvPr>
        </p:nvSpPr>
        <p:spPr>
          <a:xfrm>
            <a:off x="5165251" y="6442752"/>
            <a:ext cx="1861498" cy="365125"/>
          </a:xfrm>
        </p:spPr>
        <p:txBody>
          <a:bodyPr vert="horz" lIns="91440" tIns="45720" rIns="91440" bIns="45720" rtlCol="0" anchor="ctr">
            <a:normAutofit/>
          </a:bodyPr>
          <a:lstStyle/>
          <a:p>
            <a:pPr algn="l">
              <a:spcAft>
                <a:spcPts val="600"/>
              </a:spcAft>
              <a:defRPr/>
            </a:pPr>
            <a:r>
              <a:rPr lang="en-US" kern="1200" err="1">
                <a:solidFill>
                  <a:prstClr val="black">
                    <a:tint val="75000"/>
                  </a:prstClr>
                </a:solidFill>
                <a:latin typeface="Calibri" panose="020F0502020204030204"/>
                <a:ea typeface="+mn-ea"/>
                <a:cs typeface="+mn-cs"/>
              </a:rPr>
              <a:t>Foreldre-skolesamarbeid</a:t>
            </a:r>
            <a:endParaRPr lang="en-US" kern="1200">
              <a:solidFill>
                <a:prstClr val="black">
                  <a:tint val="75000"/>
                </a:prstClr>
              </a:solidFill>
              <a:latin typeface="Calibri" panose="020F0502020204030204"/>
              <a:ea typeface="+mn-ea"/>
              <a:cs typeface="+mn-cs"/>
            </a:endParaRPr>
          </a:p>
        </p:txBody>
      </p:sp>
      <p:sp>
        <p:nvSpPr>
          <p:cNvPr id="6" name="TekstSylinder 5">
            <a:extLst>
              <a:ext uri="{FF2B5EF4-FFF2-40B4-BE49-F238E27FC236}">
                <a16:creationId xmlns:a16="http://schemas.microsoft.com/office/drawing/2014/main" id="{05B64476-0209-413F-B987-0086332A4764}"/>
              </a:ext>
            </a:extLst>
          </p:cNvPr>
          <p:cNvSpPr txBox="1"/>
          <p:nvPr/>
        </p:nvSpPr>
        <p:spPr>
          <a:xfrm>
            <a:off x="-101579" y="6662515"/>
            <a:ext cx="1536680" cy="290725"/>
          </a:xfrm>
          <a:prstGeom prst="rect">
            <a:avLst/>
          </a:prstGeom>
          <a:noFill/>
          <a:ln>
            <a:noFill/>
          </a:ln>
        </p:spPr>
        <p:txBody>
          <a:bodyPr wrap="square" rtlCol="0">
            <a:noAutofit/>
          </a:bodyPr>
          <a:lstStyle/>
          <a:p>
            <a:pPr algn="ctr">
              <a:spcAft>
                <a:spcPts val="600"/>
              </a:spcAft>
            </a:pPr>
            <a:r>
              <a:rPr lang="nb-NO" sz="800">
                <a:solidFill>
                  <a:schemeClr val="bg1"/>
                </a:solidFill>
              </a:rPr>
              <a:t>Foto: Robert </a:t>
            </a:r>
            <a:r>
              <a:rPr lang="nb-NO" sz="800" err="1">
                <a:solidFill>
                  <a:schemeClr val="bg1"/>
                </a:solidFill>
              </a:rPr>
              <a:t>Coelho</a:t>
            </a:r>
            <a:r>
              <a:rPr lang="nb-NO" sz="800">
                <a:solidFill>
                  <a:schemeClr val="bg1"/>
                </a:solidFill>
              </a:rPr>
              <a:t>, </a:t>
            </a:r>
            <a:r>
              <a:rPr lang="nb-NO" sz="800" err="1">
                <a:solidFill>
                  <a:schemeClr val="bg1"/>
                </a:solidFill>
              </a:rPr>
              <a:t>Unsplash</a:t>
            </a:r>
            <a:endParaRPr lang="nb-NO" sz="800">
              <a:solidFill>
                <a:schemeClr val="bg1"/>
              </a:solidFill>
            </a:endParaRPr>
          </a:p>
        </p:txBody>
      </p:sp>
      <p:sp>
        <p:nvSpPr>
          <p:cNvPr id="8" name="Rektangel 7">
            <a:extLst>
              <a:ext uri="{FF2B5EF4-FFF2-40B4-BE49-F238E27FC236}">
                <a16:creationId xmlns:a16="http://schemas.microsoft.com/office/drawing/2014/main" id="{8C5ECBDC-3FE4-4C6E-B616-88D5D9177109}"/>
              </a:ext>
            </a:extLst>
          </p:cNvPr>
          <p:cNvSpPr/>
          <p:nvPr/>
        </p:nvSpPr>
        <p:spPr>
          <a:xfrm>
            <a:off x="4965431" y="2438400"/>
            <a:ext cx="6586489"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3044033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innendørs, flere&#10;&#10;Automatisk generert beskrivelse">
            <a:extLst>
              <a:ext uri="{FF2B5EF4-FFF2-40B4-BE49-F238E27FC236}">
                <a16:creationId xmlns:a16="http://schemas.microsoft.com/office/drawing/2014/main" id="{93D557B3-6EF6-401C-B5B8-DF6B5BE14D9F}"/>
              </a:ext>
            </a:extLst>
          </p:cNvPr>
          <p:cNvPicPr>
            <a:picLocks noChangeAspect="1"/>
          </p:cNvPicPr>
          <p:nvPr/>
        </p:nvPicPr>
        <p:blipFill rotWithShape="1">
          <a:blip r:embed="rId3">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sp>
        <p:nvSpPr>
          <p:cNvPr id="7" name="Plassholder for innhold 6">
            <a:extLst>
              <a:ext uri="{FF2B5EF4-FFF2-40B4-BE49-F238E27FC236}">
                <a16:creationId xmlns:a16="http://schemas.microsoft.com/office/drawing/2014/main" id="{F293D9E2-75CA-41C9-9F9B-EC453A70DDE1}"/>
              </a:ext>
            </a:extLst>
          </p:cNvPr>
          <p:cNvSpPr>
            <a:spLocks noGrp="1"/>
          </p:cNvSpPr>
          <p:nvPr>
            <p:ph idx="1"/>
          </p:nvPr>
        </p:nvSpPr>
        <p:spPr>
          <a:xfrm>
            <a:off x="4965430" y="1825625"/>
            <a:ext cx="6388369" cy="4351338"/>
          </a:xfrm>
        </p:spPr>
        <p:txBody>
          <a:bodyPr/>
          <a:lstStyle/>
          <a:p>
            <a:r>
              <a:rPr lang="nb-NO"/>
              <a:t>Leke ute eller inne</a:t>
            </a:r>
          </a:p>
          <a:p>
            <a:r>
              <a:rPr lang="nb-NO"/>
              <a:t>Gå tur</a:t>
            </a:r>
          </a:p>
          <a:p>
            <a:r>
              <a:rPr lang="nb-NO"/>
              <a:t>Lage mat eller andre ting sammen</a:t>
            </a:r>
          </a:p>
          <a:p>
            <a:r>
              <a:rPr lang="nb-NO"/>
              <a:t>Lese sammen</a:t>
            </a:r>
          </a:p>
          <a:p>
            <a:r>
              <a:rPr lang="nb-NO"/>
              <a:t>Spille spill</a:t>
            </a:r>
          </a:p>
          <a:p>
            <a:r>
              <a:rPr lang="nb-NO"/>
              <a:t>Synge</a:t>
            </a:r>
          </a:p>
          <a:p>
            <a:r>
              <a:rPr lang="nb-NO"/>
              <a:t>Fortelle historier</a:t>
            </a:r>
          </a:p>
          <a:p>
            <a:endParaRPr lang="nb-NO"/>
          </a:p>
        </p:txBody>
      </p:sp>
      <p:sp>
        <p:nvSpPr>
          <p:cNvPr id="4" name="Plassholder for bunntekst 1">
            <a:extLst>
              <a:ext uri="{FF2B5EF4-FFF2-40B4-BE49-F238E27FC236}">
                <a16:creationId xmlns:a16="http://schemas.microsoft.com/office/drawing/2014/main" id="{7F6D6667-C470-4F90-BC73-BBDE692DC94E}"/>
              </a:ext>
            </a:extLst>
          </p:cNvPr>
          <p:cNvSpPr>
            <a:spLocks noGrp="1"/>
          </p:cNvSpPr>
          <p:nvPr>
            <p:ph type="ftr" sz="quarter" idx="11"/>
          </p:nvPr>
        </p:nvSpPr>
        <p:spPr>
          <a:xfrm>
            <a:off x="4635591" y="6486538"/>
            <a:ext cx="4114800" cy="365125"/>
          </a:xfrm>
        </p:spPr>
        <p:txBody>
          <a:bodyPr vert="horz" lIns="91440" tIns="45720" rIns="91440" bIns="45720" rtlCol="0" anchor="ctr">
            <a:normAutofit/>
          </a:bodyPr>
          <a:lstStyle/>
          <a:p>
            <a:pPr algn="l">
              <a:spcAft>
                <a:spcPts val="600"/>
              </a:spcAft>
              <a:defRPr/>
            </a:pPr>
            <a:r>
              <a:rPr lang="en-US" kern="1200" err="1">
                <a:solidFill>
                  <a:prstClr val="black">
                    <a:tint val="75000"/>
                  </a:prstClr>
                </a:solidFill>
                <a:latin typeface="Calibri" panose="020F0502020204030204"/>
                <a:ea typeface="+mn-ea"/>
                <a:cs typeface="+mn-cs"/>
              </a:rPr>
              <a:t>Foreldre-skolesamarbeid</a:t>
            </a:r>
            <a:endParaRPr lang="en-US" kern="1200">
              <a:solidFill>
                <a:prstClr val="black">
                  <a:tint val="75000"/>
                </a:prstClr>
              </a:solidFill>
              <a:latin typeface="Calibri" panose="020F0502020204030204"/>
              <a:ea typeface="+mn-ea"/>
              <a:cs typeface="+mn-cs"/>
            </a:endParaRPr>
          </a:p>
        </p:txBody>
      </p:sp>
      <p:sp>
        <p:nvSpPr>
          <p:cNvPr id="6" name="TekstSylinder 5">
            <a:extLst>
              <a:ext uri="{FF2B5EF4-FFF2-40B4-BE49-F238E27FC236}">
                <a16:creationId xmlns:a16="http://schemas.microsoft.com/office/drawing/2014/main" id="{05B64476-0209-413F-B987-0086332A4764}"/>
              </a:ext>
            </a:extLst>
          </p:cNvPr>
          <p:cNvSpPr txBox="1"/>
          <p:nvPr/>
        </p:nvSpPr>
        <p:spPr>
          <a:xfrm>
            <a:off x="-120630" y="6591995"/>
            <a:ext cx="1684401" cy="154210"/>
          </a:xfrm>
          <a:prstGeom prst="rect">
            <a:avLst/>
          </a:prstGeom>
          <a:noFill/>
          <a:ln>
            <a:noFill/>
          </a:ln>
        </p:spPr>
        <p:txBody>
          <a:bodyPr wrap="square" rtlCol="0">
            <a:noAutofit/>
          </a:bodyPr>
          <a:lstStyle/>
          <a:p>
            <a:pPr algn="ctr">
              <a:spcAft>
                <a:spcPts val="600"/>
              </a:spcAft>
            </a:pPr>
            <a:r>
              <a:rPr lang="nb-NO" sz="800">
                <a:solidFill>
                  <a:schemeClr val="bg1"/>
                </a:solidFill>
              </a:rPr>
              <a:t>Foto: Robert </a:t>
            </a:r>
            <a:r>
              <a:rPr lang="nb-NO" sz="800" err="1">
                <a:solidFill>
                  <a:schemeClr val="bg1"/>
                </a:solidFill>
              </a:rPr>
              <a:t>Coelho</a:t>
            </a:r>
            <a:r>
              <a:rPr lang="nb-NO" sz="800">
                <a:solidFill>
                  <a:schemeClr val="bg1"/>
                </a:solidFill>
              </a:rPr>
              <a:t>, </a:t>
            </a:r>
            <a:r>
              <a:rPr lang="nb-NO" sz="1000" err="1">
                <a:solidFill>
                  <a:schemeClr val="bg1"/>
                </a:solidFill>
              </a:rPr>
              <a:t>U</a:t>
            </a:r>
            <a:r>
              <a:rPr lang="nb-NO" sz="800" err="1">
                <a:solidFill>
                  <a:schemeClr val="bg1"/>
                </a:solidFill>
              </a:rPr>
              <a:t>nsplash</a:t>
            </a:r>
            <a:endParaRPr lang="nb-NO" sz="800">
              <a:solidFill>
                <a:schemeClr val="bg1"/>
              </a:solidFill>
            </a:endParaRPr>
          </a:p>
        </p:txBody>
      </p:sp>
      <p:sp>
        <p:nvSpPr>
          <p:cNvPr id="8" name="Rektangel 7">
            <a:extLst>
              <a:ext uri="{FF2B5EF4-FFF2-40B4-BE49-F238E27FC236}">
                <a16:creationId xmlns:a16="http://schemas.microsoft.com/office/drawing/2014/main" id="{8C5ECBDC-3FE4-4C6E-B616-88D5D9177109}"/>
              </a:ext>
            </a:extLst>
          </p:cNvPr>
          <p:cNvSpPr/>
          <p:nvPr/>
        </p:nvSpPr>
        <p:spPr>
          <a:xfrm>
            <a:off x="4965431" y="2438400"/>
            <a:ext cx="6586489"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3507822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60BCA4F-E5E2-4414-B4E9-66C48EF68899}"/>
              </a:ext>
            </a:extLst>
          </p:cNvPr>
          <p:cNvSpPr>
            <a:spLocks noGrp="1"/>
          </p:cNvSpPr>
          <p:nvPr>
            <p:ph type="title"/>
          </p:nvPr>
        </p:nvSpPr>
        <p:spPr>
          <a:xfrm>
            <a:off x="298374" y="408852"/>
            <a:ext cx="10515600" cy="1325563"/>
          </a:xfrm>
        </p:spPr>
        <p:txBody>
          <a:bodyPr/>
          <a:lstStyle/>
          <a:p>
            <a:r>
              <a:rPr lang="nb-NO"/>
              <a:t>Feire fødselsdager</a:t>
            </a:r>
          </a:p>
        </p:txBody>
      </p:sp>
      <p:sp>
        <p:nvSpPr>
          <p:cNvPr id="4" name="Plassholder for bunntekst 3">
            <a:extLst>
              <a:ext uri="{FF2B5EF4-FFF2-40B4-BE49-F238E27FC236}">
                <a16:creationId xmlns:a16="http://schemas.microsoft.com/office/drawing/2014/main" id="{856A80ED-52FC-4036-A3AF-D920544AF6B2}"/>
              </a:ext>
            </a:extLst>
          </p:cNvPr>
          <p:cNvSpPr>
            <a:spLocks noGrp="1"/>
          </p:cNvSpPr>
          <p:nvPr>
            <p:ph type="ftr" sz="quarter" idx="11"/>
          </p:nvPr>
        </p:nvSpPr>
        <p:spPr/>
        <p:txBody>
          <a:bodyPr/>
          <a:lstStyle/>
          <a:p>
            <a:r>
              <a:rPr lang="nb-NO"/>
              <a:t>Foreldre-skolesamarbeid</a:t>
            </a:r>
          </a:p>
        </p:txBody>
      </p:sp>
      <p:pic>
        <p:nvPicPr>
          <p:cNvPr id="7" name="Picture 2" descr="NAFO gratulerer! – NAFO">
            <a:extLst>
              <a:ext uri="{FF2B5EF4-FFF2-40B4-BE49-F238E27FC236}">
                <a16:creationId xmlns:a16="http://schemas.microsoft.com/office/drawing/2014/main" id="{E64B4232-DD35-4916-9881-975E57142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68" r="6585"/>
          <a:stretch/>
        </p:blipFill>
        <p:spPr bwMode="auto">
          <a:xfrm>
            <a:off x="3723247" y="79532"/>
            <a:ext cx="8468753" cy="627681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833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95DBD-ED8F-446B-B31A-299F1242C280}"/>
              </a:ext>
            </a:extLst>
          </p:cNvPr>
          <p:cNvSpPr>
            <a:spLocks noGrp="1"/>
          </p:cNvSpPr>
          <p:nvPr>
            <p:ph type="title"/>
          </p:nvPr>
        </p:nvSpPr>
        <p:spPr>
          <a:xfrm>
            <a:off x="568995" y="365125"/>
            <a:ext cx="10515600" cy="1325563"/>
          </a:xfrm>
        </p:spPr>
        <p:txBody>
          <a:bodyPr>
            <a:normAutofit/>
          </a:bodyPr>
          <a:lstStyle/>
          <a:p>
            <a:r>
              <a:rPr lang="nb-NO" sz="4100"/>
              <a:t>Hva gjør de på skolen til barna dine?</a:t>
            </a:r>
          </a:p>
        </p:txBody>
      </p:sp>
      <p:sp>
        <p:nvSpPr>
          <p:cNvPr id="4" name="Plassholder for bunntekst 3">
            <a:extLst>
              <a:ext uri="{FF2B5EF4-FFF2-40B4-BE49-F238E27FC236}">
                <a16:creationId xmlns:a16="http://schemas.microsoft.com/office/drawing/2014/main" id="{3403FADF-3F56-4297-A583-8CBF1E17049C}"/>
              </a:ext>
            </a:extLst>
          </p:cNvPr>
          <p:cNvSpPr>
            <a:spLocks noGrp="1"/>
          </p:cNvSpPr>
          <p:nvPr>
            <p:ph type="ftr" sz="quarter" idx="11"/>
          </p:nvPr>
        </p:nvSpPr>
        <p:spPr>
          <a:xfrm>
            <a:off x="4038600" y="6492875"/>
            <a:ext cx="4114800" cy="365125"/>
          </a:xfrm>
        </p:spPr>
        <p:txBody>
          <a:bodyPr/>
          <a:lstStyle/>
          <a:p>
            <a:r>
              <a:rPr lang="nb-NO"/>
              <a:t>Foreldre-skolesamarbeid</a:t>
            </a:r>
          </a:p>
        </p:txBody>
      </p:sp>
      <p:pic>
        <p:nvPicPr>
          <p:cNvPr id="5" name="Bilde 4">
            <a:extLst>
              <a:ext uri="{FF2B5EF4-FFF2-40B4-BE49-F238E27FC236}">
                <a16:creationId xmlns:a16="http://schemas.microsoft.com/office/drawing/2014/main" id="{FB35E13E-23EA-444B-B4AB-07A8F9D1555C}"/>
              </a:ext>
            </a:extLst>
          </p:cNvPr>
          <p:cNvPicPr>
            <a:picLocks noChangeAspect="1"/>
          </p:cNvPicPr>
          <p:nvPr/>
        </p:nvPicPr>
        <p:blipFill>
          <a:blip r:embed="rId3"/>
          <a:stretch>
            <a:fillRect/>
          </a:stretch>
        </p:blipFill>
        <p:spPr>
          <a:xfrm>
            <a:off x="568995" y="1883570"/>
            <a:ext cx="5150018" cy="3619928"/>
          </a:xfrm>
          <a:prstGeom prst="rect">
            <a:avLst/>
          </a:prstGeom>
        </p:spPr>
      </p:pic>
      <p:pic>
        <p:nvPicPr>
          <p:cNvPr id="6" name="Bilde 6" descr="Fødselsdagskake">
            <a:extLst>
              <a:ext uri="{FF2B5EF4-FFF2-40B4-BE49-F238E27FC236}">
                <a16:creationId xmlns:a16="http://schemas.microsoft.com/office/drawing/2014/main" id="{088335F7-61B0-4891-B0DE-40E46DD0A7D1}"/>
              </a:ext>
            </a:extLst>
          </p:cNvPr>
          <p:cNvPicPr>
            <a:picLocks noChangeAspect="1"/>
          </p:cNvPicPr>
          <p:nvPr/>
        </p:nvPicPr>
        <p:blipFill>
          <a:blip r:embed="rId4"/>
          <a:stretch>
            <a:fillRect/>
          </a:stretch>
        </p:blipFill>
        <p:spPr>
          <a:xfrm>
            <a:off x="6096000" y="1879724"/>
            <a:ext cx="5567611" cy="3619928"/>
          </a:xfrm>
          <a:prstGeom prst="rect">
            <a:avLst/>
          </a:prstGeom>
        </p:spPr>
      </p:pic>
      <p:sp>
        <p:nvSpPr>
          <p:cNvPr id="7" name="TekstSylinder 6">
            <a:extLst>
              <a:ext uri="{FF2B5EF4-FFF2-40B4-BE49-F238E27FC236}">
                <a16:creationId xmlns:a16="http://schemas.microsoft.com/office/drawing/2014/main" id="{39F11652-020C-4FD5-9109-4BA589370301}"/>
              </a:ext>
            </a:extLst>
          </p:cNvPr>
          <p:cNvSpPr txBox="1"/>
          <p:nvPr/>
        </p:nvSpPr>
        <p:spPr>
          <a:xfrm>
            <a:off x="528390" y="5268818"/>
            <a:ext cx="1311026" cy="230832"/>
          </a:xfrm>
          <a:prstGeom prst="rect">
            <a:avLst/>
          </a:prstGeom>
          <a:noFill/>
        </p:spPr>
        <p:txBody>
          <a:bodyPr wrap="square" rtlCol="0">
            <a:spAutoFit/>
          </a:bodyPr>
          <a:lstStyle/>
          <a:p>
            <a:r>
              <a:rPr lang="nb-NO" sz="800">
                <a:solidFill>
                  <a:schemeClr val="bg1"/>
                </a:solidFill>
              </a:rPr>
              <a:t>Foto</a:t>
            </a:r>
            <a:r>
              <a:rPr lang="nb-NO" sz="900">
                <a:solidFill>
                  <a:schemeClr val="bg1"/>
                </a:solidFill>
              </a:rPr>
              <a:t>: P</a:t>
            </a:r>
            <a:r>
              <a:rPr lang="nb-NO" sz="800">
                <a:solidFill>
                  <a:schemeClr val="bg1"/>
                </a:solidFill>
              </a:rPr>
              <a:t>rivat</a:t>
            </a:r>
            <a:endParaRPr lang="nb-NO" sz="900">
              <a:solidFill>
                <a:schemeClr val="bg1"/>
              </a:solidFill>
            </a:endParaRPr>
          </a:p>
        </p:txBody>
      </p:sp>
      <p:sp>
        <p:nvSpPr>
          <p:cNvPr id="10" name="TekstSylinder 9">
            <a:extLst>
              <a:ext uri="{FF2B5EF4-FFF2-40B4-BE49-F238E27FC236}">
                <a16:creationId xmlns:a16="http://schemas.microsoft.com/office/drawing/2014/main" id="{AEDF3627-AE7D-4A22-A9A7-3A5140AC9C31}"/>
              </a:ext>
            </a:extLst>
          </p:cNvPr>
          <p:cNvSpPr txBox="1"/>
          <p:nvPr/>
        </p:nvSpPr>
        <p:spPr>
          <a:xfrm flipH="1">
            <a:off x="10900589" y="5268818"/>
            <a:ext cx="722416" cy="215444"/>
          </a:xfrm>
          <a:prstGeom prst="rect">
            <a:avLst/>
          </a:prstGeom>
          <a:noFill/>
        </p:spPr>
        <p:txBody>
          <a:bodyPr wrap="square" rtlCol="0">
            <a:spAutoFit/>
          </a:bodyPr>
          <a:lstStyle/>
          <a:p>
            <a:r>
              <a:rPr lang="nb-NO" sz="800">
                <a:solidFill>
                  <a:schemeClr val="bg1"/>
                </a:solidFill>
              </a:rPr>
              <a:t>Foto: Stock</a:t>
            </a:r>
          </a:p>
        </p:txBody>
      </p:sp>
    </p:spTree>
    <p:extLst>
      <p:ext uri="{BB962C8B-B14F-4D97-AF65-F5344CB8AC3E}">
        <p14:creationId xmlns:p14="http://schemas.microsoft.com/office/powerpoint/2010/main" val="2200934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1F2868-6680-482E-BE9F-910DB657C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19" y="1726231"/>
            <a:ext cx="6878349" cy="459457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76BBB099-568D-45FD-8699-9273D6259F51}"/>
              </a:ext>
            </a:extLst>
          </p:cNvPr>
          <p:cNvSpPr>
            <a:spLocks noGrp="1"/>
          </p:cNvSpPr>
          <p:nvPr>
            <p:ph type="title"/>
          </p:nvPr>
        </p:nvSpPr>
        <p:spPr>
          <a:xfrm>
            <a:off x="776719" y="365125"/>
            <a:ext cx="10515600" cy="1325563"/>
          </a:xfrm>
        </p:spPr>
        <p:txBody>
          <a:bodyPr/>
          <a:lstStyle/>
          <a:p>
            <a:r>
              <a:rPr lang="nb-NO"/>
              <a:t>Trist å ikke få være med…..</a:t>
            </a:r>
          </a:p>
        </p:txBody>
      </p:sp>
      <p:sp>
        <p:nvSpPr>
          <p:cNvPr id="4" name="Plassholder for bunntekst 3">
            <a:extLst>
              <a:ext uri="{FF2B5EF4-FFF2-40B4-BE49-F238E27FC236}">
                <a16:creationId xmlns:a16="http://schemas.microsoft.com/office/drawing/2014/main" id="{2DAB1C97-0226-4858-B9FA-BD4051275586}"/>
              </a:ext>
            </a:extLst>
          </p:cNvPr>
          <p:cNvSpPr>
            <a:spLocks noGrp="1"/>
          </p:cNvSpPr>
          <p:nvPr>
            <p:ph type="ftr" sz="quarter" idx="11"/>
          </p:nvPr>
        </p:nvSpPr>
        <p:spPr>
          <a:xfrm>
            <a:off x="4038600" y="6489988"/>
            <a:ext cx="4114800" cy="365125"/>
          </a:xfrm>
        </p:spPr>
        <p:txBody>
          <a:bodyPr/>
          <a:lstStyle/>
          <a:p>
            <a:r>
              <a:rPr lang="nb-NO"/>
              <a:t>Foreldre-skolesamarbeid</a:t>
            </a:r>
          </a:p>
        </p:txBody>
      </p:sp>
      <p:sp>
        <p:nvSpPr>
          <p:cNvPr id="6" name="TekstSylinder 5">
            <a:extLst>
              <a:ext uri="{FF2B5EF4-FFF2-40B4-BE49-F238E27FC236}">
                <a16:creationId xmlns:a16="http://schemas.microsoft.com/office/drawing/2014/main" id="{2901BE2F-DA10-4296-B5C9-135ACBE14EEF}"/>
              </a:ext>
            </a:extLst>
          </p:cNvPr>
          <p:cNvSpPr txBox="1"/>
          <p:nvPr/>
        </p:nvSpPr>
        <p:spPr>
          <a:xfrm flipH="1">
            <a:off x="6858618" y="6015412"/>
            <a:ext cx="722416" cy="215444"/>
          </a:xfrm>
          <a:prstGeom prst="rect">
            <a:avLst/>
          </a:prstGeom>
          <a:noFill/>
        </p:spPr>
        <p:txBody>
          <a:bodyPr wrap="square" rtlCol="0">
            <a:spAutoFit/>
          </a:bodyPr>
          <a:lstStyle/>
          <a:p>
            <a:r>
              <a:rPr lang="nb-NO" sz="800">
                <a:solidFill>
                  <a:schemeClr val="bg1"/>
                </a:solidFill>
              </a:rPr>
              <a:t>Foto: Stock</a:t>
            </a:r>
          </a:p>
        </p:txBody>
      </p:sp>
    </p:spTree>
    <p:extLst>
      <p:ext uri="{BB962C8B-B14F-4D97-AF65-F5344CB8AC3E}">
        <p14:creationId xmlns:p14="http://schemas.microsoft.com/office/powerpoint/2010/main" val="3942375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F2B4AB1B-5CB6-42E7-8078-3D862F7A60A6}"/>
              </a:ext>
            </a:extLst>
          </p:cNvPr>
          <p:cNvSpPr>
            <a:spLocks noGrp="1"/>
          </p:cNvSpPr>
          <p:nvPr>
            <p:ph type="ftr" sz="quarter" idx="11"/>
          </p:nvPr>
        </p:nvSpPr>
        <p:spPr>
          <a:xfrm>
            <a:off x="4038600" y="6356350"/>
            <a:ext cx="4114800" cy="365125"/>
          </a:xfrm>
        </p:spPr>
        <p:txBody>
          <a:bodyPr/>
          <a:lstStyle/>
          <a:p>
            <a:r>
              <a:rPr lang="nb-NO"/>
              <a:t>Foreldre-skolesamarbeid</a:t>
            </a:r>
          </a:p>
        </p:txBody>
      </p:sp>
      <p:sp>
        <p:nvSpPr>
          <p:cNvPr id="9" name="TekstSylinder 8">
            <a:extLst>
              <a:ext uri="{FF2B5EF4-FFF2-40B4-BE49-F238E27FC236}">
                <a16:creationId xmlns:a16="http://schemas.microsoft.com/office/drawing/2014/main" id="{1387BB9C-1477-4E6B-83F2-6F1D937C4A08}"/>
              </a:ext>
            </a:extLst>
          </p:cNvPr>
          <p:cNvSpPr txBox="1"/>
          <p:nvPr/>
        </p:nvSpPr>
        <p:spPr>
          <a:xfrm>
            <a:off x="6096000" y="6512738"/>
            <a:ext cx="1002197" cy="276999"/>
          </a:xfrm>
          <a:prstGeom prst="rect">
            <a:avLst/>
          </a:prstGeom>
          <a:noFill/>
        </p:spPr>
        <p:txBody>
          <a:bodyPr wrap="none" lIns="91440" tIns="45720" rIns="91440" bIns="45720" rtlCol="0" anchor="t">
            <a:spAutoFit/>
          </a:bodyPr>
          <a:lstStyle/>
          <a:p>
            <a:r>
              <a:rPr lang="nb-NO" sz="1200">
                <a:solidFill>
                  <a:schemeClr val="bg1"/>
                </a:solidFill>
              </a:rPr>
              <a:t>Bilde: </a:t>
            </a:r>
            <a:r>
              <a:rPr lang="nb-NO" sz="1200" err="1">
                <a:solidFill>
                  <a:schemeClr val="bg1"/>
                </a:solidFill>
              </a:rPr>
              <a:t>Pixaba</a:t>
            </a:r>
          </a:p>
        </p:txBody>
      </p:sp>
      <p:pic>
        <p:nvPicPr>
          <p:cNvPr id="14" name="Bilde 14" descr="Et bilde som inneholder bord, person, mat, innendørs&#10;&#10;Automatisk generert beskrivelse">
            <a:extLst>
              <a:ext uri="{FF2B5EF4-FFF2-40B4-BE49-F238E27FC236}">
                <a16:creationId xmlns:a16="http://schemas.microsoft.com/office/drawing/2014/main" id="{A396DBCE-B17D-4C76-8270-96063CFBEF11}"/>
              </a:ext>
            </a:extLst>
          </p:cNvPr>
          <p:cNvPicPr>
            <a:picLocks noChangeAspect="1"/>
          </p:cNvPicPr>
          <p:nvPr/>
        </p:nvPicPr>
        <p:blipFill>
          <a:blip r:embed="rId3"/>
          <a:stretch>
            <a:fillRect/>
          </a:stretch>
        </p:blipFill>
        <p:spPr>
          <a:xfrm>
            <a:off x="7743" y="3114221"/>
            <a:ext cx="4078550" cy="2683813"/>
          </a:xfrm>
          <a:prstGeom prst="rect">
            <a:avLst/>
          </a:prstGeom>
        </p:spPr>
      </p:pic>
      <p:sp>
        <p:nvSpPr>
          <p:cNvPr id="15" name="TekstSylinder 14">
            <a:extLst>
              <a:ext uri="{FF2B5EF4-FFF2-40B4-BE49-F238E27FC236}">
                <a16:creationId xmlns:a16="http://schemas.microsoft.com/office/drawing/2014/main" id="{C74FF248-633F-45EC-8A7D-180AEEBADD5D}"/>
              </a:ext>
            </a:extLst>
          </p:cNvPr>
          <p:cNvSpPr txBox="1"/>
          <p:nvPr/>
        </p:nvSpPr>
        <p:spPr>
          <a:xfrm>
            <a:off x="0" y="5582590"/>
            <a:ext cx="149086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a:solidFill>
                  <a:schemeClr val="bg1"/>
                </a:solidFill>
              </a:rPr>
              <a:t>Foto: Daisy Anderson, Pexels</a:t>
            </a:r>
          </a:p>
        </p:txBody>
      </p:sp>
      <p:sp>
        <p:nvSpPr>
          <p:cNvPr id="17" name="TekstSylinder 16">
            <a:extLst>
              <a:ext uri="{FF2B5EF4-FFF2-40B4-BE49-F238E27FC236}">
                <a16:creationId xmlns:a16="http://schemas.microsoft.com/office/drawing/2014/main" id="{3CCCD1AF-6DF0-4B1D-9BB5-6854FA959CFB}"/>
              </a:ext>
            </a:extLst>
          </p:cNvPr>
          <p:cNvSpPr txBox="1"/>
          <p:nvPr/>
        </p:nvSpPr>
        <p:spPr>
          <a:xfrm>
            <a:off x="7777413" y="21760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b-NO"/>
          </a:p>
        </p:txBody>
      </p:sp>
      <p:pic>
        <p:nvPicPr>
          <p:cNvPr id="19" name="Bilde 19" descr="Et bilde som inneholder person, tre, utendørs, kvinne&#10;&#10;Automatisk generert beskrivelse">
            <a:extLst>
              <a:ext uri="{FF2B5EF4-FFF2-40B4-BE49-F238E27FC236}">
                <a16:creationId xmlns:a16="http://schemas.microsoft.com/office/drawing/2014/main" id="{D46B1C31-8ACE-46B6-B0F6-2E31A4DC5F62}"/>
              </a:ext>
            </a:extLst>
          </p:cNvPr>
          <p:cNvPicPr>
            <a:picLocks noChangeAspect="1"/>
          </p:cNvPicPr>
          <p:nvPr/>
        </p:nvPicPr>
        <p:blipFill>
          <a:blip r:embed="rId4"/>
          <a:stretch>
            <a:fillRect/>
          </a:stretch>
        </p:blipFill>
        <p:spPr>
          <a:xfrm>
            <a:off x="8725461" y="14312"/>
            <a:ext cx="3466539" cy="5840521"/>
          </a:xfrm>
          <a:prstGeom prst="rect">
            <a:avLst/>
          </a:prstGeom>
        </p:spPr>
      </p:pic>
      <p:sp>
        <p:nvSpPr>
          <p:cNvPr id="20" name="TekstSylinder 19">
            <a:extLst>
              <a:ext uri="{FF2B5EF4-FFF2-40B4-BE49-F238E27FC236}">
                <a16:creationId xmlns:a16="http://schemas.microsoft.com/office/drawing/2014/main" id="{53DCAAE7-1A88-4AF3-BCCE-B7367D889A3F}"/>
              </a:ext>
            </a:extLst>
          </p:cNvPr>
          <p:cNvSpPr txBox="1"/>
          <p:nvPr/>
        </p:nvSpPr>
        <p:spPr>
          <a:xfrm>
            <a:off x="8725461" y="5614555"/>
            <a:ext cx="120621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err="1">
                <a:solidFill>
                  <a:schemeClr val="bg1"/>
                </a:solidFill>
              </a:rPr>
              <a:t>Foto:Ron</a:t>
            </a:r>
            <a:r>
              <a:rPr lang="nb-NO" sz="800">
                <a:solidFill>
                  <a:schemeClr val="bg1"/>
                </a:solidFill>
              </a:rPr>
              <a:t> </a:t>
            </a:r>
            <a:r>
              <a:rPr lang="nb-NO" sz="800" err="1">
                <a:solidFill>
                  <a:schemeClr val="bg1"/>
                </a:solidFill>
              </a:rPr>
              <a:t>Lach</a:t>
            </a:r>
            <a:r>
              <a:rPr lang="nb-NO" sz="800">
                <a:solidFill>
                  <a:schemeClr val="bg1"/>
                </a:solidFill>
              </a:rPr>
              <a:t>, Pexels</a:t>
            </a:r>
            <a:endParaRPr lang="nb-NO" sz="800" err="1">
              <a:solidFill>
                <a:schemeClr val="bg1"/>
              </a:solidFill>
            </a:endParaRPr>
          </a:p>
        </p:txBody>
      </p:sp>
      <p:pic>
        <p:nvPicPr>
          <p:cNvPr id="8" name="Bilde 11" descr="Muffins">
            <a:extLst>
              <a:ext uri="{FF2B5EF4-FFF2-40B4-BE49-F238E27FC236}">
                <a16:creationId xmlns:a16="http://schemas.microsoft.com/office/drawing/2014/main" id="{429CDDDD-FF81-45B7-8B2A-B6E9332AB947}"/>
              </a:ext>
            </a:extLst>
          </p:cNvPr>
          <p:cNvPicPr>
            <a:picLocks noChangeAspect="1"/>
          </p:cNvPicPr>
          <p:nvPr/>
        </p:nvPicPr>
        <p:blipFill>
          <a:blip r:embed="rId5"/>
          <a:stretch>
            <a:fillRect/>
          </a:stretch>
        </p:blipFill>
        <p:spPr>
          <a:xfrm>
            <a:off x="4358995" y="3099328"/>
            <a:ext cx="4118469" cy="2744977"/>
          </a:xfrm>
          <a:prstGeom prst="rect">
            <a:avLst/>
          </a:prstGeom>
        </p:spPr>
      </p:pic>
      <p:pic>
        <p:nvPicPr>
          <p:cNvPr id="24" name="Bilde 5" descr="Pizza">
            <a:extLst>
              <a:ext uri="{FF2B5EF4-FFF2-40B4-BE49-F238E27FC236}">
                <a16:creationId xmlns:a16="http://schemas.microsoft.com/office/drawing/2014/main" id="{20A7A914-9C58-497E-912A-177AF39BA8C0}"/>
              </a:ext>
            </a:extLst>
          </p:cNvPr>
          <p:cNvPicPr>
            <a:picLocks noChangeAspect="1"/>
          </p:cNvPicPr>
          <p:nvPr/>
        </p:nvPicPr>
        <p:blipFill>
          <a:blip r:embed="rId6"/>
          <a:stretch>
            <a:fillRect/>
          </a:stretch>
        </p:blipFill>
        <p:spPr>
          <a:xfrm>
            <a:off x="0" y="0"/>
            <a:ext cx="4086293" cy="2724811"/>
          </a:xfrm>
          <a:prstGeom prst="rect">
            <a:avLst/>
          </a:prstGeom>
        </p:spPr>
      </p:pic>
      <p:sp>
        <p:nvSpPr>
          <p:cNvPr id="25" name="TekstSylinder 24">
            <a:extLst>
              <a:ext uri="{FF2B5EF4-FFF2-40B4-BE49-F238E27FC236}">
                <a16:creationId xmlns:a16="http://schemas.microsoft.com/office/drawing/2014/main" id="{F73425FF-BBB1-43C1-B057-E9F23B9D75E7}"/>
              </a:ext>
            </a:extLst>
          </p:cNvPr>
          <p:cNvSpPr txBox="1"/>
          <p:nvPr/>
        </p:nvSpPr>
        <p:spPr>
          <a:xfrm>
            <a:off x="-59634" y="2498318"/>
            <a:ext cx="863600" cy="215444"/>
          </a:xfrm>
          <a:prstGeom prst="rect">
            <a:avLst/>
          </a:prstGeom>
          <a:noFill/>
        </p:spPr>
        <p:txBody>
          <a:bodyPr wrap="square" rtlCol="0">
            <a:spAutoFit/>
          </a:bodyPr>
          <a:lstStyle/>
          <a:p>
            <a:r>
              <a:rPr lang="nb-NO" sz="800">
                <a:solidFill>
                  <a:schemeClr val="bg1"/>
                </a:solidFill>
              </a:rPr>
              <a:t>Foto: Stock</a:t>
            </a:r>
          </a:p>
        </p:txBody>
      </p:sp>
      <p:sp>
        <p:nvSpPr>
          <p:cNvPr id="26" name="TekstSylinder 25">
            <a:extLst>
              <a:ext uri="{FF2B5EF4-FFF2-40B4-BE49-F238E27FC236}">
                <a16:creationId xmlns:a16="http://schemas.microsoft.com/office/drawing/2014/main" id="{438C02F3-3B5A-4E16-8B08-E1F6041C7A71}"/>
              </a:ext>
            </a:extLst>
          </p:cNvPr>
          <p:cNvSpPr txBox="1"/>
          <p:nvPr/>
        </p:nvSpPr>
        <p:spPr>
          <a:xfrm>
            <a:off x="7735135" y="5614555"/>
            <a:ext cx="711075" cy="215444"/>
          </a:xfrm>
          <a:prstGeom prst="rect">
            <a:avLst/>
          </a:prstGeom>
          <a:noFill/>
        </p:spPr>
        <p:txBody>
          <a:bodyPr wrap="square" rtlCol="0">
            <a:spAutoFit/>
          </a:bodyPr>
          <a:lstStyle/>
          <a:p>
            <a:r>
              <a:rPr lang="nb-NO" sz="800">
                <a:solidFill>
                  <a:schemeClr val="bg1"/>
                </a:solidFill>
              </a:rPr>
              <a:t>Foto: Stock</a:t>
            </a:r>
          </a:p>
        </p:txBody>
      </p:sp>
      <p:pic>
        <p:nvPicPr>
          <p:cNvPr id="5" name="Bilde 5" descr="Et barn med kunst materialer">
            <a:extLst>
              <a:ext uri="{FF2B5EF4-FFF2-40B4-BE49-F238E27FC236}">
                <a16:creationId xmlns:a16="http://schemas.microsoft.com/office/drawing/2014/main" id="{E40A203E-0FCD-4742-BD94-14A0C07BF40D}"/>
              </a:ext>
            </a:extLst>
          </p:cNvPr>
          <p:cNvPicPr>
            <a:picLocks noChangeAspect="1"/>
          </p:cNvPicPr>
          <p:nvPr/>
        </p:nvPicPr>
        <p:blipFill>
          <a:blip r:embed="rId7"/>
          <a:stretch>
            <a:fillRect/>
          </a:stretch>
        </p:blipFill>
        <p:spPr>
          <a:xfrm>
            <a:off x="4358995" y="7963"/>
            <a:ext cx="4087215" cy="2724810"/>
          </a:xfrm>
          <a:prstGeom prst="rect">
            <a:avLst/>
          </a:prstGeom>
        </p:spPr>
      </p:pic>
      <p:sp>
        <p:nvSpPr>
          <p:cNvPr id="27" name="TekstSylinder 26">
            <a:extLst>
              <a:ext uri="{FF2B5EF4-FFF2-40B4-BE49-F238E27FC236}">
                <a16:creationId xmlns:a16="http://schemas.microsoft.com/office/drawing/2014/main" id="{29399BE3-D226-4EF7-9D37-D5CFAE172DBF}"/>
              </a:ext>
            </a:extLst>
          </p:cNvPr>
          <p:cNvSpPr txBox="1"/>
          <p:nvPr/>
        </p:nvSpPr>
        <p:spPr>
          <a:xfrm>
            <a:off x="7754019" y="2498318"/>
            <a:ext cx="798762" cy="215444"/>
          </a:xfrm>
          <a:prstGeom prst="rect">
            <a:avLst/>
          </a:prstGeom>
          <a:noFill/>
        </p:spPr>
        <p:txBody>
          <a:bodyPr wrap="square" rtlCol="0">
            <a:spAutoFit/>
          </a:bodyPr>
          <a:lstStyle/>
          <a:p>
            <a:r>
              <a:rPr lang="nb-NO" sz="800">
                <a:solidFill>
                  <a:schemeClr val="bg1"/>
                </a:solidFill>
              </a:rPr>
              <a:t>Foto: Stock</a:t>
            </a:r>
          </a:p>
        </p:txBody>
      </p:sp>
    </p:spTree>
    <p:extLst>
      <p:ext uri="{BB962C8B-B14F-4D97-AF65-F5344CB8AC3E}">
        <p14:creationId xmlns:p14="http://schemas.microsoft.com/office/powerpoint/2010/main" val="318415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669A562-66D6-4D0B-BE9C-435258EB0085}"/>
              </a:ext>
            </a:extLst>
          </p:cNvPr>
          <p:cNvSpPr/>
          <p:nvPr/>
        </p:nvSpPr>
        <p:spPr>
          <a:xfrm>
            <a:off x="974557" y="1502591"/>
            <a:ext cx="7879687" cy="4765862"/>
          </a:xfrm>
          <a:prstGeom prst="rect">
            <a:avLst/>
          </a:pr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15" name="TekstSylinder 14"/>
          <p:cNvSpPr txBox="1"/>
          <p:nvPr/>
        </p:nvSpPr>
        <p:spPr>
          <a:xfrm>
            <a:off x="896068" y="373785"/>
            <a:ext cx="9132556" cy="707886"/>
          </a:xfrm>
          <a:prstGeom prst="rect">
            <a:avLst/>
          </a:prstGeom>
          <a:noFill/>
        </p:spPr>
        <p:txBody>
          <a:bodyPr wrap="square" rtlCol="0">
            <a:spAutoFit/>
          </a:bodyPr>
          <a:lstStyle/>
          <a:p>
            <a:r>
              <a:rPr lang="nb-NO" sz="4000">
                <a:latin typeface="+mj-lt"/>
              </a:rPr>
              <a:t>Invitasjon – kan du komme i bursdag?</a:t>
            </a:r>
          </a:p>
        </p:txBody>
      </p:sp>
      <p:sp>
        <p:nvSpPr>
          <p:cNvPr id="2" name="Rektangel 1"/>
          <p:cNvSpPr/>
          <p:nvPr/>
        </p:nvSpPr>
        <p:spPr>
          <a:xfrm>
            <a:off x="3810000" y="1028344"/>
            <a:ext cx="4572000" cy="646331"/>
          </a:xfrm>
          <a:prstGeom prst="rect">
            <a:avLst/>
          </a:prstGeom>
        </p:spPr>
        <p:txBody>
          <a:bodyPr>
            <a:spAutoFit/>
          </a:bodyPr>
          <a:lstStyle/>
          <a:p>
            <a:br>
              <a:rPr lang="nb-NO"/>
            </a:br>
            <a:endParaRPr lang="nb-NO"/>
          </a:p>
        </p:txBody>
      </p:sp>
      <p:pic>
        <p:nvPicPr>
          <p:cNvPr id="4100" name="Picture 4" descr="Konvolutt, Mail, Porto, Postkontor, Postal, Happy 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94023">
            <a:off x="9089177" y="1342453"/>
            <a:ext cx="2867891" cy="2633777"/>
          </a:xfrm>
          <a:prstGeom prst="rect">
            <a:avLst/>
          </a:prstGeom>
          <a:noFill/>
          <a:extLst>
            <a:ext uri="{909E8E84-426E-40DD-AFC4-6F175D3DCCD1}">
              <a14:hiddenFill xmlns:a14="http://schemas.microsoft.com/office/drawing/2010/main">
                <a:solidFill>
                  <a:srgbClr val="FFFFFF"/>
                </a:solidFill>
              </a14:hiddenFill>
            </a:ext>
          </a:extLst>
        </p:spPr>
      </p:pic>
      <p:sp>
        <p:nvSpPr>
          <p:cNvPr id="9" name="Plassholder for bunntekst 1">
            <a:extLst>
              <a:ext uri="{FF2B5EF4-FFF2-40B4-BE49-F238E27FC236}">
                <a16:creationId xmlns:a16="http://schemas.microsoft.com/office/drawing/2014/main" id="{17AABAF0-25A3-4D84-B1F5-D0254E3C0429}"/>
              </a:ext>
            </a:extLst>
          </p:cNvPr>
          <p:cNvSpPr>
            <a:spLocks noGrp="1"/>
          </p:cNvSpPr>
          <p:nvPr>
            <p:ph type="ftr" sz="quarter" idx="11"/>
          </p:nvPr>
        </p:nvSpPr>
        <p:spPr>
          <a:xfrm>
            <a:off x="4038600" y="6365228"/>
            <a:ext cx="4114800" cy="365125"/>
          </a:xfrm>
        </p:spPr>
        <p:txBody>
          <a:bodyPr/>
          <a:lstStyle/>
          <a:p>
            <a:r>
              <a:rPr lang="nb-NO"/>
              <a:t>Foreldre-skolesamarbeid</a:t>
            </a:r>
          </a:p>
        </p:txBody>
      </p:sp>
      <p:pic>
        <p:nvPicPr>
          <p:cNvPr id="10" name="Picture 2" descr="Ballonger, Fargerike, Moro, Vedtakelsen Av, Dupp">
            <a:extLst>
              <a:ext uri="{FF2B5EF4-FFF2-40B4-BE49-F238E27FC236}">
                <a16:creationId xmlns:a16="http://schemas.microsoft.com/office/drawing/2014/main" id="{6E9C45EE-6A9C-450D-B8C5-FEC94736D1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0105" y="4121358"/>
            <a:ext cx="778138" cy="1234051"/>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6EC541E4-4862-4F68-8B19-439878646AEE}"/>
              </a:ext>
            </a:extLst>
          </p:cNvPr>
          <p:cNvSpPr/>
          <p:nvPr/>
        </p:nvSpPr>
        <p:spPr>
          <a:xfrm>
            <a:off x="974557" y="1562526"/>
            <a:ext cx="7784431" cy="4896853"/>
          </a:xfrm>
          <a:prstGeom prst="rect">
            <a:avLst/>
          </a:prstGeom>
        </p:spPr>
        <p:txBody>
          <a:bodyPr wrap="square">
            <a:spAutoFit/>
          </a:bodyPr>
          <a:lstStyle/>
          <a:p>
            <a:pPr>
              <a:lnSpc>
                <a:spcPct val="150000"/>
              </a:lnSpc>
            </a:pPr>
            <a:r>
              <a:rPr lang="nb-NO" sz="2400">
                <a:solidFill>
                  <a:srgbClr val="00B050"/>
                </a:solidFill>
              </a:rPr>
              <a:t>Kjære </a:t>
            </a:r>
            <a:r>
              <a:rPr lang="nb-NO" sz="2400" u="sng">
                <a:solidFill>
                  <a:srgbClr val="00B050"/>
                </a:solidFill>
              </a:rPr>
              <a:t>Ahmed</a:t>
            </a:r>
            <a:endParaRPr lang="nb-NO" sz="2400">
              <a:solidFill>
                <a:srgbClr val="00B050"/>
              </a:solidFill>
            </a:endParaRPr>
          </a:p>
          <a:p>
            <a:pPr>
              <a:lnSpc>
                <a:spcPct val="150000"/>
              </a:lnSpc>
            </a:pPr>
            <a:r>
              <a:rPr lang="nb-NO" sz="2400">
                <a:solidFill>
                  <a:srgbClr val="00B050"/>
                </a:solidFill>
              </a:rPr>
              <a:t>Jeg skal feire bursdagen min den </a:t>
            </a:r>
            <a:r>
              <a:rPr lang="nb-NO" sz="2400" u="sng">
                <a:solidFill>
                  <a:srgbClr val="00B050"/>
                </a:solidFill>
                <a:highlight>
                  <a:srgbClr val="FFFF00"/>
                </a:highlight>
              </a:rPr>
              <a:t>14. mars</a:t>
            </a:r>
          </a:p>
          <a:p>
            <a:pPr>
              <a:lnSpc>
                <a:spcPct val="150000"/>
              </a:lnSpc>
            </a:pPr>
            <a:r>
              <a:rPr lang="nb-NO" sz="2400">
                <a:solidFill>
                  <a:srgbClr val="00B050"/>
                </a:solidFill>
              </a:rPr>
              <a:t>fra </a:t>
            </a:r>
            <a:r>
              <a:rPr lang="nb-NO" sz="2400">
                <a:solidFill>
                  <a:srgbClr val="00B050"/>
                </a:solidFill>
                <a:highlight>
                  <a:srgbClr val="FFFF00"/>
                </a:highlight>
              </a:rPr>
              <a:t>klokken 13.00 til 15.00</a:t>
            </a:r>
            <a:r>
              <a:rPr lang="nb-NO" sz="2400" u="sng">
                <a:solidFill>
                  <a:srgbClr val="00B050"/>
                </a:solidFill>
                <a:highlight>
                  <a:srgbClr val="FFFF00"/>
                </a:highlight>
              </a:rPr>
              <a:t>. </a:t>
            </a:r>
          </a:p>
          <a:p>
            <a:pPr>
              <a:lnSpc>
                <a:spcPct val="150000"/>
              </a:lnSpc>
            </a:pPr>
            <a:r>
              <a:rPr lang="nb-NO" sz="2400">
                <a:solidFill>
                  <a:srgbClr val="00B050"/>
                </a:solidFill>
                <a:highlight>
                  <a:srgbClr val="FFFF00"/>
                </a:highlight>
              </a:rPr>
              <a:t>Gi beskjed </a:t>
            </a:r>
            <a:r>
              <a:rPr lang="nb-NO" sz="2400">
                <a:solidFill>
                  <a:srgbClr val="00B050"/>
                </a:solidFill>
              </a:rPr>
              <a:t>om du kan komme på telefon </a:t>
            </a:r>
            <a:r>
              <a:rPr lang="nb-NO" sz="2400" u="sng">
                <a:solidFill>
                  <a:srgbClr val="00B050"/>
                </a:solidFill>
              </a:rPr>
              <a:t>22 33 44 55 </a:t>
            </a:r>
          </a:p>
          <a:p>
            <a:pPr>
              <a:lnSpc>
                <a:spcPct val="150000"/>
              </a:lnSpc>
            </a:pPr>
            <a:r>
              <a:rPr lang="nb-NO" sz="2400">
                <a:solidFill>
                  <a:srgbClr val="00B050"/>
                </a:solidFill>
              </a:rPr>
              <a:t>eller send en e-post til </a:t>
            </a:r>
            <a:r>
              <a:rPr lang="nb-NO" sz="2400" u="sng">
                <a:solidFill>
                  <a:srgbClr val="00B050"/>
                </a:solidFill>
              </a:rPr>
              <a:t>epost@epost.no</a:t>
            </a:r>
            <a:r>
              <a:rPr lang="nb-NO" sz="2400">
                <a:solidFill>
                  <a:srgbClr val="00B050"/>
                </a:solidFill>
              </a:rPr>
              <a:t>.</a:t>
            </a:r>
          </a:p>
          <a:p>
            <a:pPr>
              <a:lnSpc>
                <a:spcPct val="150000"/>
              </a:lnSpc>
            </a:pPr>
            <a:r>
              <a:rPr lang="nb-NO" sz="2400">
                <a:solidFill>
                  <a:srgbClr val="00B050"/>
                </a:solidFill>
              </a:rPr>
              <a:t>Adresse: </a:t>
            </a:r>
            <a:r>
              <a:rPr lang="nb-NO" sz="2400" u="sng">
                <a:solidFill>
                  <a:srgbClr val="00B050"/>
                </a:solidFill>
              </a:rPr>
              <a:t>Veiveien 30.</a:t>
            </a:r>
          </a:p>
          <a:p>
            <a:pPr>
              <a:lnSpc>
                <a:spcPct val="150000"/>
              </a:lnSpc>
            </a:pPr>
            <a:r>
              <a:rPr lang="nb-NO" sz="2400">
                <a:solidFill>
                  <a:srgbClr val="00B050"/>
                </a:solidFill>
              </a:rPr>
              <a:t>Håper å se deg der!</a:t>
            </a:r>
            <a:br>
              <a:rPr lang="nb-NO" sz="2400">
                <a:solidFill>
                  <a:srgbClr val="00B050"/>
                </a:solidFill>
              </a:rPr>
            </a:br>
            <a:r>
              <a:rPr lang="nb-NO" sz="2400">
                <a:solidFill>
                  <a:srgbClr val="00B050"/>
                </a:solidFill>
              </a:rPr>
              <a:t>Hilsen </a:t>
            </a:r>
            <a:r>
              <a:rPr lang="nb-NO" sz="2400" u="sng">
                <a:solidFill>
                  <a:srgbClr val="00B050"/>
                </a:solidFill>
              </a:rPr>
              <a:t>Maria</a:t>
            </a:r>
          </a:p>
          <a:p>
            <a:pPr>
              <a:lnSpc>
                <a:spcPct val="150000"/>
              </a:lnSpc>
            </a:pPr>
            <a:endParaRPr lang="nb-NO" u="sng">
              <a:solidFill>
                <a:srgbClr val="00B050"/>
              </a:solidFill>
            </a:endParaRPr>
          </a:p>
        </p:txBody>
      </p:sp>
    </p:spTree>
    <p:extLst>
      <p:ext uri="{BB962C8B-B14F-4D97-AF65-F5344CB8AC3E}">
        <p14:creationId xmlns:p14="http://schemas.microsoft.com/office/powerpoint/2010/main" val="793008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688E3EE1-3305-4BA7-A997-D885F0A3E8A7}"/>
              </a:ext>
            </a:extLst>
          </p:cNvPr>
          <p:cNvSpPr txBox="1"/>
          <p:nvPr/>
        </p:nvSpPr>
        <p:spPr>
          <a:xfrm>
            <a:off x="894154" y="1259995"/>
            <a:ext cx="184731" cy="769441"/>
          </a:xfrm>
          <a:prstGeom prst="rect">
            <a:avLst/>
          </a:prstGeom>
          <a:noFill/>
        </p:spPr>
        <p:txBody>
          <a:bodyPr wrap="none" rtlCol="0">
            <a:spAutoFit/>
          </a:bodyPr>
          <a:lstStyle/>
          <a:p>
            <a:endParaRPr lang="nb-NO" sz="2000" b="1"/>
          </a:p>
          <a:p>
            <a:endParaRPr lang="nb-NO" sz="2400"/>
          </a:p>
        </p:txBody>
      </p:sp>
      <p:sp>
        <p:nvSpPr>
          <p:cNvPr id="4" name="Plassholder for bunntekst 1">
            <a:extLst>
              <a:ext uri="{FF2B5EF4-FFF2-40B4-BE49-F238E27FC236}">
                <a16:creationId xmlns:a16="http://schemas.microsoft.com/office/drawing/2014/main" id="{C0DA6F41-12BD-4A6B-8015-56264B676E1F}"/>
              </a:ext>
            </a:extLst>
          </p:cNvPr>
          <p:cNvSpPr>
            <a:spLocks noGrp="1"/>
          </p:cNvSpPr>
          <p:nvPr>
            <p:ph type="ftr" sz="quarter" idx="11"/>
          </p:nvPr>
        </p:nvSpPr>
        <p:spPr>
          <a:xfrm>
            <a:off x="4038600" y="6356350"/>
            <a:ext cx="4114800" cy="365125"/>
          </a:xfrm>
        </p:spPr>
        <p:txBody>
          <a:bodyPr/>
          <a:lstStyle/>
          <a:p>
            <a:r>
              <a:rPr lang="nb-NO"/>
              <a:t>Foreldre-skolesamarbeid</a:t>
            </a:r>
          </a:p>
        </p:txBody>
      </p:sp>
      <p:sp>
        <p:nvSpPr>
          <p:cNvPr id="5" name="Tittel 1">
            <a:extLst>
              <a:ext uri="{FF2B5EF4-FFF2-40B4-BE49-F238E27FC236}">
                <a16:creationId xmlns:a16="http://schemas.microsoft.com/office/drawing/2014/main" id="{22B1B376-5BB3-4B0B-8ACD-5681F23F002C}"/>
              </a:ext>
            </a:extLst>
          </p:cNvPr>
          <p:cNvSpPr txBox="1">
            <a:spLocks/>
          </p:cNvSpPr>
          <p:nvPr/>
        </p:nvSpPr>
        <p:spPr>
          <a:xfrm>
            <a:off x="0" y="0"/>
            <a:ext cx="12192000" cy="1425366"/>
          </a:xfrm>
          <a:prstGeom prst="rect">
            <a:avLst/>
          </a:prstGeom>
          <a:solidFill>
            <a:schemeClr val="accent6">
              <a:lumMod val="20000"/>
              <a:lumOff val="8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4000"/>
          </a:p>
          <a:p>
            <a:r>
              <a:rPr lang="nb-NO" sz="4000"/>
              <a:t>       Hva betyr disse ordene?</a:t>
            </a:r>
          </a:p>
        </p:txBody>
      </p:sp>
      <p:sp>
        <p:nvSpPr>
          <p:cNvPr id="7" name="TekstSylinder 6">
            <a:extLst>
              <a:ext uri="{FF2B5EF4-FFF2-40B4-BE49-F238E27FC236}">
                <a16:creationId xmlns:a16="http://schemas.microsoft.com/office/drawing/2014/main" id="{714E9E64-2FBD-4806-AB63-88B04467CA8E}"/>
              </a:ext>
            </a:extLst>
          </p:cNvPr>
          <p:cNvSpPr txBox="1"/>
          <p:nvPr/>
        </p:nvSpPr>
        <p:spPr>
          <a:xfrm>
            <a:off x="1156878" y="2034165"/>
            <a:ext cx="184731" cy="2862322"/>
          </a:xfrm>
          <a:prstGeom prst="rect">
            <a:avLst/>
          </a:prstGeom>
          <a:noFill/>
        </p:spPr>
        <p:txBody>
          <a:bodyPr wrap="none" rtlCol="0">
            <a:spAutoFit/>
          </a:bodyPr>
          <a:lstStyle/>
          <a:p>
            <a:endParaRPr lang="nb-NO"/>
          </a:p>
          <a:p>
            <a:endParaRPr lang="nb-NO"/>
          </a:p>
          <a:p>
            <a:endParaRPr lang="nb-NO"/>
          </a:p>
          <a:p>
            <a:endParaRPr lang="nb-NO"/>
          </a:p>
          <a:p>
            <a:endParaRPr lang="nb-NO"/>
          </a:p>
          <a:p>
            <a:endParaRPr lang="nb-NO"/>
          </a:p>
          <a:p>
            <a:endParaRPr lang="nb-NO"/>
          </a:p>
          <a:p>
            <a:endParaRPr lang="nb-NO"/>
          </a:p>
          <a:p>
            <a:endParaRPr lang="nb-NO"/>
          </a:p>
          <a:p>
            <a:endParaRPr lang="nb-NO"/>
          </a:p>
        </p:txBody>
      </p:sp>
      <p:sp>
        <p:nvSpPr>
          <p:cNvPr id="8" name="TekstSylinder 7">
            <a:extLst>
              <a:ext uri="{FF2B5EF4-FFF2-40B4-BE49-F238E27FC236}">
                <a16:creationId xmlns:a16="http://schemas.microsoft.com/office/drawing/2014/main" id="{8CAEA9B1-1C0F-43EE-8604-03A53A5A434D}"/>
              </a:ext>
            </a:extLst>
          </p:cNvPr>
          <p:cNvSpPr txBox="1"/>
          <p:nvPr/>
        </p:nvSpPr>
        <p:spPr>
          <a:xfrm>
            <a:off x="4223511" y="1905802"/>
            <a:ext cx="184731" cy="2031325"/>
          </a:xfrm>
          <a:prstGeom prst="rect">
            <a:avLst/>
          </a:prstGeom>
          <a:noFill/>
        </p:spPr>
        <p:txBody>
          <a:bodyPr wrap="none" rtlCol="0">
            <a:spAutoFit/>
          </a:bodyPr>
          <a:lstStyle/>
          <a:p>
            <a:endParaRPr lang="nb-NO"/>
          </a:p>
          <a:p>
            <a:endParaRPr lang="nb-NO"/>
          </a:p>
          <a:p>
            <a:endParaRPr lang="nb-NO"/>
          </a:p>
          <a:p>
            <a:endParaRPr lang="nb-NO"/>
          </a:p>
          <a:p>
            <a:endParaRPr lang="nb-NO"/>
          </a:p>
          <a:p>
            <a:endParaRPr lang="nb-NO"/>
          </a:p>
          <a:p>
            <a:endParaRPr lang="nb-NO"/>
          </a:p>
        </p:txBody>
      </p:sp>
      <p:sp>
        <p:nvSpPr>
          <p:cNvPr id="11" name="TekstSylinder 10">
            <a:extLst>
              <a:ext uri="{FF2B5EF4-FFF2-40B4-BE49-F238E27FC236}">
                <a16:creationId xmlns:a16="http://schemas.microsoft.com/office/drawing/2014/main" id="{AF27AD31-2FF8-413E-B38F-C1599646E330}"/>
              </a:ext>
            </a:extLst>
          </p:cNvPr>
          <p:cNvSpPr txBox="1"/>
          <p:nvPr/>
        </p:nvSpPr>
        <p:spPr>
          <a:xfrm>
            <a:off x="7231353" y="1905802"/>
            <a:ext cx="184731" cy="646331"/>
          </a:xfrm>
          <a:prstGeom prst="rect">
            <a:avLst/>
          </a:prstGeom>
          <a:noFill/>
        </p:spPr>
        <p:txBody>
          <a:bodyPr wrap="none" rtlCol="0">
            <a:spAutoFit/>
          </a:bodyPr>
          <a:lstStyle/>
          <a:p>
            <a:endParaRPr lang="nb-NO"/>
          </a:p>
          <a:p>
            <a:endParaRPr lang="nb-NO"/>
          </a:p>
        </p:txBody>
      </p:sp>
      <p:graphicFrame>
        <p:nvGraphicFramePr>
          <p:cNvPr id="12" name="Tabell 12">
            <a:extLst>
              <a:ext uri="{FF2B5EF4-FFF2-40B4-BE49-F238E27FC236}">
                <a16:creationId xmlns:a16="http://schemas.microsoft.com/office/drawing/2014/main" id="{183FBCA0-4A13-482F-A18D-27759B440C85}"/>
              </a:ext>
            </a:extLst>
          </p:cNvPr>
          <p:cNvGraphicFramePr>
            <a:graphicFrameLocks noGrp="1"/>
          </p:cNvGraphicFramePr>
          <p:nvPr>
            <p:extLst>
              <p:ext uri="{D42A27DB-BD31-4B8C-83A1-F6EECF244321}">
                <p14:modId xmlns:p14="http://schemas.microsoft.com/office/powerpoint/2010/main" val="2598795510"/>
              </p:ext>
            </p:extLst>
          </p:nvPr>
        </p:nvGraphicFramePr>
        <p:xfrm>
          <a:off x="834307" y="2386670"/>
          <a:ext cx="9192127" cy="3008376"/>
        </p:xfrm>
        <a:graphic>
          <a:graphicData uri="http://schemas.openxmlformats.org/drawingml/2006/table">
            <a:tbl>
              <a:tblPr firstRow="1" bandRow="1">
                <a:tableStyleId>{5C22544A-7EE6-4342-B048-85BDC9FD1C3A}</a:tableStyleId>
              </a:tblPr>
              <a:tblGrid>
                <a:gridCol w="3092954">
                  <a:extLst>
                    <a:ext uri="{9D8B030D-6E8A-4147-A177-3AD203B41FA5}">
                      <a16:colId xmlns:a16="http://schemas.microsoft.com/office/drawing/2014/main" val="450842244"/>
                    </a:ext>
                  </a:extLst>
                </a:gridCol>
                <a:gridCol w="3182718">
                  <a:extLst>
                    <a:ext uri="{9D8B030D-6E8A-4147-A177-3AD203B41FA5}">
                      <a16:colId xmlns:a16="http://schemas.microsoft.com/office/drawing/2014/main" val="1811286505"/>
                    </a:ext>
                  </a:extLst>
                </a:gridCol>
                <a:gridCol w="2916455">
                  <a:extLst>
                    <a:ext uri="{9D8B030D-6E8A-4147-A177-3AD203B41FA5}">
                      <a16:colId xmlns:a16="http://schemas.microsoft.com/office/drawing/2014/main" val="1459330528"/>
                    </a:ext>
                  </a:extLst>
                </a:gridCol>
              </a:tblGrid>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b="0">
                          <a:solidFill>
                            <a:schemeClr val="accent6">
                              <a:lumMod val="75000"/>
                            </a:schemeClr>
                          </a:solidFill>
                        </a:rPr>
                        <a:t>En vennegruppe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b="0">
                          <a:solidFill>
                            <a:schemeClr val="accent6">
                              <a:lumMod val="75000"/>
                            </a:schemeClr>
                          </a:solidFill>
                        </a:rPr>
                        <a:t>Et klassemiljø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b="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8484978"/>
                  </a:ext>
                </a:extLst>
              </a:tr>
              <a:tr h="370840">
                <a:tc>
                  <a:txBody>
                    <a:bodyPr/>
                    <a:lstStyle/>
                    <a:p>
                      <a:pPr>
                        <a:lnSpc>
                          <a:spcPct val="150000"/>
                        </a:lnSpc>
                      </a:pPr>
                      <a:r>
                        <a:rPr lang="nb-NO" sz="2000">
                          <a:solidFill>
                            <a:schemeClr val="accent6">
                              <a:lumMod val="75000"/>
                            </a:schemeClr>
                          </a:solidFill>
                        </a:rPr>
                        <a:t>En bursdag</a:t>
                      </a:r>
                      <a:endParaRPr lang="nb-NO" sz="2000">
                        <a:ln>
                          <a:noFill/>
                        </a:ln>
                        <a:solidFill>
                          <a:schemeClr val="accent6">
                            <a:lumMod val="7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a:solidFill>
                            <a:schemeClr val="accent6">
                              <a:lumMod val="75000"/>
                            </a:schemeClr>
                          </a:solidFill>
                        </a:rPr>
                        <a:t>Barnelek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a:solidFill>
                            <a:schemeClr val="accent6">
                              <a:lumMod val="75000"/>
                            </a:schemeClr>
                          </a:solidFill>
                        </a:rPr>
                        <a:t>Utviklingssamtale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671304"/>
                  </a:ext>
                </a:extLst>
              </a:tr>
              <a:tr h="370840">
                <a:tc>
                  <a:txBody>
                    <a:bodyPr/>
                    <a:lstStyle/>
                    <a:p>
                      <a:pPr>
                        <a:lnSpc>
                          <a:spcPct val="150000"/>
                        </a:lnSpc>
                      </a:pPr>
                      <a:r>
                        <a:rPr lang="nb-NO" sz="2000">
                          <a:ln>
                            <a:noFill/>
                          </a:ln>
                          <a:solidFill>
                            <a:schemeClr val="accent6">
                              <a:lumMod val="75000"/>
                            </a:schemeClr>
                          </a:solidFill>
                        </a:rPr>
                        <a:t>En gave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a:solidFill>
                            <a:schemeClr val="accent6">
                              <a:lumMod val="75000"/>
                            </a:schemeClr>
                          </a:solidFill>
                        </a:rPr>
                        <a:t>Å delta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a:solidFill>
                            <a:schemeClr val="accent6">
                              <a:lumMod val="75000"/>
                            </a:schemeClr>
                          </a:solidFill>
                        </a:rPr>
                        <a:t>Foreldremøte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9747729"/>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a:solidFill>
                            <a:schemeClr val="accent6">
                              <a:lumMod val="75000"/>
                            </a:schemeClr>
                          </a:solidFill>
                        </a:rPr>
                        <a:t>En invitasjon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055411"/>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sz="2000">
                          <a:solidFill>
                            <a:schemeClr val="accent6">
                              <a:lumMod val="75000"/>
                            </a:schemeClr>
                          </a:solidFill>
                        </a:rPr>
                        <a:t>Å delta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090717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nb-NO" sz="200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363043"/>
                  </a:ext>
                </a:extLst>
              </a:tr>
            </a:tbl>
          </a:graphicData>
        </a:graphic>
      </p:graphicFrame>
    </p:spTree>
    <p:extLst>
      <p:ext uri="{BB962C8B-B14F-4D97-AF65-F5344CB8AC3E}">
        <p14:creationId xmlns:p14="http://schemas.microsoft.com/office/powerpoint/2010/main" val="2136860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EEB737-AFF7-4F24-98E8-9920AD242417}"/>
              </a:ext>
            </a:extLst>
          </p:cNvPr>
          <p:cNvSpPr>
            <a:spLocks noGrp="1"/>
          </p:cNvSpPr>
          <p:nvPr>
            <p:ph type="title"/>
          </p:nvPr>
        </p:nvSpPr>
        <p:spPr>
          <a:xfrm>
            <a:off x="536035" y="1756019"/>
            <a:ext cx="10515600" cy="678552"/>
          </a:xfrm>
        </p:spPr>
        <p:txBody>
          <a:bodyPr>
            <a:normAutofit fontScale="90000"/>
          </a:bodyPr>
          <a:lstStyle/>
          <a:p>
            <a:r>
              <a:rPr lang="nb-NO" sz="3100">
                <a:solidFill>
                  <a:schemeClr val="accent6"/>
                </a:solidFill>
              </a:rPr>
              <a:t>Til kursholder:</a:t>
            </a:r>
            <a:br>
              <a:rPr lang="nb-NO" sz="3100">
                <a:solidFill>
                  <a:schemeClr val="accent6"/>
                </a:solidFill>
              </a:rPr>
            </a:br>
            <a:r>
              <a:rPr lang="nb-NO" sz="3100">
                <a:solidFill>
                  <a:schemeClr val="accent6"/>
                </a:solidFill>
              </a:rPr>
              <a:t>Om skoleturer, leirskole og turustyr</a:t>
            </a:r>
            <a:br>
              <a:rPr lang="en-US" sz="2700"/>
            </a:br>
            <a:r>
              <a:rPr lang="en-US" sz="2700"/>
              <a:t>​</a:t>
            </a:r>
            <a:br>
              <a:rPr lang="en-US" sz="2700"/>
            </a:br>
            <a:r>
              <a:rPr lang="en-US" sz="2700"/>
              <a:t>Målsetting:​</a:t>
            </a:r>
            <a:br>
              <a:rPr lang="en-US"/>
            </a:br>
            <a:br>
              <a:rPr lang="nb-NO"/>
            </a:br>
            <a:endParaRPr lang="nb-NO"/>
          </a:p>
        </p:txBody>
      </p:sp>
      <p:sp>
        <p:nvSpPr>
          <p:cNvPr id="3" name="Plassholder for innhold 2">
            <a:extLst>
              <a:ext uri="{FF2B5EF4-FFF2-40B4-BE49-F238E27FC236}">
                <a16:creationId xmlns:a16="http://schemas.microsoft.com/office/drawing/2014/main" id="{A9D94290-38E0-4CDB-B99F-AEBD3416DB0D}"/>
              </a:ext>
            </a:extLst>
          </p:cNvPr>
          <p:cNvSpPr>
            <a:spLocks noGrp="1"/>
          </p:cNvSpPr>
          <p:nvPr>
            <p:ph idx="1"/>
          </p:nvPr>
        </p:nvSpPr>
        <p:spPr>
          <a:xfrm>
            <a:off x="448722" y="2147794"/>
            <a:ext cx="10339351" cy="2743950"/>
          </a:xfrm>
        </p:spPr>
        <p:txBody>
          <a:bodyPr vert="horz" lIns="91440" tIns="45720" rIns="91440" bIns="45720" rtlCol="0" anchor="t">
            <a:normAutofit fontScale="70000" lnSpcReduction="20000"/>
          </a:bodyPr>
          <a:lstStyle/>
          <a:p>
            <a:pPr marL="0" indent="0">
              <a:buNone/>
            </a:pPr>
            <a:endParaRPr lang="nb-NO"/>
          </a:p>
          <a:p>
            <a:pPr>
              <a:lnSpc>
                <a:spcPct val="170000"/>
              </a:lnSpc>
            </a:pPr>
            <a:r>
              <a:rPr lang="nb-NO">
                <a:solidFill>
                  <a:srgbClr val="000000"/>
                </a:solidFill>
              </a:rPr>
              <a:t>Skape trygghet for å sende barna på skoleturer</a:t>
            </a:r>
          </a:p>
          <a:p>
            <a:pPr>
              <a:lnSpc>
                <a:spcPct val="170000"/>
              </a:lnSpc>
            </a:pPr>
            <a:r>
              <a:rPr lang="nb-NO">
                <a:solidFill>
                  <a:srgbClr val="000000"/>
                </a:solidFill>
              </a:rPr>
              <a:t>Litt om fritidsaktiviteter</a:t>
            </a:r>
          </a:p>
          <a:p>
            <a:pPr>
              <a:lnSpc>
                <a:spcPct val="170000"/>
              </a:lnSpc>
            </a:pPr>
            <a:r>
              <a:rPr lang="nb-NO"/>
              <a:t>Praktiske tips for å låne turutstyr (tilpasset Bærum kommune. </a:t>
            </a:r>
          </a:p>
          <a:p>
            <a:pPr>
              <a:lnSpc>
                <a:spcPct val="170000"/>
              </a:lnSpc>
            </a:pPr>
            <a:r>
              <a:rPr lang="nb-NO"/>
              <a:t>Se også egen powerpoint med bilder og ord for turutstyr</a:t>
            </a:r>
          </a:p>
          <a:p>
            <a:endParaRPr lang="nb-NO"/>
          </a:p>
          <a:p>
            <a:pPr marL="0" indent="0">
              <a:spcAft>
                <a:spcPts val="600"/>
              </a:spcAft>
              <a:buNone/>
            </a:pPr>
            <a:endParaRPr lang="nb-NO"/>
          </a:p>
          <a:p>
            <a:pPr>
              <a:spcAft>
                <a:spcPts val="600"/>
              </a:spcAft>
            </a:pPr>
            <a:endParaRPr lang="nb-NO"/>
          </a:p>
          <a:p>
            <a:endParaRPr lang="nb-NO" sz="2000"/>
          </a:p>
          <a:p>
            <a:endParaRPr lang="nb-NO" sz="2000"/>
          </a:p>
          <a:p>
            <a:endParaRPr lang="nb-NO" sz="2000"/>
          </a:p>
          <a:p>
            <a:endParaRPr lang="nb-NO" sz="2000"/>
          </a:p>
        </p:txBody>
      </p:sp>
      <p:sp>
        <p:nvSpPr>
          <p:cNvPr id="4" name="Plassholder for bunntekst 3">
            <a:extLst>
              <a:ext uri="{FF2B5EF4-FFF2-40B4-BE49-F238E27FC236}">
                <a16:creationId xmlns:a16="http://schemas.microsoft.com/office/drawing/2014/main" id="{34771642-C502-4D1F-BE81-A6111AD5D766}"/>
              </a:ext>
            </a:extLst>
          </p:cNvPr>
          <p:cNvSpPr>
            <a:spLocks noGrp="1"/>
          </p:cNvSpPr>
          <p:nvPr>
            <p:ph type="ftr" sz="quarter" idx="11"/>
          </p:nvPr>
        </p:nvSpPr>
        <p:spPr/>
        <p:txBody>
          <a:bodyPr/>
          <a:lstStyle/>
          <a:p>
            <a:r>
              <a:rPr lang="nb-NO"/>
              <a:t>Foreldre-skolesamarbeid</a:t>
            </a:r>
          </a:p>
        </p:txBody>
      </p:sp>
      <p:pic>
        <p:nvPicPr>
          <p:cNvPr id="5" name="Bilde 4" descr="Et bilde som inneholder person, barn, liten, gutt&#10;&#10;Automatisk generert beskrivelse">
            <a:extLst>
              <a:ext uri="{FF2B5EF4-FFF2-40B4-BE49-F238E27FC236}">
                <a16:creationId xmlns:a16="http://schemas.microsoft.com/office/drawing/2014/main" id="{6462C269-7FAF-49A4-8478-4BA3811FBA30}"/>
              </a:ext>
            </a:extLst>
          </p:cNvPr>
          <p:cNvPicPr>
            <a:picLocks noChangeAspect="1"/>
          </p:cNvPicPr>
          <p:nvPr/>
        </p:nvPicPr>
        <p:blipFill rotWithShape="1">
          <a:blip r:embed="rId3">
            <a:extLst>
              <a:ext uri="{28A0092B-C50C-407E-A947-70E740481C1C}">
                <a14:useLocalDpi xmlns:a14="http://schemas.microsoft.com/office/drawing/2010/main" val="0"/>
              </a:ext>
            </a:extLst>
          </a:blip>
          <a:srcRect t="238" r="33113" b="5688"/>
          <a:stretch/>
        </p:blipFill>
        <p:spPr>
          <a:xfrm>
            <a:off x="7969827" y="0"/>
            <a:ext cx="4222173" cy="3340322"/>
          </a:xfrm>
          <a:prstGeom prst="rect">
            <a:avLst/>
          </a:prstGeom>
        </p:spPr>
      </p:pic>
    </p:spTree>
    <p:extLst>
      <p:ext uri="{BB962C8B-B14F-4D97-AF65-F5344CB8AC3E}">
        <p14:creationId xmlns:p14="http://schemas.microsoft.com/office/powerpoint/2010/main" val="2605418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555716CC-E66A-4FA3-9A28-1E0C1E94AF1D}"/>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solidFill>
                  <a:schemeClr val="accent5"/>
                </a:solidFill>
                <a:latin typeface="+mj-lt"/>
                <a:ea typeface="+mj-ea"/>
                <a:cs typeface="+mj-cs"/>
              </a:rPr>
              <a:t>Vi skal snakke om:</a:t>
            </a:r>
          </a:p>
        </p:txBody>
      </p:sp>
      <p:sp>
        <p:nvSpPr>
          <p:cNvPr id="5" name="Plassholder for bunntekst 4">
            <a:extLst>
              <a:ext uri="{FF2B5EF4-FFF2-40B4-BE49-F238E27FC236}">
                <a16:creationId xmlns:a16="http://schemas.microsoft.com/office/drawing/2014/main" id="{055F24CD-E4C3-4562-81DE-AAA53C09630B}"/>
              </a:ext>
            </a:extLst>
          </p:cNvPr>
          <p:cNvSpPr>
            <a:spLocks noGrp="1"/>
          </p:cNvSpPr>
          <p:nvPr>
            <p:ph type="ftr" sz="quarter" idx="11"/>
          </p:nvPr>
        </p:nvSpPr>
        <p:spPr>
          <a:xfrm>
            <a:off x="3847214" y="649287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graphicFrame>
        <p:nvGraphicFramePr>
          <p:cNvPr id="9" name="Plassholder for innhold 6">
            <a:extLst>
              <a:ext uri="{FF2B5EF4-FFF2-40B4-BE49-F238E27FC236}">
                <a16:creationId xmlns:a16="http://schemas.microsoft.com/office/drawing/2014/main" id="{4F851C1F-909C-4706-9C5D-BDF15367FDE0}"/>
              </a:ext>
            </a:extLst>
          </p:cNvPr>
          <p:cNvGraphicFramePr>
            <a:graphicFrameLocks noGrp="1"/>
          </p:cNvGraphicFramePr>
          <p:nvPr>
            <p:ph idx="1"/>
          </p:nvPr>
        </p:nvGraphicFramePr>
        <p:xfrm>
          <a:off x="5741885" y="276515"/>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70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BE17E88-E8C0-48D9-B092-31A8B866BD5C}"/>
              </a:ext>
            </a:extLst>
          </p:cNvPr>
          <p:cNvSpPr>
            <a:spLocks noGrp="1"/>
          </p:cNvSpPr>
          <p:nvPr>
            <p:ph type="title"/>
          </p:nvPr>
        </p:nvSpPr>
        <p:spPr>
          <a:xfrm>
            <a:off x="645695" y="302194"/>
            <a:ext cx="10515600" cy="1325563"/>
          </a:xfrm>
        </p:spPr>
        <p:txBody>
          <a:bodyPr/>
          <a:lstStyle/>
          <a:p>
            <a:r>
              <a:rPr lang="en-US"/>
              <a:t>Snakk sammen</a:t>
            </a:r>
            <a:endParaRPr lang="nb-NO"/>
          </a:p>
        </p:txBody>
      </p:sp>
      <p:sp>
        <p:nvSpPr>
          <p:cNvPr id="5" name="Plassholder for bunntekst 4">
            <a:extLst>
              <a:ext uri="{FF2B5EF4-FFF2-40B4-BE49-F238E27FC236}">
                <a16:creationId xmlns:a16="http://schemas.microsoft.com/office/drawing/2014/main" id="{D8EB428C-A908-4140-A9D8-06D6DF59FFD4}"/>
              </a:ext>
            </a:extLst>
          </p:cNvPr>
          <p:cNvSpPr>
            <a:spLocks noGrp="1"/>
          </p:cNvSpPr>
          <p:nvPr>
            <p:ph type="ftr" sz="quarter" idx="11"/>
          </p:nvPr>
        </p:nvSpPr>
        <p:spPr/>
        <p:txBody>
          <a:bodyPr/>
          <a:lstStyle/>
          <a:p>
            <a:r>
              <a:rPr lang="nb-NO"/>
              <a:t>Foreldre-skolesamarbeid</a:t>
            </a:r>
          </a:p>
        </p:txBody>
      </p:sp>
      <p:pic>
        <p:nvPicPr>
          <p:cNvPr id="7" name="Bilde 3" descr="Et bilde som inneholder innendørs, person, bærbar PC&#10;&#10;Automatisk generert beskrivelse">
            <a:extLst>
              <a:ext uri="{FF2B5EF4-FFF2-40B4-BE49-F238E27FC236}">
                <a16:creationId xmlns:a16="http://schemas.microsoft.com/office/drawing/2014/main" id="{75861473-B529-4FDB-8C74-98D200E68536}"/>
              </a:ext>
            </a:extLst>
          </p:cNvPr>
          <p:cNvPicPr>
            <a:picLocks noChangeAspect="1"/>
          </p:cNvPicPr>
          <p:nvPr/>
        </p:nvPicPr>
        <p:blipFill>
          <a:blip r:embed="rId3"/>
          <a:stretch>
            <a:fillRect/>
          </a:stretch>
        </p:blipFill>
        <p:spPr>
          <a:xfrm>
            <a:off x="6588081" y="2056306"/>
            <a:ext cx="5603919" cy="3519084"/>
          </a:xfrm>
          <a:prstGeom prst="rect">
            <a:avLst/>
          </a:prstGeom>
        </p:spPr>
      </p:pic>
      <p:sp>
        <p:nvSpPr>
          <p:cNvPr id="8" name="TekstSylinder 7">
            <a:extLst>
              <a:ext uri="{FF2B5EF4-FFF2-40B4-BE49-F238E27FC236}">
                <a16:creationId xmlns:a16="http://schemas.microsoft.com/office/drawing/2014/main" id="{7525D4BA-C662-4C7C-8D73-B6D34A7FF6EC}"/>
              </a:ext>
            </a:extLst>
          </p:cNvPr>
          <p:cNvSpPr txBox="1"/>
          <p:nvPr/>
        </p:nvSpPr>
        <p:spPr>
          <a:xfrm>
            <a:off x="11281715" y="5313780"/>
            <a:ext cx="1454748" cy="261610"/>
          </a:xfrm>
          <a:prstGeom prst="rect">
            <a:avLst/>
          </a:prstGeom>
          <a:noFill/>
        </p:spPr>
        <p:txBody>
          <a:bodyPr wrap="square" rtlCol="0">
            <a:spAutoFit/>
          </a:bodyPr>
          <a:lstStyle/>
          <a:p>
            <a:r>
              <a:rPr lang="nb-NO" sz="1050"/>
              <a:t>Foto: Stock</a:t>
            </a:r>
          </a:p>
        </p:txBody>
      </p:sp>
      <p:sp>
        <p:nvSpPr>
          <p:cNvPr id="9" name="Plassholder for innhold 3">
            <a:extLst>
              <a:ext uri="{FF2B5EF4-FFF2-40B4-BE49-F238E27FC236}">
                <a16:creationId xmlns:a16="http://schemas.microsoft.com/office/drawing/2014/main" id="{3BA2E993-F390-4889-8A41-9C140AA0EF35}"/>
              </a:ext>
            </a:extLst>
          </p:cNvPr>
          <p:cNvSpPr txBox="1">
            <a:spLocks/>
          </p:cNvSpPr>
          <p:nvPr/>
        </p:nvSpPr>
        <p:spPr>
          <a:xfrm>
            <a:off x="492081" y="1817705"/>
            <a:ext cx="5706588" cy="3966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sz="2400"/>
              <a:t>Er det vanlig å få lekser i  hjemlandet ditt? </a:t>
            </a:r>
          </a:p>
          <a:p>
            <a:pPr marL="0" indent="0">
              <a:buFont typeface="Arial" panose="020B0604020202020204" pitchFamily="34" charset="0"/>
              <a:buNone/>
            </a:pPr>
            <a:endParaRPr lang="en-US" sz="2000"/>
          </a:p>
          <a:p>
            <a:pPr>
              <a:lnSpc>
                <a:spcPct val="160000"/>
              </a:lnSpc>
            </a:pPr>
            <a:r>
              <a:rPr lang="en-US" sz="2400"/>
              <a:t>Hva tror du barnet tenker når mor eller far er interessert i leksene deres? </a:t>
            </a:r>
          </a:p>
        </p:txBody>
      </p:sp>
    </p:spTree>
    <p:extLst>
      <p:ext uri="{BB962C8B-B14F-4D97-AF65-F5344CB8AC3E}">
        <p14:creationId xmlns:p14="http://schemas.microsoft.com/office/powerpoint/2010/main" val="1680014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CF5B40D5-200C-44D5-8A79-672F169A20C9}"/>
              </a:ext>
            </a:extLst>
          </p:cNvPr>
          <p:cNvSpPr txBox="1"/>
          <p:nvPr/>
        </p:nvSpPr>
        <p:spPr>
          <a:xfrm>
            <a:off x="5297762" y="640080"/>
            <a:ext cx="6251110" cy="3566160"/>
          </a:xfrm>
          <a:prstGeom prst="rect">
            <a:avLst/>
          </a:prstGeom>
        </p:spPr>
        <p:txBody>
          <a:bodyPr vert="horz" lIns="91440" tIns="45720" rIns="91440" bIns="45720" rtlCol="0" anchor="b">
            <a:normAutofit/>
          </a:bodyPr>
          <a:lstStyle/>
          <a:p>
            <a:pPr>
              <a:lnSpc>
                <a:spcPct val="150000"/>
              </a:lnSpc>
              <a:spcBef>
                <a:spcPct val="0"/>
              </a:spcBef>
              <a:spcAft>
                <a:spcPts val="600"/>
              </a:spcAft>
            </a:pPr>
            <a:r>
              <a:rPr lang="en-US" sz="5400" dirty="0" err="1">
                <a:latin typeface="+mj-lt"/>
                <a:ea typeface="+mj-ea"/>
                <a:cs typeface="+mj-cs"/>
              </a:rPr>
              <a:t>Klasseturer</a:t>
            </a:r>
            <a:r>
              <a:rPr lang="en-US" sz="5400" dirty="0">
                <a:latin typeface="+mj-lt"/>
                <a:ea typeface="+mj-ea"/>
                <a:cs typeface="+mj-cs"/>
              </a:rPr>
              <a:t> </a:t>
            </a:r>
            <a:r>
              <a:rPr lang="en-US" sz="5400" dirty="0" err="1">
                <a:latin typeface="+mj-lt"/>
                <a:ea typeface="+mj-ea"/>
                <a:cs typeface="+mj-cs"/>
              </a:rPr>
              <a:t>og</a:t>
            </a:r>
            <a:r>
              <a:rPr lang="en-US" sz="5400" dirty="0">
                <a:latin typeface="+mj-lt"/>
                <a:ea typeface="+mj-ea"/>
                <a:cs typeface="+mj-cs"/>
              </a:rPr>
              <a:t> </a:t>
            </a:r>
            <a:r>
              <a:rPr lang="en-US" sz="5400" dirty="0" err="1">
                <a:latin typeface="+mj-lt"/>
                <a:ea typeface="+mj-ea"/>
                <a:cs typeface="+mj-cs"/>
              </a:rPr>
              <a:t>leirskole</a:t>
            </a:r>
            <a:endParaRPr lang="nb-NO" dirty="0" err="1">
              <a:ea typeface="+mj-ea"/>
              <a:cs typeface="+mj-cs"/>
            </a:endParaRPr>
          </a:p>
        </p:txBody>
      </p:sp>
      <p:pic>
        <p:nvPicPr>
          <p:cNvPr id="5" name="Bilde 4" descr="Et bilde som inneholder person, barn, liten, gutt&#10;&#10;Automatisk generert beskrivelse">
            <a:extLst>
              <a:ext uri="{FF2B5EF4-FFF2-40B4-BE49-F238E27FC236}">
                <a16:creationId xmlns:a16="http://schemas.microsoft.com/office/drawing/2014/main" id="{21845309-BC0F-48EA-9641-DD2048BF47EF}"/>
              </a:ext>
            </a:extLst>
          </p:cNvPr>
          <p:cNvPicPr>
            <a:picLocks noChangeAspect="1"/>
          </p:cNvPicPr>
          <p:nvPr/>
        </p:nvPicPr>
        <p:blipFill rotWithShape="1">
          <a:blip r:embed="rId3">
            <a:extLst>
              <a:ext uri="{28A0092B-C50C-407E-A947-70E740481C1C}">
                <a14:useLocalDpi xmlns:a14="http://schemas.microsoft.com/office/drawing/2010/main" val="0"/>
              </a:ext>
            </a:extLst>
          </a:blip>
          <a:srcRect l="24338" r="374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Plassholder for bunntekst 1">
            <a:extLst>
              <a:ext uri="{FF2B5EF4-FFF2-40B4-BE49-F238E27FC236}">
                <a16:creationId xmlns:a16="http://schemas.microsoft.com/office/drawing/2014/main" id="{029141EE-FF59-42DA-978C-EC2286535DAA}"/>
              </a:ext>
            </a:extLst>
          </p:cNvPr>
          <p:cNvSpPr>
            <a:spLocks noGrp="1"/>
          </p:cNvSpPr>
          <p:nvPr>
            <p:ph type="ftr" sz="quarter" idx="11"/>
          </p:nvPr>
        </p:nvSpPr>
        <p:spPr>
          <a:xfrm>
            <a:off x="4038600" y="6492865"/>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Foreldre-skolesamarbeid</a:t>
            </a:r>
          </a:p>
        </p:txBody>
      </p:sp>
      <p:sp>
        <p:nvSpPr>
          <p:cNvPr id="6" name="TekstSylinder 5">
            <a:extLst>
              <a:ext uri="{FF2B5EF4-FFF2-40B4-BE49-F238E27FC236}">
                <a16:creationId xmlns:a16="http://schemas.microsoft.com/office/drawing/2014/main" id="{AE794880-72EF-4239-B5F1-657F88C770CC}"/>
              </a:ext>
            </a:extLst>
          </p:cNvPr>
          <p:cNvSpPr txBox="1"/>
          <p:nvPr/>
        </p:nvSpPr>
        <p:spPr>
          <a:xfrm>
            <a:off x="0" y="6613753"/>
            <a:ext cx="2034531" cy="215444"/>
          </a:xfrm>
          <a:prstGeom prst="rect">
            <a:avLst/>
          </a:prstGeom>
          <a:noFill/>
        </p:spPr>
        <p:txBody>
          <a:bodyPr wrap="none" rtlCol="0">
            <a:spAutoFit/>
          </a:bodyPr>
          <a:lstStyle/>
          <a:p>
            <a:pPr>
              <a:spcAft>
                <a:spcPts val="600"/>
              </a:spcAft>
            </a:pPr>
            <a:r>
              <a:rPr lang="nb-NO" sz="800">
                <a:solidFill>
                  <a:schemeClr val="bg1"/>
                </a:solidFill>
              </a:rPr>
              <a:t>Foto: Tom Atle </a:t>
            </a:r>
            <a:r>
              <a:rPr lang="nb-NO" sz="800" err="1">
                <a:solidFill>
                  <a:schemeClr val="bg1"/>
                </a:solidFill>
              </a:rPr>
              <a:t>Bordevik</a:t>
            </a:r>
            <a:r>
              <a:rPr lang="nb-NO" sz="800">
                <a:solidFill>
                  <a:schemeClr val="bg1"/>
                </a:solidFill>
              </a:rPr>
              <a:t>, Bærum kommune</a:t>
            </a:r>
          </a:p>
        </p:txBody>
      </p:sp>
    </p:spTree>
    <p:extLst>
      <p:ext uri="{BB962C8B-B14F-4D97-AF65-F5344CB8AC3E}">
        <p14:creationId xmlns:p14="http://schemas.microsoft.com/office/powerpoint/2010/main" val="3702436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308A4E8-A069-40FC-9822-F45946E082EB}"/>
              </a:ext>
            </a:extLst>
          </p:cNvPr>
          <p:cNvSpPr>
            <a:spLocks noGrp="1"/>
          </p:cNvSpPr>
          <p:nvPr>
            <p:ph idx="1"/>
          </p:nvPr>
        </p:nvSpPr>
        <p:spPr>
          <a:xfrm>
            <a:off x="2152650" y="1825626"/>
            <a:ext cx="7886700" cy="3656475"/>
          </a:xfrm>
        </p:spPr>
        <p:txBody>
          <a:bodyPr vert="horz" lIns="91440" tIns="45720" rIns="91440" bIns="45720" rtlCol="0" anchor="t">
            <a:normAutofit/>
          </a:bodyPr>
          <a:lstStyle/>
          <a:p>
            <a:endParaRPr lang="nb-NO">
              <a:ea typeface="+mn-lt"/>
              <a:cs typeface="+mn-lt"/>
            </a:endParaRPr>
          </a:p>
          <a:p>
            <a:endParaRPr lang="nb-NO">
              <a:cs typeface="Calibri"/>
            </a:endParaRPr>
          </a:p>
        </p:txBody>
      </p:sp>
      <p:pic>
        <p:nvPicPr>
          <p:cNvPr id="4" name="Bilde 4">
            <a:extLst>
              <a:ext uri="{FF2B5EF4-FFF2-40B4-BE49-F238E27FC236}">
                <a16:creationId xmlns:a16="http://schemas.microsoft.com/office/drawing/2014/main" id="{3E739A92-105B-4F72-9D05-12BA6FE9178C}"/>
              </a:ext>
            </a:extLst>
          </p:cNvPr>
          <p:cNvPicPr>
            <a:picLocks noChangeAspect="1"/>
          </p:cNvPicPr>
          <p:nvPr/>
        </p:nvPicPr>
        <p:blipFill>
          <a:blip r:embed="rId3"/>
          <a:stretch>
            <a:fillRect/>
          </a:stretch>
        </p:blipFill>
        <p:spPr>
          <a:xfrm>
            <a:off x="0" y="0"/>
            <a:ext cx="8957500" cy="4627427"/>
          </a:xfrm>
          <a:prstGeom prst="rect">
            <a:avLst/>
          </a:prstGeom>
        </p:spPr>
      </p:pic>
      <p:sp>
        <p:nvSpPr>
          <p:cNvPr id="5" name="TekstSylinder 4">
            <a:extLst>
              <a:ext uri="{FF2B5EF4-FFF2-40B4-BE49-F238E27FC236}">
                <a16:creationId xmlns:a16="http://schemas.microsoft.com/office/drawing/2014/main" id="{4F0A078C-4C70-411A-9FE2-1AAB537D579E}"/>
              </a:ext>
            </a:extLst>
          </p:cNvPr>
          <p:cNvSpPr txBox="1"/>
          <p:nvPr/>
        </p:nvSpPr>
        <p:spPr>
          <a:xfrm>
            <a:off x="673674" y="5455142"/>
            <a:ext cx="8515027" cy="589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b-NO" sz="1600">
                <a:latin typeface="Corbel"/>
                <a:cs typeface="Calibri"/>
              </a:rPr>
              <a:t>Se film og les informasjon om skoleturer og leirskole på flere språk </a:t>
            </a:r>
            <a:r>
              <a:rPr lang="nb-NO" sz="2400">
                <a:latin typeface="Corbel"/>
                <a:cs typeface="Calibri"/>
                <a:hlinkClick r:id="rId4"/>
              </a:rPr>
              <a:t>her</a:t>
            </a:r>
            <a:r>
              <a:rPr lang="nb-NO" sz="2400">
                <a:latin typeface="Corbel"/>
                <a:cs typeface="Calibri"/>
              </a:rPr>
              <a:t>. </a:t>
            </a:r>
            <a:endParaRPr lang="nb-NO" sz="2400">
              <a:latin typeface="Corbel" panose="020B0503020204020204" pitchFamily="34" charset="0"/>
              <a:cs typeface="Calibri"/>
            </a:endParaRPr>
          </a:p>
        </p:txBody>
      </p:sp>
      <p:sp>
        <p:nvSpPr>
          <p:cNvPr id="6" name="Plassholder for bunntekst 1">
            <a:extLst>
              <a:ext uri="{FF2B5EF4-FFF2-40B4-BE49-F238E27FC236}">
                <a16:creationId xmlns:a16="http://schemas.microsoft.com/office/drawing/2014/main" id="{99DBE7C4-FCC6-4A95-85E8-5F1C95AD4951}"/>
              </a:ext>
            </a:extLst>
          </p:cNvPr>
          <p:cNvSpPr>
            <a:spLocks noGrp="1"/>
          </p:cNvSpPr>
          <p:nvPr>
            <p:ph type="ftr" sz="quarter" idx="11"/>
          </p:nvPr>
        </p:nvSpPr>
        <p:spPr>
          <a:xfrm>
            <a:off x="3879849" y="6453053"/>
            <a:ext cx="4114800" cy="365125"/>
          </a:xfrm>
        </p:spPr>
        <p:txBody>
          <a:bodyPr/>
          <a:lstStyle/>
          <a:p>
            <a:r>
              <a:rPr lang="nb-NO"/>
              <a:t>Foreldre-skolesamarbeid</a:t>
            </a:r>
          </a:p>
        </p:txBody>
      </p:sp>
      <p:sp>
        <p:nvSpPr>
          <p:cNvPr id="8" name="TekstSylinder 7">
            <a:extLst>
              <a:ext uri="{FF2B5EF4-FFF2-40B4-BE49-F238E27FC236}">
                <a16:creationId xmlns:a16="http://schemas.microsoft.com/office/drawing/2014/main" id="{6B90A8A9-D8A4-42F4-855E-8CB498CA3652}"/>
              </a:ext>
            </a:extLst>
          </p:cNvPr>
          <p:cNvSpPr txBox="1"/>
          <p:nvPr/>
        </p:nvSpPr>
        <p:spPr>
          <a:xfrm>
            <a:off x="7883167" y="4411983"/>
            <a:ext cx="1074333" cy="215444"/>
          </a:xfrm>
          <a:prstGeom prst="rect">
            <a:avLst/>
          </a:prstGeom>
          <a:noFill/>
        </p:spPr>
        <p:txBody>
          <a:bodyPr wrap="none" rtlCol="0">
            <a:spAutoFit/>
          </a:bodyPr>
          <a:lstStyle/>
          <a:p>
            <a:r>
              <a:rPr lang="nb-NO" sz="800"/>
              <a:t>Foto:: </a:t>
            </a:r>
            <a:r>
              <a:rPr lang="nb-NO" sz="800" err="1"/>
              <a:t>Redant</a:t>
            </a:r>
            <a:r>
              <a:rPr lang="nb-NO" sz="800"/>
              <a:t>, NAFO</a:t>
            </a:r>
          </a:p>
        </p:txBody>
      </p:sp>
      <p:pic>
        <p:nvPicPr>
          <p:cNvPr id="2" name="Bilde 1">
            <a:extLst>
              <a:ext uri="{FF2B5EF4-FFF2-40B4-BE49-F238E27FC236}">
                <a16:creationId xmlns:a16="http://schemas.microsoft.com/office/drawing/2014/main" id="{DB69E27D-86D1-4716-BAEB-22F80BA377D7}"/>
              </a:ext>
            </a:extLst>
          </p:cNvPr>
          <p:cNvPicPr>
            <a:picLocks noChangeAspect="1"/>
          </p:cNvPicPr>
          <p:nvPr/>
        </p:nvPicPr>
        <p:blipFill>
          <a:blip r:embed="rId5"/>
          <a:stretch>
            <a:fillRect/>
          </a:stretch>
        </p:blipFill>
        <p:spPr>
          <a:xfrm>
            <a:off x="9188701" y="1566749"/>
            <a:ext cx="2553056" cy="2791215"/>
          </a:xfrm>
          <a:prstGeom prst="rect">
            <a:avLst/>
          </a:prstGeom>
        </p:spPr>
      </p:pic>
    </p:spTree>
    <p:extLst>
      <p:ext uri="{BB962C8B-B14F-4D97-AF65-F5344CB8AC3E}">
        <p14:creationId xmlns:p14="http://schemas.microsoft.com/office/powerpoint/2010/main" val="3182912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gress, utendørs, gutt, liten&#10;&#10;Automatisk generert beskrivelse">
            <a:extLst>
              <a:ext uri="{FF2B5EF4-FFF2-40B4-BE49-F238E27FC236}">
                <a16:creationId xmlns:a16="http://schemas.microsoft.com/office/drawing/2014/main" id="{B70F6BEC-0A8C-46B5-924B-59B5298CB9C2}"/>
              </a:ext>
            </a:extLst>
          </p:cNvPr>
          <p:cNvPicPr>
            <a:picLocks noChangeAspect="1"/>
          </p:cNvPicPr>
          <p:nvPr/>
        </p:nvPicPr>
        <p:blipFill rotWithShape="1">
          <a:blip r:embed="rId3">
            <a:extLst>
              <a:ext uri="{28A0092B-C50C-407E-A947-70E740481C1C}">
                <a14:useLocalDpi xmlns:a14="http://schemas.microsoft.com/office/drawing/2010/main" val="0"/>
              </a:ext>
            </a:extLst>
          </a:blip>
          <a:srcRect l="14661" r="4017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TekstSylinder 2">
            <a:extLst>
              <a:ext uri="{FF2B5EF4-FFF2-40B4-BE49-F238E27FC236}">
                <a16:creationId xmlns:a16="http://schemas.microsoft.com/office/drawing/2014/main" id="{61FCD549-B25C-45E3-AE7E-3D7D3466395B}"/>
              </a:ext>
            </a:extLst>
          </p:cNvPr>
          <p:cNvSpPr txBox="1"/>
          <p:nvPr/>
        </p:nvSpPr>
        <p:spPr>
          <a:xfrm>
            <a:off x="5385191" y="1235361"/>
            <a:ext cx="6708837" cy="4075915"/>
          </a:xfrm>
          <a:prstGeom prst="rect">
            <a:avLst/>
          </a:prstGeom>
        </p:spPr>
        <p:txBody>
          <a:bodyPr vert="horz" lIns="91440" tIns="45720" rIns="91440" bIns="45720" rtlCol="0" anchor="t">
            <a:noAutofit/>
          </a:bodyPr>
          <a:lstStyle/>
          <a:p>
            <a:pPr marL="342900" indent="-228600">
              <a:lnSpc>
                <a:spcPct val="160000"/>
              </a:lnSpc>
              <a:spcAft>
                <a:spcPts val="600"/>
              </a:spcAft>
              <a:buFont typeface="Arial" panose="020B0604020202020204" pitchFamily="34" charset="0"/>
              <a:buChar char="•"/>
            </a:pPr>
            <a:r>
              <a:rPr lang="nb-NO" sz="2400"/>
              <a:t>Leirskole er gratis.</a:t>
            </a:r>
          </a:p>
          <a:p>
            <a:pPr marL="342900" indent="-228600">
              <a:lnSpc>
                <a:spcPct val="160000"/>
              </a:lnSpc>
              <a:spcAft>
                <a:spcPts val="600"/>
              </a:spcAft>
              <a:buFont typeface="Arial" panose="020B0604020202020204" pitchFamily="34" charset="0"/>
              <a:buChar char="•"/>
            </a:pPr>
            <a:endParaRPr lang="nb-NO" sz="2400"/>
          </a:p>
          <a:p>
            <a:pPr marL="342900" indent="-228600">
              <a:lnSpc>
                <a:spcPct val="160000"/>
              </a:lnSpc>
              <a:spcAft>
                <a:spcPts val="600"/>
              </a:spcAft>
              <a:buFont typeface="Arial" panose="020B0604020202020204" pitchFamily="34" charset="0"/>
              <a:buChar char="•"/>
            </a:pPr>
            <a:r>
              <a:rPr lang="nb-NO" sz="2400"/>
              <a:t>Skolen har ansvar for barna på turen. </a:t>
            </a:r>
          </a:p>
          <a:p>
            <a:pPr marL="342900" indent="-228600">
              <a:lnSpc>
                <a:spcPct val="160000"/>
              </a:lnSpc>
              <a:spcAft>
                <a:spcPts val="600"/>
              </a:spcAft>
              <a:buFont typeface="Arial" panose="020B0604020202020204" pitchFamily="34" charset="0"/>
              <a:buChar char="•"/>
            </a:pPr>
            <a:endParaRPr lang="nb-NO" sz="2400"/>
          </a:p>
          <a:p>
            <a:pPr marL="342900" indent="-228600">
              <a:lnSpc>
                <a:spcPct val="160000"/>
              </a:lnSpc>
              <a:spcAft>
                <a:spcPts val="600"/>
              </a:spcAft>
              <a:buFont typeface="Arial" panose="020B0604020202020204" pitchFamily="34" charset="0"/>
              <a:buChar char="•"/>
            </a:pPr>
            <a:r>
              <a:rPr lang="nb-NO" sz="2400"/>
              <a:t>Alle barn får reise på leirskole eller en annen skoletur på barneskolen eller ungdomsskolen. </a:t>
            </a:r>
          </a:p>
        </p:txBody>
      </p:sp>
      <p:sp>
        <p:nvSpPr>
          <p:cNvPr id="2" name="Plassholder for bunntekst 1">
            <a:extLst>
              <a:ext uri="{FF2B5EF4-FFF2-40B4-BE49-F238E27FC236}">
                <a16:creationId xmlns:a16="http://schemas.microsoft.com/office/drawing/2014/main" id="{04D96138-99F9-4C98-A4E5-EA496EFBEBB0}"/>
              </a:ext>
            </a:extLst>
          </p:cNvPr>
          <p:cNvSpPr>
            <a:spLocks noGrp="1"/>
          </p:cNvSpPr>
          <p:nvPr>
            <p:ph type="ftr" sz="quarter" idx="11"/>
          </p:nvPr>
        </p:nvSpPr>
        <p:spPr>
          <a:xfrm>
            <a:off x="4038600" y="6492865"/>
            <a:ext cx="4114800" cy="365125"/>
          </a:xfrm>
        </p:spPr>
        <p:txBody>
          <a:bodyPr vert="horz" lIns="91440" tIns="45720" rIns="91440" bIns="45720" rtlCol="0" anchor="ctr">
            <a:normAutofit/>
          </a:bodyPr>
          <a:lstStyle/>
          <a:p>
            <a:pPr algn="l">
              <a:spcAft>
                <a:spcPts val="600"/>
              </a:spcAft>
              <a:defRPr/>
            </a:pPr>
            <a:r>
              <a:rPr lang="en-US" kern="1200" err="1">
                <a:solidFill>
                  <a:prstClr val="black">
                    <a:tint val="75000"/>
                  </a:prstClr>
                </a:solidFill>
                <a:latin typeface="Calibri" panose="020F0502020204030204"/>
                <a:ea typeface="+mn-ea"/>
                <a:cs typeface="+mn-cs"/>
              </a:rPr>
              <a:t>Foreldre-skolesamarbeid</a:t>
            </a:r>
            <a:endParaRPr lang="en-US" kern="1200">
              <a:solidFill>
                <a:prstClr val="black">
                  <a:tint val="75000"/>
                </a:prstClr>
              </a:solidFill>
              <a:latin typeface="Calibri" panose="020F0502020204030204"/>
              <a:ea typeface="+mn-ea"/>
              <a:cs typeface="+mn-cs"/>
            </a:endParaRPr>
          </a:p>
        </p:txBody>
      </p:sp>
      <p:sp>
        <p:nvSpPr>
          <p:cNvPr id="7" name="TekstSylinder 6">
            <a:extLst>
              <a:ext uri="{FF2B5EF4-FFF2-40B4-BE49-F238E27FC236}">
                <a16:creationId xmlns:a16="http://schemas.microsoft.com/office/drawing/2014/main" id="{955287EA-5420-46E6-B1D0-8069F22BCB82}"/>
              </a:ext>
            </a:extLst>
          </p:cNvPr>
          <p:cNvSpPr txBox="1"/>
          <p:nvPr/>
        </p:nvSpPr>
        <p:spPr>
          <a:xfrm>
            <a:off x="0" y="6626523"/>
            <a:ext cx="1517073" cy="231477"/>
          </a:xfrm>
          <a:prstGeom prst="rect">
            <a:avLst/>
          </a:prstGeom>
          <a:noFill/>
          <a:ln>
            <a:noFill/>
          </a:ln>
        </p:spPr>
        <p:txBody>
          <a:bodyPr wrap="square" rtlCol="0">
            <a:noAutofit/>
          </a:bodyPr>
          <a:lstStyle/>
          <a:p>
            <a:pPr>
              <a:spcAft>
                <a:spcPts val="600"/>
              </a:spcAft>
            </a:pPr>
            <a:r>
              <a:rPr lang="nb-NO" sz="800">
                <a:solidFill>
                  <a:srgbClr val="FFFFFF"/>
                </a:solidFill>
              </a:rPr>
              <a:t>Foto: Annie Spratt, </a:t>
            </a:r>
            <a:r>
              <a:rPr lang="nb-NO" sz="800" err="1">
                <a:solidFill>
                  <a:srgbClr val="FFFFFF"/>
                </a:solidFill>
              </a:rPr>
              <a:t>Unsplash</a:t>
            </a:r>
            <a:endParaRPr lang="nb-NO" sz="800">
              <a:solidFill>
                <a:srgbClr val="FFFFFF"/>
              </a:solidFill>
            </a:endParaRPr>
          </a:p>
        </p:txBody>
      </p:sp>
    </p:spTree>
    <p:extLst>
      <p:ext uri="{BB962C8B-B14F-4D97-AF65-F5344CB8AC3E}">
        <p14:creationId xmlns:p14="http://schemas.microsoft.com/office/powerpoint/2010/main" val="1867696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4">
            <a:extLst>
              <a:ext uri="{FF2B5EF4-FFF2-40B4-BE49-F238E27FC236}">
                <a16:creationId xmlns:a16="http://schemas.microsoft.com/office/drawing/2014/main" id="{EB1FA3E8-D4D2-432B-8168-412094E9E2E5}"/>
              </a:ext>
            </a:extLst>
          </p:cNvPr>
          <p:cNvPicPr>
            <a:picLocks noChangeAspect="1"/>
          </p:cNvPicPr>
          <p:nvPr/>
        </p:nvPicPr>
        <p:blipFill>
          <a:blip r:embed="rId3">
            <a:alphaModFix amt="20000"/>
          </a:blip>
          <a:stretch>
            <a:fillRect/>
          </a:stretch>
        </p:blipFill>
        <p:spPr>
          <a:xfrm>
            <a:off x="0" y="0"/>
            <a:ext cx="12192000" cy="6168021"/>
          </a:xfrm>
          <a:prstGeom prst="rect">
            <a:avLst/>
          </a:prstGeom>
        </p:spPr>
      </p:pic>
      <p:sp>
        <p:nvSpPr>
          <p:cNvPr id="3" name="TekstSylinder 2">
            <a:extLst>
              <a:ext uri="{FF2B5EF4-FFF2-40B4-BE49-F238E27FC236}">
                <a16:creationId xmlns:a16="http://schemas.microsoft.com/office/drawing/2014/main" id="{688E3EE1-3305-4BA7-A997-D885F0A3E8A7}"/>
              </a:ext>
            </a:extLst>
          </p:cNvPr>
          <p:cNvSpPr txBox="1"/>
          <p:nvPr/>
        </p:nvSpPr>
        <p:spPr>
          <a:xfrm>
            <a:off x="954382" y="1751617"/>
            <a:ext cx="10649069" cy="3970318"/>
          </a:xfrm>
          <a:prstGeom prst="rect">
            <a:avLst/>
          </a:prstGeom>
          <a:noFill/>
        </p:spPr>
        <p:txBody>
          <a:bodyPr wrap="none" rtlCol="0">
            <a:spAutoFit/>
          </a:bodyPr>
          <a:lstStyle/>
          <a:p>
            <a:endParaRPr lang="nb-NO" sz="2000" b="1"/>
          </a:p>
          <a:p>
            <a:pPr marL="342900" indent="-342900">
              <a:buFont typeface="+mj-lt"/>
              <a:buAutoNum type="arabicPeriod"/>
            </a:pPr>
            <a:endParaRPr lang="nb-NO" sz="2400"/>
          </a:p>
          <a:p>
            <a:pPr marL="457200" indent="-457200">
              <a:buFont typeface="+mj-lt"/>
              <a:buAutoNum type="arabicPeriod"/>
            </a:pPr>
            <a:r>
              <a:rPr lang="nb-NO" sz="3200">
                <a:latin typeface="Corbel" panose="020B0503020204020204" pitchFamily="34" charset="0"/>
              </a:rPr>
              <a:t>Hvorfor er det fint med skoleturer?</a:t>
            </a:r>
          </a:p>
          <a:p>
            <a:pPr marL="342900" indent="-342900">
              <a:buFont typeface="+mj-lt"/>
              <a:buAutoNum type="arabicPeriod"/>
            </a:pPr>
            <a:endParaRPr lang="nb-NO" sz="3200"/>
          </a:p>
          <a:p>
            <a:pPr marL="457200" indent="-457200">
              <a:buFont typeface="+mj-lt"/>
              <a:buAutoNum type="arabicPeriod"/>
            </a:pPr>
            <a:r>
              <a:rPr lang="nb-NO" sz="3200">
                <a:latin typeface="Corbel" panose="020B0503020204020204" pitchFamily="34" charset="0"/>
              </a:rPr>
              <a:t>Hva synes dere om at barna drar på skoleturer?</a:t>
            </a:r>
          </a:p>
          <a:p>
            <a:pPr marL="457200" indent="-457200">
              <a:buFont typeface="+mj-lt"/>
              <a:buAutoNum type="arabicPeriod"/>
            </a:pPr>
            <a:endParaRPr lang="nb-NO" sz="3200">
              <a:latin typeface="Corbel" panose="020B0503020204020204" pitchFamily="34" charset="0"/>
            </a:endParaRPr>
          </a:p>
          <a:p>
            <a:pPr marL="457200" indent="-457200">
              <a:buFont typeface="+mj-lt"/>
              <a:buAutoNum type="arabicPeriod"/>
            </a:pPr>
            <a:r>
              <a:rPr lang="nb-NO" sz="3200">
                <a:latin typeface="Corbel" panose="020B0503020204020204" pitchFamily="34" charset="0"/>
              </a:rPr>
              <a:t>Hvorfor kan noen synes det er vanskelig å reise på skoletur?</a:t>
            </a:r>
          </a:p>
          <a:p>
            <a:pPr marL="457200" indent="-457200">
              <a:buFont typeface="+mj-lt"/>
              <a:buAutoNum type="arabicPeriod"/>
            </a:pPr>
            <a:endParaRPr lang="nb-NO" sz="2400">
              <a:latin typeface="Corbel" panose="020B0503020204020204" pitchFamily="34" charset="0"/>
            </a:endParaRPr>
          </a:p>
          <a:p>
            <a:endParaRPr lang="nb-NO" sz="2400">
              <a:latin typeface="Corbel" panose="020B0503020204020204" pitchFamily="34" charset="0"/>
            </a:endParaRPr>
          </a:p>
        </p:txBody>
      </p:sp>
      <p:sp>
        <p:nvSpPr>
          <p:cNvPr id="4" name="Plassholder for bunntekst 1">
            <a:extLst>
              <a:ext uri="{FF2B5EF4-FFF2-40B4-BE49-F238E27FC236}">
                <a16:creationId xmlns:a16="http://schemas.microsoft.com/office/drawing/2014/main" id="{C0DA6F41-12BD-4A6B-8015-56264B676E1F}"/>
              </a:ext>
            </a:extLst>
          </p:cNvPr>
          <p:cNvSpPr>
            <a:spLocks noGrp="1"/>
          </p:cNvSpPr>
          <p:nvPr>
            <p:ph type="ftr" sz="quarter" idx="11"/>
          </p:nvPr>
        </p:nvSpPr>
        <p:spPr>
          <a:xfrm>
            <a:off x="3685309" y="6492875"/>
            <a:ext cx="4114800" cy="365125"/>
          </a:xfrm>
        </p:spPr>
        <p:txBody>
          <a:bodyPr/>
          <a:lstStyle/>
          <a:p>
            <a:r>
              <a:rPr lang="nb-NO"/>
              <a:t>Foreldre-skolesamarbeid</a:t>
            </a:r>
          </a:p>
        </p:txBody>
      </p:sp>
      <p:sp>
        <p:nvSpPr>
          <p:cNvPr id="5" name="Tittel 1">
            <a:extLst>
              <a:ext uri="{FF2B5EF4-FFF2-40B4-BE49-F238E27FC236}">
                <a16:creationId xmlns:a16="http://schemas.microsoft.com/office/drawing/2014/main" id="{22B1B376-5BB3-4B0B-8ACD-5681F23F002C}"/>
              </a:ext>
            </a:extLst>
          </p:cNvPr>
          <p:cNvSpPr txBox="1">
            <a:spLocks/>
          </p:cNvSpPr>
          <p:nvPr/>
        </p:nvSpPr>
        <p:spPr>
          <a:xfrm>
            <a:off x="3850773" y="-90096"/>
            <a:ext cx="4490454" cy="1226161"/>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4000"/>
          </a:p>
          <a:p>
            <a:r>
              <a:rPr lang="nb-NO" sz="4000"/>
              <a:t>     Snakk sammen</a:t>
            </a:r>
          </a:p>
        </p:txBody>
      </p:sp>
    </p:spTree>
    <p:extLst>
      <p:ext uri="{BB962C8B-B14F-4D97-AF65-F5344CB8AC3E}">
        <p14:creationId xmlns:p14="http://schemas.microsoft.com/office/powerpoint/2010/main" val="3979491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person, barn, liten, gutt&#10;&#10;Automatisk generert beskrivelse">
            <a:extLst>
              <a:ext uri="{FF2B5EF4-FFF2-40B4-BE49-F238E27FC236}">
                <a16:creationId xmlns:a16="http://schemas.microsoft.com/office/drawing/2014/main" id="{0696C69E-628D-4BC8-A3EC-7CC5DEB96C85}"/>
              </a:ext>
            </a:extLst>
          </p:cNvPr>
          <p:cNvPicPr>
            <a:picLocks noChangeAspect="1"/>
          </p:cNvPicPr>
          <p:nvPr/>
        </p:nvPicPr>
        <p:blipFill rotWithShape="1">
          <a:blip r:embed="rId3">
            <a:extLst>
              <a:ext uri="{28A0092B-C50C-407E-A947-70E740481C1C}">
                <a14:useLocalDpi xmlns:a14="http://schemas.microsoft.com/office/drawing/2010/main" val="0"/>
              </a:ext>
            </a:extLst>
          </a:blip>
          <a:srcRect t="238" r="33113" b="5688"/>
          <a:stretch/>
        </p:blipFill>
        <p:spPr>
          <a:xfrm>
            <a:off x="5835082" y="1304163"/>
            <a:ext cx="6356918" cy="5029200"/>
          </a:xfrm>
          <a:prstGeom prst="rect">
            <a:avLst/>
          </a:prstGeom>
        </p:spPr>
      </p:pic>
      <p:sp>
        <p:nvSpPr>
          <p:cNvPr id="4" name="TekstSylinder 3">
            <a:extLst>
              <a:ext uri="{FF2B5EF4-FFF2-40B4-BE49-F238E27FC236}">
                <a16:creationId xmlns:a16="http://schemas.microsoft.com/office/drawing/2014/main" id="{808BD864-F0F6-45C1-8658-B50F30C6E096}"/>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800">
              <a:latin typeface="+mj-lt"/>
              <a:ea typeface="+mj-ea"/>
              <a:cs typeface="+mj-cs"/>
            </a:endParaRPr>
          </a:p>
        </p:txBody>
      </p:sp>
      <p:sp>
        <p:nvSpPr>
          <p:cNvPr id="3" name="Rektangel 2">
            <a:extLst>
              <a:ext uri="{FF2B5EF4-FFF2-40B4-BE49-F238E27FC236}">
                <a16:creationId xmlns:a16="http://schemas.microsoft.com/office/drawing/2014/main" id="{18BBB6A6-A1AE-4876-9883-322A1455FE80}"/>
              </a:ext>
            </a:extLst>
          </p:cNvPr>
          <p:cNvSpPr/>
          <p:nvPr/>
        </p:nvSpPr>
        <p:spPr>
          <a:xfrm>
            <a:off x="371094" y="2718054"/>
            <a:ext cx="4114800" cy="320725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800"/>
              <a:t>Barna blir bedre kjent.</a:t>
            </a:r>
          </a:p>
          <a:p>
            <a:pPr marL="285750" indent="-228600">
              <a:lnSpc>
                <a:spcPct val="90000"/>
              </a:lnSpc>
              <a:spcAft>
                <a:spcPts val="600"/>
              </a:spcAft>
              <a:buFont typeface="Arial" panose="020B0604020202020204" pitchFamily="34" charset="0"/>
              <a:buChar char="•"/>
            </a:pPr>
            <a:r>
              <a:rPr lang="en-US" sz="2800"/>
              <a:t>Lærer å samarbeide</a:t>
            </a:r>
          </a:p>
          <a:p>
            <a:pPr marL="285750" indent="-228600">
              <a:lnSpc>
                <a:spcPct val="90000"/>
              </a:lnSpc>
              <a:spcAft>
                <a:spcPts val="600"/>
              </a:spcAft>
              <a:buFont typeface="Arial" panose="020B0604020202020204" pitchFamily="34" charset="0"/>
              <a:buChar char="•"/>
            </a:pPr>
            <a:r>
              <a:rPr lang="en-US" sz="2800"/>
              <a:t>Lærer å bli selvstendige</a:t>
            </a:r>
          </a:p>
          <a:p>
            <a:pPr marL="285750" indent="-228600">
              <a:lnSpc>
                <a:spcPct val="90000"/>
              </a:lnSpc>
              <a:spcAft>
                <a:spcPts val="600"/>
              </a:spcAft>
              <a:buFont typeface="Arial" panose="020B0604020202020204" pitchFamily="34" charset="0"/>
              <a:buChar char="•"/>
            </a:pPr>
            <a:r>
              <a:rPr lang="en-US" sz="2800"/>
              <a:t>Lærer mye nytt	</a:t>
            </a:r>
          </a:p>
          <a:p>
            <a:pPr marL="285750"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p:txBody>
      </p:sp>
      <p:sp>
        <p:nvSpPr>
          <p:cNvPr id="2" name="Plassholder for bunntekst 1">
            <a:extLst>
              <a:ext uri="{FF2B5EF4-FFF2-40B4-BE49-F238E27FC236}">
                <a16:creationId xmlns:a16="http://schemas.microsoft.com/office/drawing/2014/main" id="{7DB3F27E-CB03-4D98-A9CB-746CAA4D6129}"/>
              </a:ext>
            </a:extLst>
          </p:cNvPr>
          <p:cNvSpPr>
            <a:spLocks noGrp="1"/>
          </p:cNvSpPr>
          <p:nvPr>
            <p:ph type="ftr" sz="quarter" idx="11"/>
          </p:nvPr>
        </p:nvSpPr>
        <p:spPr>
          <a:xfrm>
            <a:off x="3909198" y="6470223"/>
            <a:ext cx="4114800" cy="365125"/>
          </a:xfrm>
        </p:spPr>
        <p:txBody>
          <a:bodyPr vert="horz" lIns="91440" tIns="45720" rIns="91440" bIns="45720" rtlCol="0" anchor="ctr">
            <a:normAutofit/>
          </a:bodyPr>
          <a:lstStyle/>
          <a:p>
            <a:pPr>
              <a:spcAft>
                <a:spcPts val="600"/>
              </a:spcAft>
              <a:defRPr/>
            </a:pPr>
            <a:r>
              <a:rPr lang="en-US" kern="1200">
                <a:solidFill>
                  <a:schemeClr val="tx1">
                    <a:lumMod val="50000"/>
                    <a:lumOff val="50000"/>
                  </a:schemeClr>
                </a:solidFill>
                <a:latin typeface="Calibri" panose="020F0502020204030204"/>
                <a:ea typeface="+mn-ea"/>
                <a:cs typeface="+mn-cs"/>
              </a:rPr>
              <a:t>Foreldre-skolesamarbeid</a:t>
            </a:r>
          </a:p>
        </p:txBody>
      </p:sp>
      <p:sp>
        <p:nvSpPr>
          <p:cNvPr id="5" name="Tittel 1">
            <a:extLst>
              <a:ext uri="{FF2B5EF4-FFF2-40B4-BE49-F238E27FC236}">
                <a16:creationId xmlns:a16="http://schemas.microsoft.com/office/drawing/2014/main" id="{FB8889AF-D042-42C1-973C-9A49749D9DF6}"/>
              </a:ext>
            </a:extLst>
          </p:cNvPr>
          <p:cNvSpPr txBox="1">
            <a:spLocks/>
          </p:cNvSpPr>
          <p:nvPr/>
        </p:nvSpPr>
        <p:spPr>
          <a:xfrm>
            <a:off x="371094" y="148590"/>
            <a:ext cx="7076209" cy="1161288"/>
          </a:xfrm>
          <a:prstGeom prst="rect">
            <a:avLst/>
          </a:prstGeom>
          <a:no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4000"/>
          </a:p>
          <a:p>
            <a:pPr>
              <a:spcAft>
                <a:spcPts val="600"/>
              </a:spcAft>
            </a:pPr>
            <a:r>
              <a:rPr lang="en-US" sz="4000"/>
              <a:t>Hvorfor skoleturer og leirskole?</a:t>
            </a:r>
          </a:p>
        </p:txBody>
      </p:sp>
      <p:sp>
        <p:nvSpPr>
          <p:cNvPr id="6" name="TekstSylinder 5">
            <a:extLst>
              <a:ext uri="{FF2B5EF4-FFF2-40B4-BE49-F238E27FC236}">
                <a16:creationId xmlns:a16="http://schemas.microsoft.com/office/drawing/2014/main" id="{6548A2F8-7FD6-46E4-957F-F074269E9F13}"/>
              </a:ext>
            </a:extLst>
          </p:cNvPr>
          <p:cNvSpPr txBox="1"/>
          <p:nvPr/>
        </p:nvSpPr>
        <p:spPr>
          <a:xfrm>
            <a:off x="10160000" y="6121628"/>
            <a:ext cx="2034531" cy="215444"/>
          </a:xfrm>
          <a:prstGeom prst="rect">
            <a:avLst/>
          </a:prstGeom>
          <a:noFill/>
        </p:spPr>
        <p:txBody>
          <a:bodyPr wrap="none" rtlCol="0">
            <a:spAutoFit/>
          </a:bodyPr>
          <a:lstStyle/>
          <a:p>
            <a:pPr>
              <a:spcAft>
                <a:spcPts val="600"/>
              </a:spcAft>
            </a:pPr>
            <a:r>
              <a:rPr lang="nb-NO" sz="800">
                <a:solidFill>
                  <a:schemeClr val="bg1"/>
                </a:solidFill>
              </a:rPr>
              <a:t>Foto: Tom Atle </a:t>
            </a:r>
            <a:r>
              <a:rPr lang="nb-NO" sz="800" err="1">
                <a:solidFill>
                  <a:schemeClr val="bg1"/>
                </a:solidFill>
              </a:rPr>
              <a:t>Bordevik</a:t>
            </a:r>
            <a:r>
              <a:rPr lang="nb-NO" sz="800">
                <a:solidFill>
                  <a:schemeClr val="bg1"/>
                </a:solidFill>
              </a:rPr>
              <a:t>, Bærum kommune</a:t>
            </a:r>
          </a:p>
        </p:txBody>
      </p:sp>
    </p:spTree>
    <p:extLst>
      <p:ext uri="{BB962C8B-B14F-4D97-AF65-F5344CB8AC3E}">
        <p14:creationId xmlns:p14="http://schemas.microsoft.com/office/powerpoint/2010/main" val="3261513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1">
            <a:extLst>
              <a:ext uri="{FF2B5EF4-FFF2-40B4-BE49-F238E27FC236}">
                <a16:creationId xmlns:a16="http://schemas.microsoft.com/office/drawing/2014/main" id="{C0DA6F41-12BD-4A6B-8015-56264B676E1F}"/>
              </a:ext>
            </a:extLst>
          </p:cNvPr>
          <p:cNvSpPr>
            <a:spLocks noGrp="1"/>
          </p:cNvSpPr>
          <p:nvPr>
            <p:ph type="ftr" sz="quarter" idx="11"/>
          </p:nvPr>
        </p:nvSpPr>
        <p:spPr>
          <a:xfrm>
            <a:off x="4038600" y="6492875"/>
            <a:ext cx="4114800" cy="365125"/>
          </a:xfrm>
        </p:spPr>
        <p:txBody>
          <a:bodyPr/>
          <a:lstStyle/>
          <a:p>
            <a:r>
              <a:rPr lang="nb-NO"/>
              <a:t>Foreldre-skolesamarbeid</a:t>
            </a:r>
          </a:p>
        </p:txBody>
      </p:sp>
      <p:sp>
        <p:nvSpPr>
          <p:cNvPr id="5" name="Tittel 1">
            <a:extLst>
              <a:ext uri="{FF2B5EF4-FFF2-40B4-BE49-F238E27FC236}">
                <a16:creationId xmlns:a16="http://schemas.microsoft.com/office/drawing/2014/main" id="{22B1B376-5BB3-4B0B-8ACD-5681F23F002C}"/>
              </a:ext>
            </a:extLst>
          </p:cNvPr>
          <p:cNvSpPr txBox="1">
            <a:spLocks/>
          </p:cNvSpPr>
          <p:nvPr/>
        </p:nvSpPr>
        <p:spPr>
          <a:xfrm>
            <a:off x="155864" y="105352"/>
            <a:ext cx="7200900" cy="142536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4000"/>
          </a:p>
          <a:p>
            <a:r>
              <a:rPr lang="nb-NO" sz="4000"/>
              <a:t>    Spørsmål fra foreldre</a:t>
            </a:r>
          </a:p>
        </p:txBody>
      </p:sp>
      <p:sp>
        <p:nvSpPr>
          <p:cNvPr id="8" name="Rektangel 7">
            <a:extLst>
              <a:ext uri="{FF2B5EF4-FFF2-40B4-BE49-F238E27FC236}">
                <a16:creationId xmlns:a16="http://schemas.microsoft.com/office/drawing/2014/main" id="{B26CF21B-8EEB-4532-9168-ACECF3232E45}"/>
              </a:ext>
            </a:extLst>
          </p:cNvPr>
          <p:cNvSpPr/>
          <p:nvPr/>
        </p:nvSpPr>
        <p:spPr>
          <a:xfrm>
            <a:off x="595120" y="2580466"/>
            <a:ext cx="10325725" cy="196451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50000"/>
              </a:lnSpc>
            </a:pPr>
            <a:r>
              <a:rPr lang="nb-NO" sz="2800" dirty="0"/>
              <a:t>«Klassen til sønnen min skal på leirskole. De skal overnatte flere netter borte. Min sønn har aldri vært med på en sånn tur, og jeg liker ikke at han skal dra på tur med noen jeg ikke kjenner. Kan jeg si nei?»</a:t>
            </a:r>
          </a:p>
        </p:txBody>
      </p:sp>
    </p:spTree>
    <p:extLst>
      <p:ext uri="{BB962C8B-B14F-4D97-AF65-F5344CB8AC3E}">
        <p14:creationId xmlns:p14="http://schemas.microsoft.com/office/powerpoint/2010/main" val="922886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daksjonens favoritter | Turutstyr | UTEMAGASINET.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6152" y="1078942"/>
            <a:ext cx="4152782" cy="2774789"/>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flipH="1">
            <a:off x="4089690" y="3427748"/>
            <a:ext cx="2304256" cy="230832"/>
          </a:xfrm>
          <a:prstGeom prst="rect">
            <a:avLst/>
          </a:prstGeom>
          <a:noFill/>
        </p:spPr>
        <p:txBody>
          <a:bodyPr wrap="square" rtlCol="0">
            <a:spAutoFit/>
          </a:bodyPr>
          <a:lstStyle/>
          <a:p>
            <a:r>
              <a:rPr lang="nb-NO" sz="900">
                <a:solidFill>
                  <a:schemeClr val="bg1"/>
                </a:solidFill>
              </a:rPr>
              <a:t>Foto: utemagasinet</a:t>
            </a:r>
          </a:p>
        </p:txBody>
      </p:sp>
      <p:sp>
        <p:nvSpPr>
          <p:cNvPr id="6" name="TekstSylinder 5">
            <a:extLst>
              <a:ext uri="{FF2B5EF4-FFF2-40B4-BE49-F238E27FC236}">
                <a16:creationId xmlns:a16="http://schemas.microsoft.com/office/drawing/2014/main" id="{D424E7C6-C4A5-42C5-8C39-A88F0B1903E5}"/>
              </a:ext>
            </a:extLst>
          </p:cNvPr>
          <p:cNvSpPr txBox="1"/>
          <p:nvPr/>
        </p:nvSpPr>
        <p:spPr>
          <a:xfrm>
            <a:off x="7288957" y="1271732"/>
            <a:ext cx="32846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a:t>Skattkammeret</a:t>
            </a:r>
            <a:endParaRPr lang="nb-NO"/>
          </a:p>
          <a:p>
            <a:r>
              <a:rPr lang="nb-NO">
                <a:ea typeface="+mn-lt"/>
                <a:cs typeface="+mn-lt"/>
              </a:rPr>
              <a:t>Gratis leie av sportsutstyr</a:t>
            </a:r>
            <a:endParaRPr lang="nb-NO"/>
          </a:p>
          <a:p>
            <a:pPr algn="l"/>
            <a:endParaRPr lang="nb-NO"/>
          </a:p>
        </p:txBody>
      </p:sp>
      <p:pic>
        <p:nvPicPr>
          <p:cNvPr id="8" name="Bilde 9" descr="Et bilde som inneholder tekst, skilt&#10;&#10;Automatisk generert beskrivelse">
            <a:extLst>
              <a:ext uri="{FF2B5EF4-FFF2-40B4-BE49-F238E27FC236}">
                <a16:creationId xmlns:a16="http://schemas.microsoft.com/office/drawing/2014/main" id="{A4FD1A80-8A13-4D68-A4EA-8DD2EAB9F8F8}"/>
              </a:ext>
            </a:extLst>
          </p:cNvPr>
          <p:cNvPicPr>
            <a:picLocks noChangeAspect="1"/>
          </p:cNvPicPr>
          <p:nvPr/>
        </p:nvPicPr>
        <p:blipFill>
          <a:blip r:embed="rId4"/>
          <a:stretch>
            <a:fillRect/>
          </a:stretch>
        </p:blipFill>
        <p:spPr>
          <a:xfrm>
            <a:off x="6598143" y="1268707"/>
            <a:ext cx="781050" cy="769521"/>
          </a:xfrm>
          <a:prstGeom prst="rect">
            <a:avLst/>
          </a:prstGeom>
        </p:spPr>
      </p:pic>
      <p:pic>
        <p:nvPicPr>
          <p:cNvPr id="2" name="Bilde 2">
            <a:extLst>
              <a:ext uri="{FF2B5EF4-FFF2-40B4-BE49-F238E27FC236}">
                <a16:creationId xmlns:a16="http://schemas.microsoft.com/office/drawing/2014/main" id="{D854590A-0163-46C4-BDB0-09959622E614}"/>
              </a:ext>
            </a:extLst>
          </p:cNvPr>
          <p:cNvPicPr>
            <a:picLocks noChangeAspect="1"/>
          </p:cNvPicPr>
          <p:nvPr/>
        </p:nvPicPr>
        <p:blipFill>
          <a:blip r:embed="rId5"/>
          <a:stretch>
            <a:fillRect/>
          </a:stretch>
        </p:blipFill>
        <p:spPr>
          <a:xfrm>
            <a:off x="6598570" y="2638175"/>
            <a:ext cx="779547" cy="789573"/>
          </a:xfrm>
          <a:prstGeom prst="rect">
            <a:avLst/>
          </a:prstGeom>
        </p:spPr>
      </p:pic>
      <p:sp>
        <p:nvSpPr>
          <p:cNvPr id="3" name="TekstSylinder 2">
            <a:extLst>
              <a:ext uri="{FF2B5EF4-FFF2-40B4-BE49-F238E27FC236}">
                <a16:creationId xmlns:a16="http://schemas.microsoft.com/office/drawing/2014/main" id="{A0DC821B-22D8-4B9D-96E3-6D6A92D1AE12}"/>
              </a:ext>
            </a:extLst>
          </p:cNvPr>
          <p:cNvSpPr txBox="1"/>
          <p:nvPr/>
        </p:nvSpPr>
        <p:spPr>
          <a:xfrm>
            <a:off x="7381374" y="28494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a:t>Barn – Unge - Aktivitet</a:t>
            </a:r>
          </a:p>
        </p:txBody>
      </p:sp>
      <p:sp>
        <p:nvSpPr>
          <p:cNvPr id="9" name="TekstSylinder 8">
            <a:extLst>
              <a:ext uri="{FF2B5EF4-FFF2-40B4-BE49-F238E27FC236}">
                <a16:creationId xmlns:a16="http://schemas.microsoft.com/office/drawing/2014/main" id="{C965E84D-169D-4F59-8F6F-1C4F864397BB}"/>
              </a:ext>
            </a:extLst>
          </p:cNvPr>
          <p:cNvSpPr txBox="1"/>
          <p:nvPr/>
        </p:nvSpPr>
        <p:spPr>
          <a:xfrm>
            <a:off x="1197935" y="4549679"/>
            <a:ext cx="9909543" cy="892552"/>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b-NO" sz="3200" b="1"/>
              <a:t>Her kan du låne klær og utstyr for å være med på turer</a:t>
            </a:r>
            <a:endParaRPr lang="nb-NO" sz="2000"/>
          </a:p>
          <a:p>
            <a:r>
              <a:rPr lang="nb-NO" sz="2000"/>
              <a:t>                  </a:t>
            </a:r>
          </a:p>
        </p:txBody>
      </p:sp>
    </p:spTree>
    <p:extLst>
      <p:ext uri="{BB962C8B-B14F-4D97-AF65-F5344CB8AC3E}">
        <p14:creationId xmlns:p14="http://schemas.microsoft.com/office/powerpoint/2010/main" val="4002469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589189-48DA-4B42-9960-D519540D4AB5}"/>
              </a:ext>
            </a:extLst>
          </p:cNvPr>
          <p:cNvSpPr>
            <a:spLocks noGrp="1"/>
          </p:cNvSpPr>
          <p:nvPr>
            <p:ph type="title"/>
          </p:nvPr>
        </p:nvSpPr>
        <p:spPr>
          <a:xfrm>
            <a:off x="1901455" y="331447"/>
            <a:ext cx="10515600" cy="1325563"/>
          </a:xfrm>
        </p:spPr>
        <p:txBody>
          <a:bodyPr>
            <a:normAutofit/>
          </a:bodyPr>
          <a:lstStyle/>
          <a:p>
            <a:r>
              <a:rPr lang="nb-NO" sz="4000" b="1"/>
              <a:t>SLIK  LÅNER  DU  UTSTYR:</a:t>
            </a:r>
          </a:p>
        </p:txBody>
      </p:sp>
      <p:sp>
        <p:nvSpPr>
          <p:cNvPr id="3" name="Plassholder for bunntekst 2">
            <a:extLst>
              <a:ext uri="{FF2B5EF4-FFF2-40B4-BE49-F238E27FC236}">
                <a16:creationId xmlns:a16="http://schemas.microsoft.com/office/drawing/2014/main" id="{484DE56D-BB70-4C9A-A531-8C4200068FEC}"/>
              </a:ext>
            </a:extLst>
          </p:cNvPr>
          <p:cNvSpPr>
            <a:spLocks noGrp="1"/>
          </p:cNvSpPr>
          <p:nvPr>
            <p:ph type="ftr" sz="quarter" idx="11"/>
          </p:nvPr>
        </p:nvSpPr>
        <p:spPr>
          <a:xfrm>
            <a:off x="3875113" y="6489989"/>
            <a:ext cx="4114800" cy="365125"/>
          </a:xfrm>
        </p:spPr>
        <p:txBody>
          <a:bodyPr/>
          <a:lstStyle/>
          <a:p>
            <a:r>
              <a:rPr lang="nb-NO"/>
              <a:t>Foreldre-skolesamarbeid</a:t>
            </a:r>
          </a:p>
        </p:txBody>
      </p:sp>
      <p:sp>
        <p:nvSpPr>
          <p:cNvPr id="6" name="TekstSylinder 5">
            <a:extLst>
              <a:ext uri="{FF2B5EF4-FFF2-40B4-BE49-F238E27FC236}">
                <a16:creationId xmlns:a16="http://schemas.microsoft.com/office/drawing/2014/main" id="{5620A59C-403F-44F2-BEE5-A3538F558451}"/>
              </a:ext>
            </a:extLst>
          </p:cNvPr>
          <p:cNvSpPr txBox="1"/>
          <p:nvPr/>
        </p:nvSpPr>
        <p:spPr>
          <a:xfrm>
            <a:off x="804037" y="2636903"/>
            <a:ext cx="6810586" cy="523220"/>
          </a:xfrm>
          <a:prstGeom prst="rect">
            <a:avLst/>
          </a:prstGeom>
          <a:noFill/>
        </p:spPr>
        <p:txBody>
          <a:bodyPr wrap="square" rtlCol="0">
            <a:spAutoFit/>
          </a:bodyPr>
          <a:lstStyle/>
          <a:p>
            <a:r>
              <a:rPr lang="nb-NO" sz="2800"/>
              <a:t>Du må ringe og avtale tid.</a:t>
            </a:r>
          </a:p>
        </p:txBody>
      </p:sp>
      <p:pic>
        <p:nvPicPr>
          <p:cNvPr id="9" name="Bilde 8">
            <a:extLst>
              <a:ext uri="{FF2B5EF4-FFF2-40B4-BE49-F238E27FC236}">
                <a16:creationId xmlns:a16="http://schemas.microsoft.com/office/drawing/2014/main" id="{1E36DFEE-E893-4699-853F-0AF0D44FE90C}"/>
              </a:ext>
            </a:extLst>
          </p:cNvPr>
          <p:cNvPicPr>
            <a:picLocks noChangeAspect="1"/>
          </p:cNvPicPr>
          <p:nvPr/>
        </p:nvPicPr>
        <p:blipFill>
          <a:blip r:embed="rId3"/>
          <a:stretch>
            <a:fillRect/>
          </a:stretch>
        </p:blipFill>
        <p:spPr>
          <a:xfrm>
            <a:off x="7437119" y="1241672"/>
            <a:ext cx="4487333" cy="5114678"/>
          </a:xfrm>
          <a:prstGeom prst="rect">
            <a:avLst/>
          </a:prstGeom>
        </p:spPr>
      </p:pic>
      <p:sp>
        <p:nvSpPr>
          <p:cNvPr id="10" name="TekstSylinder 9">
            <a:extLst>
              <a:ext uri="{FF2B5EF4-FFF2-40B4-BE49-F238E27FC236}">
                <a16:creationId xmlns:a16="http://schemas.microsoft.com/office/drawing/2014/main" id="{133CCC3E-738E-4224-88B3-EF2409D1E7F5}"/>
              </a:ext>
            </a:extLst>
          </p:cNvPr>
          <p:cNvSpPr txBox="1"/>
          <p:nvPr/>
        </p:nvSpPr>
        <p:spPr>
          <a:xfrm>
            <a:off x="804041" y="3523382"/>
            <a:ext cx="5754414" cy="523220"/>
          </a:xfrm>
          <a:prstGeom prst="rect">
            <a:avLst/>
          </a:prstGeom>
          <a:noFill/>
        </p:spPr>
        <p:txBody>
          <a:bodyPr wrap="square" rtlCol="0">
            <a:spAutoFit/>
          </a:bodyPr>
          <a:lstStyle/>
          <a:p>
            <a:r>
              <a:rPr lang="nb-NO" sz="2800"/>
              <a:t>Du fylle ut et skjema.</a:t>
            </a:r>
          </a:p>
        </p:txBody>
      </p:sp>
      <p:sp>
        <p:nvSpPr>
          <p:cNvPr id="12" name="TekstSylinder 11">
            <a:extLst>
              <a:ext uri="{FF2B5EF4-FFF2-40B4-BE49-F238E27FC236}">
                <a16:creationId xmlns:a16="http://schemas.microsoft.com/office/drawing/2014/main" id="{CED91519-0A09-4745-85D6-013C8EB755EC}"/>
              </a:ext>
            </a:extLst>
          </p:cNvPr>
          <p:cNvSpPr txBox="1"/>
          <p:nvPr/>
        </p:nvSpPr>
        <p:spPr>
          <a:xfrm flipH="1">
            <a:off x="752439" y="4436522"/>
            <a:ext cx="6245348" cy="523220"/>
          </a:xfrm>
          <a:prstGeom prst="rect">
            <a:avLst/>
          </a:prstGeom>
          <a:noFill/>
        </p:spPr>
        <p:txBody>
          <a:bodyPr wrap="square" rtlCol="0">
            <a:spAutoFit/>
          </a:bodyPr>
          <a:lstStyle/>
          <a:p>
            <a:r>
              <a:rPr lang="nb-NO" sz="2800"/>
              <a:t>Du må levere utstyr tilbake til avtalt tid.</a:t>
            </a:r>
          </a:p>
        </p:txBody>
      </p:sp>
      <p:pic>
        <p:nvPicPr>
          <p:cNvPr id="11" name="Bilde 5">
            <a:extLst>
              <a:ext uri="{FF2B5EF4-FFF2-40B4-BE49-F238E27FC236}">
                <a16:creationId xmlns:a16="http://schemas.microsoft.com/office/drawing/2014/main" id="{E9909BFC-36F0-48E8-AAB2-31973C3F4E3D}"/>
              </a:ext>
            </a:extLst>
          </p:cNvPr>
          <p:cNvPicPr>
            <a:picLocks noChangeAspect="1"/>
          </p:cNvPicPr>
          <p:nvPr/>
        </p:nvPicPr>
        <p:blipFill>
          <a:blip r:embed="rId4"/>
          <a:stretch>
            <a:fillRect/>
          </a:stretch>
        </p:blipFill>
        <p:spPr>
          <a:xfrm>
            <a:off x="521998" y="364179"/>
            <a:ext cx="1230731" cy="1230731"/>
          </a:xfrm>
          <a:prstGeom prst="rect">
            <a:avLst/>
          </a:prstGeom>
        </p:spPr>
      </p:pic>
      <p:sp>
        <p:nvSpPr>
          <p:cNvPr id="5" name="Eksplosjon: 8 punkt 4">
            <a:extLst>
              <a:ext uri="{FF2B5EF4-FFF2-40B4-BE49-F238E27FC236}">
                <a16:creationId xmlns:a16="http://schemas.microsoft.com/office/drawing/2014/main" id="{D3144E24-0E1C-4749-9B9A-F4C06F836574}"/>
              </a:ext>
            </a:extLst>
          </p:cNvPr>
          <p:cNvSpPr/>
          <p:nvPr/>
        </p:nvSpPr>
        <p:spPr>
          <a:xfrm>
            <a:off x="0" y="5448942"/>
            <a:ext cx="2335502" cy="104104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a:t>Gratis</a:t>
            </a:r>
          </a:p>
        </p:txBody>
      </p:sp>
    </p:spTree>
    <p:extLst>
      <p:ext uri="{BB962C8B-B14F-4D97-AF65-F5344CB8AC3E}">
        <p14:creationId xmlns:p14="http://schemas.microsoft.com/office/powerpoint/2010/main" val="382909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DA9A07DF-6544-4AA4-8754-AD82B67EA81D}"/>
              </a:ext>
            </a:extLst>
          </p:cNvPr>
          <p:cNvSpPr>
            <a:spLocks noGrp="1"/>
          </p:cNvSpPr>
          <p:nvPr>
            <p:ph type="ftr" sz="quarter" idx="11"/>
          </p:nvPr>
        </p:nvSpPr>
        <p:spPr>
          <a:xfrm>
            <a:off x="4038600" y="6482834"/>
            <a:ext cx="4114800" cy="365125"/>
          </a:xfrm>
        </p:spPr>
        <p:txBody>
          <a:bodyPr/>
          <a:lstStyle/>
          <a:p>
            <a:r>
              <a:rPr lang="nb-NO"/>
              <a:t>Foreldre-skolesamarbeid</a:t>
            </a:r>
          </a:p>
        </p:txBody>
      </p:sp>
      <p:sp>
        <p:nvSpPr>
          <p:cNvPr id="4" name="TekstSylinder 3">
            <a:extLst>
              <a:ext uri="{FF2B5EF4-FFF2-40B4-BE49-F238E27FC236}">
                <a16:creationId xmlns:a16="http://schemas.microsoft.com/office/drawing/2014/main" id="{4EAAA800-FE8A-48B9-8541-00DC04810881}"/>
              </a:ext>
            </a:extLst>
          </p:cNvPr>
          <p:cNvSpPr txBox="1"/>
          <p:nvPr/>
        </p:nvSpPr>
        <p:spPr>
          <a:xfrm>
            <a:off x="10209020" y="197009"/>
            <a:ext cx="18393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a:ea typeface="+mn-lt"/>
                <a:cs typeface="+mn-lt"/>
              </a:rPr>
              <a:t>Skattkammeret</a:t>
            </a:r>
            <a:endParaRPr lang="nb-NO">
              <a:ea typeface="+mn-lt"/>
              <a:cs typeface="+mn-lt"/>
            </a:endParaRPr>
          </a:p>
          <a:p>
            <a:r>
              <a:rPr lang="nb-NO"/>
              <a:t>Gratis leie av sportsutstyr</a:t>
            </a:r>
          </a:p>
        </p:txBody>
      </p:sp>
      <p:sp>
        <p:nvSpPr>
          <p:cNvPr id="5" name="TekstSylinder 4">
            <a:extLst>
              <a:ext uri="{FF2B5EF4-FFF2-40B4-BE49-F238E27FC236}">
                <a16:creationId xmlns:a16="http://schemas.microsoft.com/office/drawing/2014/main" id="{A4F08B23-41E2-4CC2-A779-2B1B6EF74096}"/>
              </a:ext>
            </a:extLst>
          </p:cNvPr>
          <p:cNvSpPr txBox="1"/>
          <p:nvPr/>
        </p:nvSpPr>
        <p:spPr>
          <a:xfrm>
            <a:off x="8663468" y="2004260"/>
            <a:ext cx="323042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a:t>Telefon</a:t>
            </a:r>
          </a:p>
          <a:p>
            <a:r>
              <a:rPr lang="nb-NO">
                <a:ea typeface="+mn-lt"/>
                <a:cs typeface="+mn-lt"/>
              </a:rPr>
              <a:t>924 48 995</a:t>
            </a:r>
            <a:endParaRPr lang="nb-NO"/>
          </a:p>
          <a:p>
            <a:endParaRPr lang="nb-NO" u="sng">
              <a:solidFill>
                <a:schemeClr val="accent1"/>
              </a:solidFill>
            </a:endParaRPr>
          </a:p>
          <a:p>
            <a:r>
              <a:rPr lang="nb-NO"/>
              <a:t>Adresse:</a:t>
            </a:r>
            <a:endParaRPr lang="nb-NO" u="sng">
              <a:solidFill>
                <a:schemeClr val="accent1"/>
              </a:solidFill>
            </a:endParaRPr>
          </a:p>
          <a:p>
            <a:r>
              <a:rPr lang="nb-NO"/>
              <a:t>Tyttebærstien 30</a:t>
            </a:r>
          </a:p>
          <a:p>
            <a:r>
              <a:rPr lang="nb-NO"/>
              <a:t>1349 Rykkinn</a:t>
            </a:r>
          </a:p>
          <a:p>
            <a:endParaRPr lang="nb-NO"/>
          </a:p>
          <a:p>
            <a:r>
              <a:rPr lang="nb-NO">
                <a:ea typeface="+mn-lt"/>
                <a:cs typeface="+mn-lt"/>
                <a:hlinkClick r:id="rId2"/>
              </a:rPr>
              <a:t>Les mer om hva du kan låne</a:t>
            </a:r>
            <a:r>
              <a:rPr lang="nb-NO">
                <a:ea typeface="+mn-lt"/>
                <a:cs typeface="+mn-lt"/>
              </a:rPr>
              <a:t> </a:t>
            </a:r>
            <a:r>
              <a:rPr lang="nb-NO">
                <a:solidFill>
                  <a:schemeClr val="accent1"/>
                </a:solidFill>
                <a:ea typeface="+mn-lt"/>
                <a:cs typeface="+mn-lt"/>
              </a:rPr>
              <a:t>her</a:t>
            </a:r>
            <a:r>
              <a:rPr lang="nb-NO">
                <a:ea typeface="+mn-lt"/>
                <a:cs typeface="+mn-lt"/>
              </a:rPr>
              <a:t>:</a:t>
            </a:r>
            <a:endParaRPr lang="nb-NO"/>
          </a:p>
          <a:p>
            <a:endParaRPr lang="nb-NO"/>
          </a:p>
          <a:p>
            <a:endParaRPr lang="nb-NO"/>
          </a:p>
        </p:txBody>
      </p:sp>
      <p:sp>
        <p:nvSpPr>
          <p:cNvPr id="7" name="TekstSylinder 6">
            <a:extLst>
              <a:ext uri="{FF2B5EF4-FFF2-40B4-BE49-F238E27FC236}">
                <a16:creationId xmlns:a16="http://schemas.microsoft.com/office/drawing/2014/main" id="{7FCACD0D-6758-41D2-85A5-E03FE33B3691}"/>
              </a:ext>
            </a:extLst>
          </p:cNvPr>
          <p:cNvSpPr txBox="1"/>
          <p:nvPr/>
        </p:nvSpPr>
        <p:spPr>
          <a:xfrm>
            <a:off x="298108" y="434599"/>
            <a:ext cx="8297772"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3600">
                <a:latin typeface="+mj-lt"/>
              </a:rPr>
              <a:t>Du kan også låne tur-utstyr fra Skattkammeret på Rykkinn</a:t>
            </a:r>
          </a:p>
        </p:txBody>
      </p:sp>
      <p:pic>
        <p:nvPicPr>
          <p:cNvPr id="2050" name="Picture 2">
            <a:extLst>
              <a:ext uri="{FF2B5EF4-FFF2-40B4-BE49-F238E27FC236}">
                <a16:creationId xmlns:a16="http://schemas.microsoft.com/office/drawing/2014/main" id="{E94F47E0-6707-4706-B644-BB24C1FB0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08" y="2004260"/>
            <a:ext cx="8032458" cy="3614606"/>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3" descr="Et bilde som inneholder tekst, skilt&#10;&#10;Automatisk generert beskrivelse">
            <a:extLst>
              <a:ext uri="{FF2B5EF4-FFF2-40B4-BE49-F238E27FC236}">
                <a16:creationId xmlns:a16="http://schemas.microsoft.com/office/drawing/2014/main" id="{D98B4C4C-ADA2-4700-98F3-FBD04BC56C33}"/>
              </a:ext>
            </a:extLst>
          </p:cNvPr>
          <p:cNvPicPr>
            <a:picLocks noChangeAspect="1"/>
          </p:cNvPicPr>
          <p:nvPr/>
        </p:nvPicPr>
        <p:blipFill>
          <a:blip r:embed="rId4"/>
          <a:stretch>
            <a:fillRect/>
          </a:stretch>
        </p:blipFill>
        <p:spPr>
          <a:xfrm>
            <a:off x="9339183" y="289158"/>
            <a:ext cx="901690" cy="1053815"/>
          </a:xfrm>
          <a:prstGeom prst="rect">
            <a:avLst/>
          </a:prstGeom>
        </p:spPr>
      </p:pic>
      <p:sp>
        <p:nvSpPr>
          <p:cNvPr id="6" name="TekstSylinder 5">
            <a:extLst>
              <a:ext uri="{FF2B5EF4-FFF2-40B4-BE49-F238E27FC236}">
                <a16:creationId xmlns:a16="http://schemas.microsoft.com/office/drawing/2014/main" id="{14B9A60B-3052-4D19-8FBD-FF476A31D659}"/>
              </a:ext>
            </a:extLst>
          </p:cNvPr>
          <p:cNvSpPr txBox="1"/>
          <p:nvPr/>
        </p:nvSpPr>
        <p:spPr>
          <a:xfrm>
            <a:off x="129303" y="5618866"/>
            <a:ext cx="6726147" cy="369332"/>
          </a:xfrm>
          <a:prstGeom prst="rect">
            <a:avLst/>
          </a:prstGeom>
          <a:noFill/>
        </p:spPr>
        <p:txBody>
          <a:bodyPr wrap="square" rtlCol="0">
            <a:spAutoFit/>
          </a:bodyPr>
          <a:lstStyle/>
          <a:p>
            <a:r>
              <a:rPr lang="nb-NO"/>
              <a:t>Like ved Rykkinn Fritidshus </a:t>
            </a:r>
          </a:p>
        </p:txBody>
      </p:sp>
    </p:spTree>
    <p:extLst>
      <p:ext uri="{BB962C8B-B14F-4D97-AF65-F5344CB8AC3E}">
        <p14:creationId xmlns:p14="http://schemas.microsoft.com/office/powerpoint/2010/main" val="3493457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1CBD950C-F70D-4AAE-8C44-DB95D84D8873}"/>
              </a:ext>
            </a:extLst>
          </p:cNvPr>
          <p:cNvSpPr>
            <a:spLocks noGrp="1"/>
          </p:cNvSpPr>
          <p:nvPr>
            <p:ph type="ftr" sz="quarter" idx="11"/>
          </p:nvPr>
        </p:nvSpPr>
        <p:spPr>
          <a:xfrm>
            <a:off x="4038600" y="6467036"/>
            <a:ext cx="4114800" cy="365125"/>
          </a:xfrm>
        </p:spPr>
        <p:txBody>
          <a:bodyPr/>
          <a:lstStyle/>
          <a:p>
            <a:r>
              <a:rPr lang="nb-NO"/>
              <a:t>Foreldre-skolesamarbeid</a:t>
            </a:r>
          </a:p>
        </p:txBody>
      </p:sp>
      <p:sp>
        <p:nvSpPr>
          <p:cNvPr id="3" name="TekstSylinder 2">
            <a:extLst>
              <a:ext uri="{FF2B5EF4-FFF2-40B4-BE49-F238E27FC236}">
                <a16:creationId xmlns:a16="http://schemas.microsoft.com/office/drawing/2014/main" id="{1A4320CF-72AE-47B6-B5E0-E78334E635BA}"/>
              </a:ext>
            </a:extLst>
          </p:cNvPr>
          <p:cNvSpPr txBox="1"/>
          <p:nvPr/>
        </p:nvSpPr>
        <p:spPr>
          <a:xfrm>
            <a:off x="621295" y="3244334"/>
            <a:ext cx="51326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3600">
                <a:ea typeface="+mn-lt"/>
                <a:cs typeface="+mn-lt"/>
              </a:rPr>
              <a:t>Hvordan kan du låne tur-utstyr fra Skattkammeret?</a:t>
            </a:r>
            <a:endParaRPr lang="nb-NO" sz="3600"/>
          </a:p>
        </p:txBody>
      </p:sp>
      <p:pic>
        <p:nvPicPr>
          <p:cNvPr id="4" name="Bilde 4" descr="Et bilde som inneholder tekst, skilt&#10;&#10;Automatisk generert beskrivelse">
            <a:extLst>
              <a:ext uri="{FF2B5EF4-FFF2-40B4-BE49-F238E27FC236}">
                <a16:creationId xmlns:a16="http://schemas.microsoft.com/office/drawing/2014/main" id="{99E87637-4134-405B-BE3D-384185DDC595}"/>
              </a:ext>
            </a:extLst>
          </p:cNvPr>
          <p:cNvPicPr>
            <a:picLocks noChangeAspect="1"/>
          </p:cNvPicPr>
          <p:nvPr/>
        </p:nvPicPr>
        <p:blipFill>
          <a:blip r:embed="rId3"/>
          <a:stretch>
            <a:fillRect/>
          </a:stretch>
        </p:blipFill>
        <p:spPr>
          <a:xfrm>
            <a:off x="794251" y="637925"/>
            <a:ext cx="938129" cy="1090362"/>
          </a:xfrm>
          <a:prstGeom prst="rect">
            <a:avLst/>
          </a:prstGeom>
        </p:spPr>
      </p:pic>
      <p:sp>
        <p:nvSpPr>
          <p:cNvPr id="6" name="TekstSylinder 5">
            <a:extLst>
              <a:ext uri="{FF2B5EF4-FFF2-40B4-BE49-F238E27FC236}">
                <a16:creationId xmlns:a16="http://schemas.microsoft.com/office/drawing/2014/main" id="{E02D940D-45AA-4E12-AFF5-97F0A1197587}"/>
              </a:ext>
            </a:extLst>
          </p:cNvPr>
          <p:cNvSpPr txBox="1"/>
          <p:nvPr/>
        </p:nvSpPr>
        <p:spPr>
          <a:xfrm rot="-10800000" flipV="1">
            <a:off x="1743242" y="1173048"/>
            <a:ext cx="28635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a:t>Skattkammeret</a:t>
            </a:r>
            <a:endParaRPr lang="nb-NO">
              <a:ea typeface="+mn-lt"/>
              <a:cs typeface="+mn-lt"/>
            </a:endParaRPr>
          </a:p>
          <a:p>
            <a:r>
              <a:rPr lang="nb-NO">
                <a:solidFill>
                  <a:srgbClr val="FF0000"/>
                </a:solidFill>
                <a:ea typeface="+mn-lt"/>
                <a:cs typeface="+mn-lt"/>
              </a:rPr>
              <a:t>Gratis</a:t>
            </a:r>
            <a:r>
              <a:rPr lang="nb-NO">
                <a:ea typeface="+mn-lt"/>
                <a:cs typeface="+mn-lt"/>
              </a:rPr>
              <a:t> lån av sportsutstyr</a:t>
            </a:r>
            <a:endParaRPr lang="nb-NO"/>
          </a:p>
        </p:txBody>
      </p:sp>
      <p:pic>
        <p:nvPicPr>
          <p:cNvPr id="5" name="Bilde 4">
            <a:extLst>
              <a:ext uri="{FF2B5EF4-FFF2-40B4-BE49-F238E27FC236}">
                <a16:creationId xmlns:a16="http://schemas.microsoft.com/office/drawing/2014/main" id="{05923E76-DA37-4D76-875C-00CFFD5776B5}"/>
              </a:ext>
            </a:extLst>
          </p:cNvPr>
          <p:cNvPicPr>
            <a:picLocks noChangeAspect="1"/>
          </p:cNvPicPr>
          <p:nvPr/>
        </p:nvPicPr>
        <p:blipFill>
          <a:blip r:embed="rId4"/>
          <a:stretch>
            <a:fillRect/>
          </a:stretch>
        </p:blipFill>
        <p:spPr>
          <a:xfrm>
            <a:off x="6438097" y="-42688"/>
            <a:ext cx="5753903" cy="5468113"/>
          </a:xfrm>
          <a:prstGeom prst="rect">
            <a:avLst/>
          </a:prstGeom>
        </p:spPr>
      </p:pic>
      <p:sp>
        <p:nvSpPr>
          <p:cNvPr id="8" name="TextBox 23">
            <a:extLst>
              <a:ext uri="{FF2B5EF4-FFF2-40B4-BE49-F238E27FC236}">
                <a16:creationId xmlns:a16="http://schemas.microsoft.com/office/drawing/2014/main" id="{8FBE0A0F-6D63-4D54-B5C4-2BC9336D5DFB}"/>
              </a:ext>
            </a:extLst>
          </p:cNvPr>
          <p:cNvSpPr txBox="1"/>
          <p:nvPr/>
        </p:nvSpPr>
        <p:spPr>
          <a:xfrm>
            <a:off x="6438097" y="4499732"/>
            <a:ext cx="2843362" cy="923330"/>
          </a:xfrm>
          <a:prstGeom prst="rect">
            <a:avLst/>
          </a:prstGeom>
          <a:solidFill>
            <a:schemeClr val="bg2">
              <a:lumMod val="90000"/>
            </a:schemeClr>
          </a:solidFill>
        </p:spPr>
        <p:txBody>
          <a:bodyPr wrap="square" rtlCol="0" anchor="ctr">
            <a:spAutoFit/>
          </a:bodyPr>
          <a:lstStyle/>
          <a:p>
            <a:pPr algn="just"/>
            <a:r>
              <a:rPr lang="nb-NO"/>
              <a:t>Buss 160, 215A og 215B fra Sandvika   bussterminal</a:t>
            </a:r>
          </a:p>
          <a:p>
            <a:endParaRPr lang="en-GB"/>
          </a:p>
        </p:txBody>
      </p:sp>
    </p:spTree>
    <p:extLst>
      <p:ext uri="{BB962C8B-B14F-4D97-AF65-F5344CB8AC3E}">
        <p14:creationId xmlns:p14="http://schemas.microsoft.com/office/powerpoint/2010/main" val="2081896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4A53F0-10B3-457B-BF10-D4EE6433C886}"/>
              </a:ext>
            </a:extLst>
          </p:cNvPr>
          <p:cNvSpPr>
            <a:spLocks noGrp="1"/>
          </p:cNvSpPr>
          <p:nvPr>
            <p:ph type="title"/>
          </p:nvPr>
        </p:nvSpPr>
        <p:spPr/>
        <p:txBody>
          <a:bodyPr/>
          <a:lstStyle/>
          <a:p>
            <a:r>
              <a:rPr lang="nb-NO"/>
              <a:t>Hva er forskjellig på bildene?</a:t>
            </a:r>
            <a:br>
              <a:rPr lang="nb-NO"/>
            </a:br>
            <a:endParaRPr lang="nb-NO"/>
          </a:p>
        </p:txBody>
      </p:sp>
      <p:sp>
        <p:nvSpPr>
          <p:cNvPr id="5" name="Plassholder for bunntekst 4">
            <a:extLst>
              <a:ext uri="{FF2B5EF4-FFF2-40B4-BE49-F238E27FC236}">
                <a16:creationId xmlns:a16="http://schemas.microsoft.com/office/drawing/2014/main" id="{FF21D3DD-85D8-44FA-90DB-EB6404922FE1}"/>
              </a:ext>
            </a:extLst>
          </p:cNvPr>
          <p:cNvSpPr>
            <a:spLocks noGrp="1"/>
          </p:cNvSpPr>
          <p:nvPr>
            <p:ph type="ftr" sz="quarter" idx="11"/>
          </p:nvPr>
        </p:nvSpPr>
        <p:spPr>
          <a:xfrm>
            <a:off x="3692091" y="6444198"/>
            <a:ext cx="4114800" cy="365125"/>
          </a:xfrm>
        </p:spPr>
        <p:txBody>
          <a:bodyPr/>
          <a:lstStyle/>
          <a:p>
            <a:r>
              <a:rPr lang="nb-NO"/>
              <a:t>Foreldre-skolesamarbeid</a:t>
            </a:r>
          </a:p>
        </p:txBody>
      </p:sp>
      <p:pic>
        <p:nvPicPr>
          <p:cNvPr id="6" name="Bilde 11" descr="Et bilde som inneholder person, gulv, innendørs, personer&#10;&#10;Automatisk generert beskrivelse">
            <a:extLst>
              <a:ext uri="{FF2B5EF4-FFF2-40B4-BE49-F238E27FC236}">
                <a16:creationId xmlns:a16="http://schemas.microsoft.com/office/drawing/2014/main" id="{3982A072-EC98-4999-8615-21D59B629931}"/>
              </a:ext>
            </a:extLst>
          </p:cNvPr>
          <p:cNvPicPr>
            <a:picLocks noGrp="1" noChangeAspect="1"/>
          </p:cNvPicPr>
          <p:nvPr>
            <p:ph sz="half" idx="1"/>
          </p:nvPr>
        </p:nvPicPr>
        <p:blipFill>
          <a:blip r:embed="rId3"/>
          <a:stretch>
            <a:fillRect/>
          </a:stretch>
        </p:blipFill>
        <p:spPr>
          <a:xfrm>
            <a:off x="838200" y="1411555"/>
            <a:ext cx="3238591" cy="4351338"/>
          </a:xfrm>
          <a:prstGeom prst="rect">
            <a:avLst/>
          </a:prstGeom>
        </p:spPr>
      </p:pic>
      <p:pic>
        <p:nvPicPr>
          <p:cNvPr id="7" name="Bilde 10" descr="Et bilde som inneholder person, innendørs, bærbar PC&#10;&#10;Automatisk generert beskrivelse">
            <a:extLst>
              <a:ext uri="{FF2B5EF4-FFF2-40B4-BE49-F238E27FC236}">
                <a16:creationId xmlns:a16="http://schemas.microsoft.com/office/drawing/2014/main" id="{11DAB044-4033-47D4-9C17-59E91A8D3C08}"/>
              </a:ext>
            </a:extLst>
          </p:cNvPr>
          <p:cNvPicPr>
            <a:picLocks noGrp="1" noChangeAspect="1"/>
          </p:cNvPicPr>
          <p:nvPr>
            <p:ph sz="half" idx="2"/>
          </p:nvPr>
        </p:nvPicPr>
        <p:blipFill>
          <a:blip r:embed="rId4"/>
          <a:stretch>
            <a:fillRect/>
          </a:stretch>
        </p:blipFill>
        <p:spPr>
          <a:xfrm>
            <a:off x="4667219" y="1453558"/>
            <a:ext cx="4455984" cy="2975769"/>
          </a:xfrm>
          <a:prstGeom prst="rect">
            <a:avLst/>
          </a:prstGeom>
        </p:spPr>
      </p:pic>
      <p:sp>
        <p:nvSpPr>
          <p:cNvPr id="8" name="TekstSylinder 7">
            <a:extLst>
              <a:ext uri="{FF2B5EF4-FFF2-40B4-BE49-F238E27FC236}">
                <a16:creationId xmlns:a16="http://schemas.microsoft.com/office/drawing/2014/main" id="{3DF82F0B-F8D9-408F-804E-8A08562C4C59}"/>
              </a:ext>
            </a:extLst>
          </p:cNvPr>
          <p:cNvSpPr txBox="1"/>
          <p:nvPr/>
        </p:nvSpPr>
        <p:spPr>
          <a:xfrm>
            <a:off x="3067096" y="5501283"/>
            <a:ext cx="1484620" cy="261610"/>
          </a:xfrm>
          <a:prstGeom prst="rect">
            <a:avLst/>
          </a:prstGeom>
          <a:noFill/>
        </p:spPr>
        <p:txBody>
          <a:bodyPr wrap="square" rtlCol="0">
            <a:spAutoFit/>
          </a:bodyPr>
          <a:lstStyle/>
          <a:p>
            <a:r>
              <a:rPr lang="nb-NO" sz="1050">
                <a:solidFill>
                  <a:schemeClr val="bg1"/>
                </a:solidFill>
              </a:rPr>
              <a:t>Foto: Pexels</a:t>
            </a:r>
          </a:p>
        </p:txBody>
      </p:sp>
      <p:sp>
        <p:nvSpPr>
          <p:cNvPr id="9" name="TekstSylinder 8">
            <a:extLst>
              <a:ext uri="{FF2B5EF4-FFF2-40B4-BE49-F238E27FC236}">
                <a16:creationId xmlns:a16="http://schemas.microsoft.com/office/drawing/2014/main" id="{E6A73EBA-917F-4376-8E96-6E54B2577BD6}"/>
              </a:ext>
            </a:extLst>
          </p:cNvPr>
          <p:cNvSpPr txBox="1"/>
          <p:nvPr/>
        </p:nvSpPr>
        <p:spPr>
          <a:xfrm>
            <a:off x="8229011" y="4167717"/>
            <a:ext cx="1484620" cy="261610"/>
          </a:xfrm>
          <a:prstGeom prst="rect">
            <a:avLst/>
          </a:prstGeom>
          <a:noFill/>
        </p:spPr>
        <p:txBody>
          <a:bodyPr wrap="square" rtlCol="0">
            <a:spAutoFit/>
          </a:bodyPr>
          <a:lstStyle/>
          <a:p>
            <a:r>
              <a:rPr lang="nb-NO" sz="1050">
                <a:solidFill>
                  <a:schemeClr val="bg1"/>
                </a:solidFill>
              </a:rPr>
              <a:t>Foto: Pexels</a:t>
            </a:r>
          </a:p>
        </p:txBody>
      </p:sp>
    </p:spTree>
    <p:extLst>
      <p:ext uri="{BB962C8B-B14F-4D97-AF65-F5344CB8AC3E}">
        <p14:creationId xmlns:p14="http://schemas.microsoft.com/office/powerpoint/2010/main" val="358317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C8C9AA-65AF-431A-87EE-DD3A9F186E1B}"/>
              </a:ext>
            </a:extLst>
          </p:cNvPr>
          <p:cNvSpPr>
            <a:spLocks noGrp="1"/>
          </p:cNvSpPr>
          <p:nvPr>
            <p:ph type="title"/>
          </p:nvPr>
        </p:nvSpPr>
        <p:spPr>
          <a:xfrm>
            <a:off x="838200" y="364369"/>
            <a:ext cx="10515600" cy="1325563"/>
          </a:xfrm>
        </p:spPr>
        <p:txBody>
          <a:bodyPr/>
          <a:lstStyle/>
          <a:p>
            <a:r>
              <a:rPr lang="nb-NO" b="1"/>
              <a:t>SLIK  LÅNER  DU  UTSTYR:</a:t>
            </a:r>
          </a:p>
        </p:txBody>
      </p:sp>
      <p:sp>
        <p:nvSpPr>
          <p:cNvPr id="3" name="Plassholder for bunntekst 2">
            <a:extLst>
              <a:ext uri="{FF2B5EF4-FFF2-40B4-BE49-F238E27FC236}">
                <a16:creationId xmlns:a16="http://schemas.microsoft.com/office/drawing/2014/main" id="{ABA49FE7-3712-4B4D-B053-B9B1CF076ED0}"/>
              </a:ext>
            </a:extLst>
          </p:cNvPr>
          <p:cNvSpPr>
            <a:spLocks noGrp="1"/>
          </p:cNvSpPr>
          <p:nvPr>
            <p:ph type="ftr" sz="quarter" idx="11"/>
          </p:nvPr>
        </p:nvSpPr>
        <p:spPr>
          <a:xfrm>
            <a:off x="3810000" y="6492875"/>
            <a:ext cx="4114800" cy="365125"/>
          </a:xfrm>
        </p:spPr>
        <p:txBody>
          <a:bodyPr/>
          <a:lstStyle/>
          <a:p>
            <a:r>
              <a:rPr lang="nb-NO"/>
              <a:t>Foreldre-skolesamarbeid</a:t>
            </a:r>
          </a:p>
        </p:txBody>
      </p:sp>
      <p:sp>
        <p:nvSpPr>
          <p:cNvPr id="7" name="Plassholder for innhold 3">
            <a:extLst>
              <a:ext uri="{FF2B5EF4-FFF2-40B4-BE49-F238E27FC236}">
                <a16:creationId xmlns:a16="http://schemas.microsoft.com/office/drawing/2014/main" id="{1D5CE780-69C4-4871-83EC-BAAFC9FDD136}"/>
              </a:ext>
            </a:extLst>
          </p:cNvPr>
          <p:cNvSpPr txBox="1">
            <a:spLocks/>
          </p:cNvSpPr>
          <p:nvPr/>
        </p:nvSpPr>
        <p:spPr>
          <a:xfrm>
            <a:off x="838200" y="2659996"/>
            <a:ext cx="11514667" cy="3598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Kom i åpningstiden. Du må ikke ringe først.</a:t>
            </a:r>
          </a:p>
          <a:p>
            <a:pPr marL="0" indent="0">
              <a:buFont typeface="Arial" panose="020B0604020202020204" pitchFamily="34" charset="0"/>
              <a:buNone/>
            </a:pPr>
            <a:endParaRPr lang="nb-NO"/>
          </a:p>
          <a:p>
            <a:r>
              <a:rPr lang="nb-NO"/>
              <a:t> Du får hjelp.</a:t>
            </a:r>
          </a:p>
          <a:p>
            <a:endParaRPr lang="nb-NO"/>
          </a:p>
          <a:p>
            <a:r>
              <a:rPr lang="nb-NO"/>
              <a:t>Lån utstyr, kos deg og lever det tilbake til avtalt tid.   </a:t>
            </a:r>
          </a:p>
        </p:txBody>
      </p:sp>
    </p:spTree>
    <p:extLst>
      <p:ext uri="{BB962C8B-B14F-4D97-AF65-F5344CB8AC3E}">
        <p14:creationId xmlns:p14="http://schemas.microsoft.com/office/powerpoint/2010/main" val="931305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B53804-F5BF-44AA-A1A9-BB415B021263}"/>
              </a:ext>
            </a:extLst>
          </p:cNvPr>
          <p:cNvSpPr>
            <a:spLocks noGrp="1"/>
          </p:cNvSpPr>
          <p:nvPr>
            <p:ph type="title"/>
          </p:nvPr>
        </p:nvSpPr>
        <p:spPr>
          <a:xfrm>
            <a:off x="3515557" y="365125"/>
            <a:ext cx="4114800" cy="1325563"/>
          </a:xfrm>
        </p:spPr>
        <p:txBody>
          <a:bodyPr/>
          <a:lstStyle/>
          <a:p>
            <a:r>
              <a:rPr lang="nb-NO"/>
              <a:t>ÅPNINGSTIDER</a:t>
            </a:r>
          </a:p>
        </p:txBody>
      </p:sp>
      <p:sp>
        <p:nvSpPr>
          <p:cNvPr id="3" name="Plassholder for innhold 2">
            <a:extLst>
              <a:ext uri="{FF2B5EF4-FFF2-40B4-BE49-F238E27FC236}">
                <a16:creationId xmlns:a16="http://schemas.microsoft.com/office/drawing/2014/main" id="{F6444E51-49C7-412B-8D05-59116D5A9EBF}"/>
              </a:ext>
            </a:extLst>
          </p:cNvPr>
          <p:cNvSpPr>
            <a:spLocks noGrp="1"/>
          </p:cNvSpPr>
          <p:nvPr>
            <p:ph sz="quarter" idx="13"/>
          </p:nvPr>
        </p:nvSpPr>
        <p:spPr>
          <a:xfrm>
            <a:off x="838200" y="2241994"/>
            <a:ext cx="4364736" cy="3429000"/>
          </a:xfrm>
        </p:spPr>
        <p:txBody>
          <a:bodyPr vert="horz" lIns="91440" tIns="45720" rIns="91440" bIns="45720" rtlCol="0" anchor="t">
            <a:normAutofit/>
          </a:bodyPr>
          <a:lstStyle/>
          <a:p>
            <a:r>
              <a:rPr lang="nb-NO"/>
              <a:t>SKATTKAMMERET</a:t>
            </a:r>
          </a:p>
          <a:p>
            <a:pPr marL="0" indent="0">
              <a:buNone/>
            </a:pPr>
            <a:r>
              <a:rPr lang="nb-NO"/>
              <a:t>på Rykkinn</a:t>
            </a:r>
          </a:p>
          <a:p>
            <a:endParaRPr lang="nb-NO"/>
          </a:p>
          <a:p>
            <a:r>
              <a:rPr lang="nb-NO"/>
              <a:t>Tirsdag  </a:t>
            </a:r>
            <a:r>
              <a:rPr lang="nb-NO" err="1"/>
              <a:t>kl</a:t>
            </a:r>
            <a:r>
              <a:rPr lang="nb-NO"/>
              <a:t> 16.00-19.00</a:t>
            </a:r>
          </a:p>
          <a:p>
            <a:r>
              <a:rPr lang="nb-NO"/>
              <a:t>Onsdag  </a:t>
            </a:r>
            <a:r>
              <a:rPr lang="nb-NO" err="1"/>
              <a:t>kl</a:t>
            </a:r>
            <a:r>
              <a:rPr lang="nb-NO"/>
              <a:t> 14.00- 17.00</a:t>
            </a:r>
          </a:p>
          <a:p>
            <a:r>
              <a:rPr lang="nb-NO"/>
              <a:t>Torsdag  </a:t>
            </a:r>
            <a:r>
              <a:rPr lang="nb-NO" err="1"/>
              <a:t>kl</a:t>
            </a:r>
            <a:r>
              <a:rPr lang="nb-NO"/>
              <a:t> 16.00-19.00</a:t>
            </a:r>
          </a:p>
        </p:txBody>
      </p:sp>
      <p:sp>
        <p:nvSpPr>
          <p:cNvPr id="4" name="Plassholder for innhold 3">
            <a:extLst>
              <a:ext uri="{FF2B5EF4-FFF2-40B4-BE49-F238E27FC236}">
                <a16:creationId xmlns:a16="http://schemas.microsoft.com/office/drawing/2014/main" id="{2466297E-48C9-41AD-930E-69A2A23A1E33}"/>
              </a:ext>
            </a:extLst>
          </p:cNvPr>
          <p:cNvSpPr>
            <a:spLocks noGrp="1"/>
          </p:cNvSpPr>
          <p:nvPr>
            <p:ph sz="quarter" idx="14"/>
          </p:nvPr>
        </p:nvSpPr>
        <p:spPr>
          <a:xfrm>
            <a:off x="6439270" y="2210124"/>
            <a:ext cx="4364736" cy="3432175"/>
          </a:xfrm>
        </p:spPr>
        <p:txBody>
          <a:bodyPr vert="horz" lIns="91440" tIns="45720" rIns="91440" bIns="45720" rtlCol="0" anchor="t">
            <a:normAutofit/>
          </a:bodyPr>
          <a:lstStyle/>
          <a:p>
            <a:r>
              <a:rPr lang="nb-NO" dirty="0"/>
              <a:t>BUA på Dønski</a:t>
            </a:r>
          </a:p>
          <a:p>
            <a:endParaRPr lang="nb-NO"/>
          </a:p>
          <a:p>
            <a:r>
              <a:rPr lang="nb-NO" dirty="0"/>
              <a:t>Mandag </a:t>
            </a:r>
            <a:r>
              <a:rPr lang="nb-NO" dirty="0" err="1"/>
              <a:t>kl</a:t>
            </a:r>
            <a:r>
              <a:rPr lang="nb-NO" dirty="0"/>
              <a:t> 14.00-18.00</a:t>
            </a:r>
          </a:p>
          <a:p>
            <a:r>
              <a:rPr lang="nb-NO" dirty="0"/>
              <a:t>Tirsdag </a:t>
            </a:r>
            <a:r>
              <a:rPr lang="nb-NO" dirty="0" err="1"/>
              <a:t>kl</a:t>
            </a:r>
            <a:r>
              <a:rPr lang="nb-NO" dirty="0"/>
              <a:t> 14.00-18.00</a:t>
            </a:r>
          </a:p>
          <a:p>
            <a:r>
              <a:rPr lang="nb-NO" dirty="0"/>
              <a:t>Onsdag </a:t>
            </a:r>
            <a:r>
              <a:rPr lang="nb-NO" dirty="0" err="1"/>
              <a:t>kl</a:t>
            </a:r>
            <a:r>
              <a:rPr lang="nb-NO" dirty="0"/>
              <a:t> 14.00-18.00</a:t>
            </a:r>
          </a:p>
          <a:p>
            <a:r>
              <a:rPr lang="nb-NO" dirty="0"/>
              <a:t>Torsdag </a:t>
            </a:r>
            <a:r>
              <a:rPr lang="nb-NO" dirty="0" err="1"/>
              <a:t>kl</a:t>
            </a:r>
            <a:r>
              <a:rPr lang="nb-NO" dirty="0"/>
              <a:t> 14.00- 18.oo</a:t>
            </a:r>
          </a:p>
          <a:p>
            <a:endParaRPr lang="nb-NO"/>
          </a:p>
          <a:p>
            <a:endParaRPr lang="nb-NO"/>
          </a:p>
        </p:txBody>
      </p:sp>
      <p:sp>
        <p:nvSpPr>
          <p:cNvPr id="6" name="Plassholder for bunntekst 2">
            <a:extLst>
              <a:ext uri="{FF2B5EF4-FFF2-40B4-BE49-F238E27FC236}">
                <a16:creationId xmlns:a16="http://schemas.microsoft.com/office/drawing/2014/main" id="{F84696DA-519C-42E4-AB87-9B718A54BA70}"/>
              </a:ext>
            </a:extLst>
          </p:cNvPr>
          <p:cNvSpPr>
            <a:spLocks noGrp="1"/>
          </p:cNvSpPr>
          <p:nvPr>
            <p:ph type="ftr" sz="quarter" idx="16"/>
          </p:nvPr>
        </p:nvSpPr>
        <p:spPr>
          <a:xfrm>
            <a:off x="3903518" y="6492875"/>
            <a:ext cx="4114800" cy="365125"/>
          </a:xfrm>
        </p:spPr>
        <p:txBody>
          <a:bodyPr/>
          <a:lstStyle/>
          <a:p>
            <a:r>
              <a:rPr lang="nb-NO"/>
              <a:t>Foreldre-skolesamarbeid</a:t>
            </a:r>
          </a:p>
        </p:txBody>
      </p:sp>
    </p:spTree>
    <p:extLst>
      <p:ext uri="{BB962C8B-B14F-4D97-AF65-F5344CB8AC3E}">
        <p14:creationId xmlns:p14="http://schemas.microsoft.com/office/powerpoint/2010/main" val="137095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076603-5B68-4288-ADB7-9FDA6128AC62}"/>
              </a:ext>
            </a:extLst>
          </p:cNvPr>
          <p:cNvSpPr>
            <a:spLocks noGrp="1"/>
          </p:cNvSpPr>
          <p:nvPr>
            <p:ph type="title"/>
          </p:nvPr>
        </p:nvSpPr>
        <p:spPr>
          <a:xfrm>
            <a:off x="462762" y="1893007"/>
            <a:ext cx="5142593" cy="2114636"/>
          </a:xfrm>
        </p:spPr>
        <p:txBody>
          <a:bodyPr vert="horz" lIns="91440" tIns="45720" rIns="91440" bIns="45720" rtlCol="0" anchor="b">
            <a:noAutofit/>
          </a:bodyPr>
          <a:lstStyle/>
          <a:p>
            <a:r>
              <a:rPr lang="en-US" sz="4000" kern="1200">
                <a:solidFill>
                  <a:schemeClr val="tx1"/>
                </a:solidFill>
                <a:latin typeface="+mj-lt"/>
                <a:ea typeface="+mj-ea"/>
                <a:cs typeface="+mj-cs"/>
              </a:rPr>
              <a:t>Du kan låne nesten alt!</a:t>
            </a:r>
          </a:p>
        </p:txBody>
      </p:sp>
      <p:pic>
        <p:nvPicPr>
          <p:cNvPr id="7" name="Bilde 6">
            <a:extLst>
              <a:ext uri="{FF2B5EF4-FFF2-40B4-BE49-F238E27FC236}">
                <a16:creationId xmlns:a16="http://schemas.microsoft.com/office/drawing/2014/main" id="{39E91C4B-56EC-4A03-B7ED-0ADCE5339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645" y="625684"/>
            <a:ext cx="4064257" cy="5455380"/>
          </a:xfrm>
          <a:prstGeom prst="rect">
            <a:avLst/>
          </a:prstGeom>
        </p:spPr>
      </p:pic>
      <p:sp>
        <p:nvSpPr>
          <p:cNvPr id="4" name="Plassholder for bunntekst 3">
            <a:extLst>
              <a:ext uri="{FF2B5EF4-FFF2-40B4-BE49-F238E27FC236}">
                <a16:creationId xmlns:a16="http://schemas.microsoft.com/office/drawing/2014/main" id="{813D6FC9-AEA5-4F4C-8F3C-A94EA6DDFCA6}"/>
              </a:ext>
            </a:extLst>
          </p:cNvPr>
          <p:cNvSpPr>
            <a:spLocks noGrp="1"/>
          </p:cNvSpPr>
          <p:nvPr>
            <p:ph type="ftr" sz="quarter" idx="11"/>
          </p:nvPr>
        </p:nvSpPr>
        <p:spPr>
          <a:xfrm>
            <a:off x="4503973" y="6492875"/>
            <a:ext cx="4114800" cy="365125"/>
          </a:xfrm>
        </p:spPr>
        <p:txBody>
          <a:bodyPr vert="horz" lIns="91440" tIns="45720" rIns="91440" bIns="45720" rtlCol="0" anchor="ctr">
            <a:normAutofit/>
          </a:bodyPr>
          <a:lstStyle/>
          <a:p>
            <a:pPr algn="l">
              <a:spcAft>
                <a:spcPts val="600"/>
              </a:spcAft>
            </a:pPr>
            <a:r>
              <a:rPr lang="en-US" kern="1200">
                <a:solidFill>
                  <a:schemeClr val="tx1">
                    <a:lumMod val="50000"/>
                    <a:lumOff val="50000"/>
                  </a:schemeClr>
                </a:solidFill>
                <a:latin typeface="+mn-lt"/>
                <a:ea typeface="+mn-ea"/>
                <a:cs typeface="+mn-cs"/>
              </a:rPr>
              <a:t>Foreldre-skolesamarbeid</a:t>
            </a:r>
          </a:p>
        </p:txBody>
      </p:sp>
    </p:spTree>
    <p:extLst>
      <p:ext uri="{BB962C8B-B14F-4D97-AF65-F5344CB8AC3E}">
        <p14:creationId xmlns:p14="http://schemas.microsoft.com/office/powerpoint/2010/main" val="854183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Kan være et bilde av 4 personer, folk som står og folk som står på ski">
            <a:extLst>
              <a:ext uri="{FF2B5EF4-FFF2-40B4-BE49-F238E27FC236}">
                <a16:creationId xmlns:a16="http://schemas.microsoft.com/office/drawing/2014/main" id="{A9888540-DDBA-40DC-8E05-93ECB7D102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4" r="424" b="1"/>
          <a:stretch/>
        </p:blipFill>
        <p:spPr bwMode="auto">
          <a:xfrm>
            <a:off x="737756" y="1470384"/>
            <a:ext cx="4386106" cy="4711489"/>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C00464E6-4E85-4D6D-B83E-96378DAF9C0D}"/>
              </a:ext>
            </a:extLst>
          </p:cNvPr>
          <p:cNvPicPr>
            <a:picLocks noChangeAspect="1"/>
          </p:cNvPicPr>
          <p:nvPr/>
        </p:nvPicPr>
        <p:blipFill rotWithShape="1">
          <a:blip r:embed="rId4"/>
          <a:srcRect t="448" r="3" b="3"/>
          <a:stretch/>
        </p:blipFill>
        <p:spPr>
          <a:xfrm>
            <a:off x="6967694" y="1470384"/>
            <a:ext cx="4386106" cy="4695121"/>
          </a:xfrm>
          <a:prstGeom prst="rect">
            <a:avLst/>
          </a:prstGeom>
        </p:spPr>
      </p:pic>
      <p:sp>
        <p:nvSpPr>
          <p:cNvPr id="3" name="Tittel 2">
            <a:extLst>
              <a:ext uri="{FF2B5EF4-FFF2-40B4-BE49-F238E27FC236}">
                <a16:creationId xmlns:a16="http://schemas.microsoft.com/office/drawing/2014/main" id="{ABA1E297-6258-4EF9-81EA-6E9174A83431}"/>
              </a:ext>
            </a:extLst>
          </p:cNvPr>
          <p:cNvSpPr>
            <a:spLocks noGrp="1"/>
          </p:cNvSpPr>
          <p:nvPr>
            <p:ph type="title"/>
          </p:nvPr>
        </p:nvSpPr>
        <p:spPr/>
        <p:txBody>
          <a:bodyPr/>
          <a:lstStyle/>
          <a:p>
            <a:r>
              <a:rPr lang="nb-NO"/>
              <a:t>Vinter og sommer</a:t>
            </a:r>
          </a:p>
        </p:txBody>
      </p:sp>
      <p:sp>
        <p:nvSpPr>
          <p:cNvPr id="5" name="Plassholder for bunntekst 3">
            <a:extLst>
              <a:ext uri="{FF2B5EF4-FFF2-40B4-BE49-F238E27FC236}">
                <a16:creationId xmlns:a16="http://schemas.microsoft.com/office/drawing/2014/main" id="{33A61423-2C7D-47ED-B771-933CB479B596}"/>
              </a:ext>
            </a:extLst>
          </p:cNvPr>
          <p:cNvSpPr>
            <a:spLocks noGrp="1"/>
          </p:cNvSpPr>
          <p:nvPr>
            <p:ph type="ftr" sz="quarter" idx="11"/>
          </p:nvPr>
        </p:nvSpPr>
        <p:spPr>
          <a:xfrm>
            <a:off x="4753355" y="6492875"/>
            <a:ext cx="3902273" cy="365125"/>
          </a:xfrm>
        </p:spPr>
        <p:txBody>
          <a:bodyPr vert="horz" lIns="91440" tIns="45720" rIns="91440" bIns="45720" rtlCol="0" anchor="ctr">
            <a:normAutofit/>
          </a:bodyPr>
          <a:lstStyle/>
          <a:p>
            <a:pPr algn="l">
              <a:spcAft>
                <a:spcPts val="600"/>
              </a:spcAft>
            </a:pPr>
            <a:r>
              <a:rPr lang="en-US" kern="1200">
                <a:solidFill>
                  <a:schemeClr val="tx1">
                    <a:lumMod val="50000"/>
                    <a:lumOff val="50000"/>
                  </a:schemeClr>
                </a:solidFill>
                <a:latin typeface="+mn-lt"/>
                <a:ea typeface="+mn-ea"/>
                <a:cs typeface="+mn-cs"/>
              </a:rPr>
              <a:t>Foreldre-skolesamarbeid</a:t>
            </a:r>
          </a:p>
        </p:txBody>
      </p:sp>
    </p:spTree>
    <p:extLst>
      <p:ext uri="{BB962C8B-B14F-4D97-AF65-F5344CB8AC3E}">
        <p14:creationId xmlns:p14="http://schemas.microsoft.com/office/powerpoint/2010/main" val="2449284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an være et bilde av 1 person, står, yttertøy og står på ski">
            <a:extLst>
              <a:ext uri="{FF2B5EF4-FFF2-40B4-BE49-F238E27FC236}">
                <a16:creationId xmlns:a16="http://schemas.microsoft.com/office/drawing/2014/main" id="{223397FE-8F06-4C9E-9201-05399DBDD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41" r="-1" b="21004"/>
          <a:stretch/>
        </p:blipFill>
        <p:spPr bwMode="auto">
          <a:xfrm>
            <a:off x="643467" y="557190"/>
            <a:ext cx="5346948" cy="574361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EA09B00D-1306-46CF-BA17-D87AA30A3D8C}"/>
              </a:ext>
            </a:extLst>
          </p:cNvPr>
          <p:cNvPicPr>
            <a:picLocks noChangeAspect="1"/>
          </p:cNvPicPr>
          <p:nvPr/>
        </p:nvPicPr>
        <p:blipFill rotWithShape="1">
          <a:blip r:embed="rId4"/>
          <a:srcRect r="6581"/>
          <a:stretch/>
        </p:blipFill>
        <p:spPr>
          <a:xfrm>
            <a:off x="6782682" y="557190"/>
            <a:ext cx="5365589" cy="5743611"/>
          </a:xfrm>
          <a:prstGeom prst="rect">
            <a:avLst/>
          </a:prstGeom>
        </p:spPr>
      </p:pic>
      <p:sp>
        <p:nvSpPr>
          <p:cNvPr id="4" name="Plassholder for bunntekst 3">
            <a:extLst>
              <a:ext uri="{FF2B5EF4-FFF2-40B4-BE49-F238E27FC236}">
                <a16:creationId xmlns:a16="http://schemas.microsoft.com/office/drawing/2014/main" id="{F31144D2-9DE1-4BD8-BF29-452FFCA5A1D8}"/>
              </a:ext>
            </a:extLst>
          </p:cNvPr>
          <p:cNvSpPr>
            <a:spLocks noGrp="1"/>
          </p:cNvSpPr>
          <p:nvPr>
            <p:ph type="ftr" sz="quarter" idx="11"/>
          </p:nvPr>
        </p:nvSpPr>
        <p:spPr>
          <a:xfrm>
            <a:off x="4503973" y="6492875"/>
            <a:ext cx="4114800" cy="365125"/>
          </a:xfrm>
        </p:spPr>
        <p:txBody>
          <a:bodyPr vert="horz" lIns="91440" tIns="45720" rIns="91440" bIns="45720" rtlCol="0" anchor="ctr">
            <a:normAutofit/>
          </a:bodyPr>
          <a:lstStyle/>
          <a:p>
            <a:pPr algn="l">
              <a:spcAft>
                <a:spcPts val="600"/>
              </a:spcAft>
            </a:pPr>
            <a:r>
              <a:rPr lang="en-US" kern="1200">
                <a:solidFill>
                  <a:schemeClr val="tx1">
                    <a:lumMod val="50000"/>
                    <a:lumOff val="50000"/>
                  </a:schemeClr>
                </a:solidFill>
                <a:latin typeface="+mn-lt"/>
                <a:ea typeface="+mn-ea"/>
                <a:cs typeface="+mn-cs"/>
              </a:rPr>
              <a:t>Foreldre-skolesamarbeid</a:t>
            </a:r>
          </a:p>
        </p:txBody>
      </p:sp>
    </p:spTree>
    <p:extLst>
      <p:ext uri="{BB962C8B-B14F-4D97-AF65-F5344CB8AC3E}">
        <p14:creationId xmlns:p14="http://schemas.microsoft.com/office/powerpoint/2010/main" val="1316774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8A5E939-CDF7-469C-862B-6C447A433015}"/>
              </a:ext>
            </a:extLst>
          </p:cNvPr>
          <p:cNvPicPr>
            <a:picLocks noChangeAspect="1"/>
          </p:cNvPicPr>
          <p:nvPr/>
        </p:nvPicPr>
        <p:blipFill rotWithShape="1">
          <a:blip r:embed="rId3"/>
          <a:srcRect l="3454" r="3452"/>
          <a:stretch/>
        </p:blipFill>
        <p:spPr>
          <a:xfrm>
            <a:off x="106212" y="0"/>
            <a:ext cx="5430367" cy="5833219"/>
          </a:xfrm>
          <a:prstGeom prst="rect">
            <a:avLst/>
          </a:prstGeom>
        </p:spPr>
      </p:pic>
      <p:pic>
        <p:nvPicPr>
          <p:cNvPr id="6146" name="Picture 2" descr="blue and silver can on green grass">
            <a:extLst>
              <a:ext uri="{FF2B5EF4-FFF2-40B4-BE49-F238E27FC236}">
                <a16:creationId xmlns:a16="http://schemas.microsoft.com/office/drawing/2014/main" id="{9FC09206-939F-4C9D-9FAB-6F558B357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43" r="2" b="2"/>
          <a:stretch/>
        </p:blipFill>
        <p:spPr bwMode="auto">
          <a:xfrm>
            <a:off x="6826410" y="0"/>
            <a:ext cx="5365590" cy="5743612"/>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bunntekst 3">
            <a:extLst>
              <a:ext uri="{FF2B5EF4-FFF2-40B4-BE49-F238E27FC236}">
                <a16:creationId xmlns:a16="http://schemas.microsoft.com/office/drawing/2014/main" id="{270AD769-411A-4F71-A092-783685224362}"/>
              </a:ext>
            </a:extLst>
          </p:cNvPr>
          <p:cNvSpPr>
            <a:spLocks noGrp="1"/>
          </p:cNvSpPr>
          <p:nvPr>
            <p:ph type="ftr" sz="quarter" idx="11"/>
          </p:nvPr>
        </p:nvSpPr>
        <p:spPr>
          <a:xfrm>
            <a:off x="4503973" y="6492875"/>
            <a:ext cx="4114800" cy="365125"/>
          </a:xfrm>
        </p:spPr>
        <p:txBody>
          <a:bodyPr vert="horz" lIns="91440" tIns="45720" rIns="91440" bIns="45720" rtlCol="0" anchor="ctr">
            <a:normAutofit/>
          </a:bodyPr>
          <a:lstStyle/>
          <a:p>
            <a:pPr algn="l">
              <a:spcAft>
                <a:spcPts val="600"/>
              </a:spcAft>
            </a:pPr>
            <a:r>
              <a:rPr lang="en-US" kern="1200">
                <a:solidFill>
                  <a:schemeClr val="tx1">
                    <a:lumMod val="50000"/>
                    <a:lumOff val="50000"/>
                  </a:schemeClr>
                </a:solidFill>
                <a:latin typeface="+mn-lt"/>
                <a:ea typeface="+mn-ea"/>
                <a:cs typeface="+mn-cs"/>
              </a:rPr>
              <a:t>Foreldre-skolesamarbeid</a:t>
            </a:r>
          </a:p>
        </p:txBody>
      </p:sp>
    </p:spTree>
    <p:extLst>
      <p:ext uri="{BB962C8B-B14F-4D97-AF65-F5344CB8AC3E}">
        <p14:creationId xmlns:p14="http://schemas.microsoft.com/office/powerpoint/2010/main" val="4249565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9E778A0-7625-45C5-9D63-F93595463536}"/>
              </a:ext>
            </a:extLst>
          </p:cNvPr>
          <p:cNvSpPr>
            <a:spLocks noGrp="1"/>
          </p:cNvSpPr>
          <p:nvPr>
            <p:ph type="title"/>
          </p:nvPr>
        </p:nvSpPr>
        <p:spPr>
          <a:xfrm>
            <a:off x="602877" y="3948767"/>
            <a:ext cx="10515600" cy="542552"/>
          </a:xfrm>
        </p:spPr>
        <p:txBody>
          <a:bodyPr>
            <a:noAutofit/>
          </a:bodyPr>
          <a:lstStyle/>
          <a:p>
            <a:pPr>
              <a:lnSpc>
                <a:spcPct val="150000"/>
              </a:lnSpc>
            </a:pPr>
            <a:r>
              <a:rPr lang="nb-NO" sz="1800">
                <a:solidFill>
                  <a:schemeClr val="accent6"/>
                </a:solidFill>
              </a:rPr>
              <a:t>Til kursholder. </a:t>
            </a:r>
            <a:br>
              <a:rPr lang="nb-NO" sz="1800"/>
            </a:br>
            <a:r>
              <a:rPr lang="nb-NO" sz="1800"/>
              <a:t>Nytt tema: </a:t>
            </a:r>
            <a:br>
              <a:rPr lang="nb-NO" sz="1800"/>
            </a:br>
            <a:r>
              <a:rPr lang="nb-NO" sz="1800"/>
              <a:t>Om foreldrenes mulighet for å engasjere seg i skolen, som klassekontaker / FAU. Om skolens «demokrati», elevråd og muligheter for å påvirke.  </a:t>
            </a:r>
            <a:br>
              <a:rPr lang="nb-NO" sz="1800"/>
            </a:br>
            <a:r>
              <a:rPr lang="nb-NO" sz="1800"/>
              <a:t>Mål: Motivere til å engasjere seg og få kunnskap om hvordan det fungerer med klassekontakter, oppgaver etc.</a:t>
            </a:r>
            <a:br>
              <a:rPr lang="nb-NO" sz="1800"/>
            </a:br>
            <a:r>
              <a:rPr lang="nb-NO" sz="1800"/>
              <a:t>Avsluttes med å snakke om forventninger til foreldre og til skolen, som en oppsummering av hele kurset</a:t>
            </a:r>
            <a:r>
              <a:rPr lang="nb-NO" sz="3600"/>
              <a:t>.</a:t>
            </a:r>
            <a:br>
              <a:rPr lang="nb-NO" sz="3600"/>
            </a:br>
            <a:endParaRPr lang="nb-NO" sz="3600"/>
          </a:p>
        </p:txBody>
      </p:sp>
      <p:sp>
        <p:nvSpPr>
          <p:cNvPr id="2" name="Plassholder for bunntekst 1">
            <a:extLst>
              <a:ext uri="{FF2B5EF4-FFF2-40B4-BE49-F238E27FC236}">
                <a16:creationId xmlns:a16="http://schemas.microsoft.com/office/drawing/2014/main" id="{C91BDE0C-54BC-4EFD-8F27-B464D6333D84}"/>
              </a:ext>
            </a:extLst>
          </p:cNvPr>
          <p:cNvSpPr>
            <a:spLocks noGrp="1"/>
          </p:cNvSpPr>
          <p:nvPr>
            <p:ph type="ftr" sz="quarter" idx="11"/>
          </p:nvPr>
        </p:nvSpPr>
        <p:spPr>
          <a:xfrm>
            <a:off x="3840162" y="6427788"/>
            <a:ext cx="4114800" cy="365125"/>
          </a:xfrm>
        </p:spPr>
        <p:txBody>
          <a:bodyPr/>
          <a:lstStyle/>
          <a:p>
            <a:r>
              <a:rPr lang="nb-NO"/>
              <a:t>Foreldre-skolesamarbeid</a:t>
            </a:r>
          </a:p>
        </p:txBody>
      </p:sp>
    </p:spTree>
    <p:extLst>
      <p:ext uri="{BB962C8B-B14F-4D97-AF65-F5344CB8AC3E}">
        <p14:creationId xmlns:p14="http://schemas.microsoft.com/office/powerpoint/2010/main" val="2767947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615D9BF8-F86D-41D0-9383-AAFF5830B4F2}"/>
              </a:ext>
            </a:extLst>
          </p:cNvPr>
          <p:cNvSpPr>
            <a:spLocks noGrp="1"/>
          </p:cNvSpPr>
          <p:nvPr>
            <p:ph type="ftr" sz="quarter" idx="11"/>
          </p:nvPr>
        </p:nvSpPr>
        <p:spPr>
          <a:xfrm>
            <a:off x="5165630" y="6590387"/>
            <a:ext cx="2790265" cy="271006"/>
          </a:xfrm>
        </p:spPr>
        <p:txBody>
          <a:bodyPr/>
          <a:lstStyle/>
          <a:p>
            <a:r>
              <a:rPr lang="nb-NO"/>
              <a:t>Foreldre-skolesamarbeid</a:t>
            </a:r>
          </a:p>
        </p:txBody>
      </p:sp>
      <p:pic>
        <p:nvPicPr>
          <p:cNvPr id="6" name="Bilde 6" descr="Klasserom med elever som rekker opp hendene foran en lærer">
            <a:extLst>
              <a:ext uri="{FF2B5EF4-FFF2-40B4-BE49-F238E27FC236}">
                <a16:creationId xmlns:a16="http://schemas.microsoft.com/office/drawing/2014/main" id="{58B1B010-7052-4342-BC74-9B0E3CEF2BAE}"/>
              </a:ext>
            </a:extLst>
          </p:cNvPr>
          <p:cNvPicPr>
            <a:picLocks noChangeAspect="1"/>
          </p:cNvPicPr>
          <p:nvPr/>
        </p:nvPicPr>
        <p:blipFill rotWithShape="1">
          <a:blip r:embed="rId3"/>
          <a:srcRect l="24401" r="16052" b="-1"/>
          <a:stretch/>
        </p:blipFill>
        <p:spPr>
          <a:xfrm>
            <a:off x="0" y="0"/>
            <a:ext cx="5741894" cy="6857990"/>
          </a:xfrm>
          <a:prstGeom prst="rect">
            <a:avLst/>
          </a:prstGeom>
        </p:spPr>
      </p:pic>
      <p:sp>
        <p:nvSpPr>
          <p:cNvPr id="7" name="Tittel 4">
            <a:extLst>
              <a:ext uri="{FF2B5EF4-FFF2-40B4-BE49-F238E27FC236}">
                <a16:creationId xmlns:a16="http://schemas.microsoft.com/office/drawing/2014/main" id="{818670D8-0156-4D73-87FF-0DC1C9E00B45}"/>
              </a:ext>
            </a:extLst>
          </p:cNvPr>
          <p:cNvSpPr txBox="1">
            <a:spLocks/>
          </p:cNvSpPr>
          <p:nvPr/>
        </p:nvSpPr>
        <p:spPr>
          <a:xfrm>
            <a:off x="5983943" y="3025587"/>
            <a:ext cx="5477874" cy="1284195"/>
          </a:xfrm>
          <a:prstGeom prst="rect">
            <a:avLst/>
          </a:prstGeom>
          <a:noFill/>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br>
              <a:rPr lang="en-US" sz="2100"/>
            </a:br>
            <a:br>
              <a:rPr lang="en-US" sz="2100"/>
            </a:br>
            <a:br>
              <a:rPr lang="en-US" sz="2100"/>
            </a:br>
            <a:br>
              <a:rPr lang="en-US" sz="2100"/>
            </a:br>
            <a:r>
              <a:rPr lang="en-US" sz="14400"/>
              <a:t>Hva kan foreldre gjøre for å bestemme på skolen?</a:t>
            </a:r>
            <a:br>
              <a:rPr lang="en-US" sz="14400"/>
            </a:br>
            <a:br>
              <a:rPr lang="en-US" sz="14400"/>
            </a:br>
            <a:br>
              <a:rPr lang="en-US" sz="2100"/>
            </a:br>
            <a:br>
              <a:rPr lang="en-US" sz="2100"/>
            </a:br>
            <a:br>
              <a:rPr lang="en-US" sz="2100"/>
            </a:br>
            <a:endParaRPr lang="en-US" sz="2100"/>
          </a:p>
        </p:txBody>
      </p:sp>
      <p:sp>
        <p:nvSpPr>
          <p:cNvPr id="2" name="TekstSylinder 1">
            <a:extLst>
              <a:ext uri="{FF2B5EF4-FFF2-40B4-BE49-F238E27FC236}">
                <a16:creationId xmlns:a16="http://schemas.microsoft.com/office/drawing/2014/main" id="{854D5B27-A12A-4EE8-99C3-031FD85C4494}"/>
              </a:ext>
            </a:extLst>
          </p:cNvPr>
          <p:cNvSpPr txBox="1"/>
          <p:nvPr/>
        </p:nvSpPr>
        <p:spPr>
          <a:xfrm>
            <a:off x="0" y="6642546"/>
            <a:ext cx="766482" cy="215444"/>
          </a:xfrm>
          <a:prstGeom prst="rect">
            <a:avLst/>
          </a:prstGeom>
          <a:noFill/>
        </p:spPr>
        <p:txBody>
          <a:bodyPr wrap="square" rtlCol="0">
            <a:spAutoFit/>
          </a:bodyPr>
          <a:lstStyle/>
          <a:p>
            <a:r>
              <a:rPr lang="nb-NO" sz="800">
                <a:solidFill>
                  <a:schemeClr val="bg1"/>
                </a:solidFill>
              </a:rPr>
              <a:t>Foto: Stock</a:t>
            </a:r>
          </a:p>
        </p:txBody>
      </p:sp>
    </p:spTree>
    <p:extLst>
      <p:ext uri="{BB962C8B-B14F-4D97-AF65-F5344CB8AC3E}">
        <p14:creationId xmlns:p14="http://schemas.microsoft.com/office/powerpoint/2010/main" val="2132208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EEB737-AFF7-4F24-98E8-9920AD242417}"/>
              </a:ext>
            </a:extLst>
          </p:cNvPr>
          <p:cNvSpPr>
            <a:spLocks noGrp="1"/>
          </p:cNvSpPr>
          <p:nvPr>
            <p:ph type="title"/>
          </p:nvPr>
        </p:nvSpPr>
        <p:spPr>
          <a:xfrm>
            <a:off x="6096000" y="2055380"/>
            <a:ext cx="5451764" cy="1643784"/>
          </a:xfrm>
        </p:spPr>
        <p:txBody>
          <a:bodyPr>
            <a:normAutofit fontScale="90000"/>
          </a:bodyPr>
          <a:lstStyle/>
          <a:p>
            <a:pPr>
              <a:lnSpc>
                <a:spcPct val="150000"/>
              </a:lnSpc>
            </a:pPr>
            <a:r>
              <a:rPr lang="nb-NO" sz="4000"/>
              <a:t>Det er viktig å ha et godt team rundt barnet</a:t>
            </a:r>
          </a:p>
        </p:txBody>
      </p:sp>
      <p:sp>
        <p:nvSpPr>
          <p:cNvPr id="3" name="Plassholder for innhold 2">
            <a:extLst>
              <a:ext uri="{FF2B5EF4-FFF2-40B4-BE49-F238E27FC236}">
                <a16:creationId xmlns:a16="http://schemas.microsoft.com/office/drawing/2014/main" id="{A9D94290-38E0-4CDB-B99F-AEBD3416DB0D}"/>
              </a:ext>
            </a:extLst>
          </p:cNvPr>
          <p:cNvSpPr>
            <a:spLocks noGrp="1"/>
          </p:cNvSpPr>
          <p:nvPr>
            <p:ph idx="1"/>
          </p:nvPr>
        </p:nvSpPr>
        <p:spPr>
          <a:xfrm>
            <a:off x="838200" y="1825625"/>
            <a:ext cx="10515600" cy="4351338"/>
          </a:xfrm>
        </p:spPr>
        <p:txBody>
          <a:bodyPr vert="horz" lIns="91440" tIns="45720" rIns="91440" bIns="45720" rtlCol="0" anchor="t">
            <a:normAutofit/>
          </a:bodyPr>
          <a:lstStyle/>
          <a:p>
            <a:endParaRPr lang="nb-NO" sz="2000"/>
          </a:p>
          <a:p>
            <a:endParaRPr lang="nb-NO" sz="2000"/>
          </a:p>
          <a:p>
            <a:endParaRPr lang="nb-NO" sz="2000"/>
          </a:p>
        </p:txBody>
      </p:sp>
      <p:sp>
        <p:nvSpPr>
          <p:cNvPr id="4" name="Plassholder for bunntekst 3">
            <a:extLst>
              <a:ext uri="{FF2B5EF4-FFF2-40B4-BE49-F238E27FC236}">
                <a16:creationId xmlns:a16="http://schemas.microsoft.com/office/drawing/2014/main" id="{34771642-C502-4D1F-BE81-A6111AD5D766}"/>
              </a:ext>
            </a:extLst>
          </p:cNvPr>
          <p:cNvSpPr>
            <a:spLocks noGrp="1"/>
          </p:cNvSpPr>
          <p:nvPr>
            <p:ph type="ftr" sz="quarter" idx="11"/>
          </p:nvPr>
        </p:nvSpPr>
        <p:spPr>
          <a:xfrm>
            <a:off x="3851563" y="6492875"/>
            <a:ext cx="4114800" cy="365125"/>
          </a:xfrm>
        </p:spPr>
        <p:txBody>
          <a:bodyPr/>
          <a:lstStyle/>
          <a:p>
            <a:r>
              <a:rPr lang="nb-NO"/>
              <a:t>Foreldre-skolesamarbeid</a:t>
            </a:r>
          </a:p>
        </p:txBody>
      </p:sp>
      <p:pic>
        <p:nvPicPr>
          <p:cNvPr id="5" name="Bilde 4">
            <a:extLst>
              <a:ext uri="{FF2B5EF4-FFF2-40B4-BE49-F238E27FC236}">
                <a16:creationId xmlns:a16="http://schemas.microsoft.com/office/drawing/2014/main" id="{11DF2F2B-D3B0-4673-88CE-090AB8F455A0}"/>
              </a:ext>
            </a:extLst>
          </p:cNvPr>
          <p:cNvPicPr>
            <a:picLocks noChangeAspect="1"/>
          </p:cNvPicPr>
          <p:nvPr/>
        </p:nvPicPr>
        <p:blipFill>
          <a:blip r:embed="rId3"/>
          <a:stretch>
            <a:fillRect/>
          </a:stretch>
        </p:blipFill>
        <p:spPr>
          <a:xfrm>
            <a:off x="128947" y="486641"/>
            <a:ext cx="5780016" cy="5780016"/>
          </a:xfrm>
          <a:prstGeom prst="rect">
            <a:avLst/>
          </a:prstGeom>
        </p:spPr>
      </p:pic>
    </p:spTree>
    <p:extLst>
      <p:ext uri="{BB962C8B-B14F-4D97-AF65-F5344CB8AC3E}">
        <p14:creationId xmlns:p14="http://schemas.microsoft.com/office/powerpoint/2010/main" val="4284611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5C38354-BB74-4EE1-A8E0-FABCD20A8A96}"/>
              </a:ext>
            </a:extLst>
          </p:cNvPr>
          <p:cNvSpPr>
            <a:spLocks noGrp="1"/>
          </p:cNvSpPr>
          <p:nvPr>
            <p:ph type="title"/>
          </p:nvPr>
        </p:nvSpPr>
        <p:spPr>
          <a:xfrm>
            <a:off x="5569147" y="538736"/>
            <a:ext cx="6092858" cy="754104"/>
          </a:xfrm>
          <a:noFill/>
        </p:spPr>
        <p:txBody>
          <a:bodyPr vert="horz" lIns="91440" tIns="45720" rIns="91440" bIns="45720" rtlCol="0" anchor="b">
            <a:normAutofit fontScale="90000"/>
          </a:bodyPr>
          <a:lstStyle/>
          <a:p>
            <a:r>
              <a:rPr lang="nb-NO" sz="5200"/>
              <a:t>Kjære</a:t>
            </a:r>
            <a:r>
              <a:rPr lang="en-US" sz="5200"/>
              <a:t> </a:t>
            </a:r>
            <a:r>
              <a:rPr lang="nb-NO" sz="5200"/>
              <a:t>foreldre</a:t>
            </a:r>
            <a:r>
              <a:rPr lang="en-US" sz="5200"/>
              <a:t>!</a:t>
            </a:r>
          </a:p>
        </p:txBody>
      </p:sp>
      <p:pic>
        <p:nvPicPr>
          <p:cNvPr id="11" name="Plassholder for innhold 13" descr="gutt_110912 (3).jpg">
            <a:extLst>
              <a:ext uri="{FF2B5EF4-FFF2-40B4-BE49-F238E27FC236}">
                <a16:creationId xmlns:a16="http://schemas.microsoft.com/office/drawing/2014/main" id="{1EAE36A0-23B3-469A-89DD-5B2A0CDBB078}"/>
              </a:ext>
            </a:extLst>
          </p:cNvPr>
          <p:cNvPicPr>
            <a:picLocks noChangeAspect="1"/>
          </p:cNvPicPr>
          <p:nvPr/>
        </p:nvPicPr>
        <p:blipFill rotWithShape="1">
          <a:blip r:embed="rId3" cstate="print"/>
          <a:srcRect t="26720" r="-2" b="7006"/>
          <a:stretch/>
        </p:blipFill>
        <p:spPr>
          <a:xfrm>
            <a:off x="20" y="10"/>
            <a:ext cx="4992985" cy="6857990"/>
          </a:xfrm>
          <a:prstGeom prst="rect">
            <a:avLst/>
          </a:prstGeom>
        </p:spPr>
      </p:pic>
      <p:sp>
        <p:nvSpPr>
          <p:cNvPr id="2" name="Plassholder for bunntekst 1">
            <a:extLst>
              <a:ext uri="{FF2B5EF4-FFF2-40B4-BE49-F238E27FC236}">
                <a16:creationId xmlns:a16="http://schemas.microsoft.com/office/drawing/2014/main" id="{D54269FE-571F-4526-B091-31F84F70270F}"/>
              </a:ext>
            </a:extLst>
          </p:cNvPr>
          <p:cNvSpPr>
            <a:spLocks noGrp="1"/>
          </p:cNvSpPr>
          <p:nvPr>
            <p:ph type="ftr" sz="quarter" idx="11"/>
          </p:nvPr>
        </p:nvSpPr>
        <p:spPr>
          <a:xfrm>
            <a:off x="5074400" y="6494252"/>
            <a:ext cx="2833082"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Foreldre-skolesamarbeid</a:t>
            </a:r>
          </a:p>
        </p:txBody>
      </p:sp>
      <p:sp>
        <p:nvSpPr>
          <p:cNvPr id="12" name="TekstSylinder 11">
            <a:extLst>
              <a:ext uri="{FF2B5EF4-FFF2-40B4-BE49-F238E27FC236}">
                <a16:creationId xmlns:a16="http://schemas.microsoft.com/office/drawing/2014/main" id="{9AE41616-6A26-45C3-967B-11777887E24F}"/>
              </a:ext>
            </a:extLst>
          </p:cNvPr>
          <p:cNvSpPr txBox="1"/>
          <p:nvPr/>
        </p:nvSpPr>
        <p:spPr>
          <a:xfrm>
            <a:off x="0" y="6642546"/>
            <a:ext cx="704039" cy="215444"/>
          </a:xfrm>
          <a:prstGeom prst="rect">
            <a:avLst/>
          </a:prstGeom>
          <a:noFill/>
        </p:spPr>
        <p:txBody>
          <a:bodyPr wrap="none" rtlCol="0">
            <a:spAutoFit/>
          </a:bodyPr>
          <a:lstStyle/>
          <a:p>
            <a:r>
              <a:rPr lang="nb-NO" sz="800">
                <a:solidFill>
                  <a:schemeClr val="bg1"/>
                </a:solidFill>
              </a:rPr>
              <a:t>Foto:</a:t>
            </a:r>
            <a:r>
              <a:rPr lang="nb-NO" sz="800"/>
              <a:t> </a:t>
            </a:r>
            <a:r>
              <a:rPr lang="nb-NO" sz="800">
                <a:solidFill>
                  <a:schemeClr val="bg1"/>
                </a:solidFill>
              </a:rPr>
              <a:t>fug.no</a:t>
            </a:r>
          </a:p>
        </p:txBody>
      </p:sp>
      <p:sp>
        <p:nvSpPr>
          <p:cNvPr id="4" name="Rektangel 3">
            <a:extLst>
              <a:ext uri="{FF2B5EF4-FFF2-40B4-BE49-F238E27FC236}">
                <a16:creationId xmlns:a16="http://schemas.microsoft.com/office/drawing/2014/main" id="{7F2726E8-69AB-431F-A266-7F2229136782}"/>
              </a:ext>
            </a:extLst>
          </p:cNvPr>
          <p:cNvSpPr/>
          <p:nvPr/>
        </p:nvSpPr>
        <p:spPr>
          <a:xfrm>
            <a:off x="5569147" y="2076601"/>
            <a:ext cx="6028941" cy="31588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a:solidFill>
                <a:schemeClr val="tx1"/>
              </a:solidFill>
            </a:endParaRPr>
          </a:p>
          <a:p>
            <a:pPr algn="ctr"/>
            <a:r>
              <a:rPr lang="nb-NO" sz="3200">
                <a:solidFill>
                  <a:schemeClr val="tx1"/>
                </a:solidFill>
              </a:rPr>
              <a:t>Hvorfor er det viktig at du er aktiv og er interessert  barnas skole?</a:t>
            </a:r>
          </a:p>
        </p:txBody>
      </p:sp>
    </p:spTree>
    <p:extLst>
      <p:ext uri="{BB962C8B-B14F-4D97-AF65-F5344CB8AC3E}">
        <p14:creationId xmlns:p14="http://schemas.microsoft.com/office/powerpoint/2010/main" val="141427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11" descr="Et bilde som inneholder person, gulv, innendørs, personer&#10;&#10;Automatisk generert beskrivelse">
            <a:extLst>
              <a:ext uri="{FF2B5EF4-FFF2-40B4-BE49-F238E27FC236}">
                <a16:creationId xmlns:a16="http://schemas.microsoft.com/office/drawing/2014/main" id="{218D6622-5DDF-45CA-A0A7-3C03364A692B}"/>
              </a:ext>
            </a:extLst>
          </p:cNvPr>
          <p:cNvPicPr>
            <a:picLocks noChangeAspect="1"/>
          </p:cNvPicPr>
          <p:nvPr/>
        </p:nvPicPr>
        <p:blipFill>
          <a:blip r:embed="rId3"/>
          <a:stretch>
            <a:fillRect/>
          </a:stretch>
        </p:blipFill>
        <p:spPr>
          <a:xfrm>
            <a:off x="717691" y="1690688"/>
            <a:ext cx="3758056" cy="4159876"/>
          </a:xfrm>
          <a:prstGeom prst="rect">
            <a:avLst/>
          </a:prstGeom>
        </p:spPr>
      </p:pic>
      <p:sp>
        <p:nvSpPr>
          <p:cNvPr id="8" name="Tittel 7">
            <a:extLst>
              <a:ext uri="{FF2B5EF4-FFF2-40B4-BE49-F238E27FC236}">
                <a16:creationId xmlns:a16="http://schemas.microsoft.com/office/drawing/2014/main" id="{203FD45F-690F-4BBF-A1EB-327E90BB7CDD}"/>
              </a:ext>
            </a:extLst>
          </p:cNvPr>
          <p:cNvSpPr>
            <a:spLocks noGrp="1"/>
          </p:cNvSpPr>
          <p:nvPr>
            <p:ph type="title"/>
          </p:nvPr>
        </p:nvSpPr>
        <p:spPr>
          <a:xfrm>
            <a:off x="717691" y="365125"/>
            <a:ext cx="10515600" cy="1325563"/>
          </a:xfrm>
        </p:spPr>
        <p:txBody>
          <a:bodyPr/>
          <a:lstStyle/>
          <a:p>
            <a:r>
              <a:rPr lang="nb-NO"/>
              <a:t>Hva er en dårlig leksesituasjon?</a:t>
            </a:r>
          </a:p>
        </p:txBody>
      </p:sp>
      <p:sp>
        <p:nvSpPr>
          <p:cNvPr id="5" name="Plassholder for bunntekst 4">
            <a:extLst>
              <a:ext uri="{FF2B5EF4-FFF2-40B4-BE49-F238E27FC236}">
                <a16:creationId xmlns:a16="http://schemas.microsoft.com/office/drawing/2014/main" id="{46DECE10-05A6-49C9-975F-8C3FA4862F13}"/>
              </a:ext>
            </a:extLst>
          </p:cNvPr>
          <p:cNvSpPr>
            <a:spLocks noGrp="1"/>
          </p:cNvSpPr>
          <p:nvPr>
            <p:ph type="ftr" sz="quarter" idx="11"/>
          </p:nvPr>
        </p:nvSpPr>
        <p:spPr/>
        <p:txBody>
          <a:bodyPr/>
          <a:lstStyle/>
          <a:p>
            <a:r>
              <a:rPr lang="nb-NO"/>
              <a:t>Foreldre-skolesamarbeid</a:t>
            </a:r>
          </a:p>
        </p:txBody>
      </p:sp>
      <p:sp>
        <p:nvSpPr>
          <p:cNvPr id="9" name="TekstSylinder 8">
            <a:extLst>
              <a:ext uri="{FF2B5EF4-FFF2-40B4-BE49-F238E27FC236}">
                <a16:creationId xmlns:a16="http://schemas.microsoft.com/office/drawing/2014/main" id="{690AC05B-5C2A-4EAC-BED5-F9DD4D732A91}"/>
              </a:ext>
            </a:extLst>
          </p:cNvPr>
          <p:cNvSpPr txBox="1"/>
          <p:nvPr/>
        </p:nvSpPr>
        <p:spPr>
          <a:xfrm>
            <a:off x="566658" y="5481232"/>
            <a:ext cx="20020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     </a:t>
            </a:r>
            <a:r>
              <a:rPr lang="nb-NO" sz="1050"/>
              <a:t>Foto: pexels</a:t>
            </a:r>
            <a:endParaRPr lang="nb-NO" err="1"/>
          </a:p>
        </p:txBody>
      </p:sp>
      <p:pic>
        <p:nvPicPr>
          <p:cNvPr id="12" name="Bilde 5" descr="Et bilde som inneholder person, gutt&#10;&#10;Automatisk generert beskrivelse">
            <a:extLst>
              <a:ext uri="{FF2B5EF4-FFF2-40B4-BE49-F238E27FC236}">
                <a16:creationId xmlns:a16="http://schemas.microsoft.com/office/drawing/2014/main" id="{E1CFA6E6-DFD0-4253-8232-FBA0386A24DF}"/>
              </a:ext>
            </a:extLst>
          </p:cNvPr>
          <p:cNvPicPr>
            <a:picLocks noChangeAspect="1"/>
          </p:cNvPicPr>
          <p:nvPr/>
        </p:nvPicPr>
        <p:blipFill>
          <a:blip r:embed="rId4"/>
          <a:stretch>
            <a:fillRect/>
          </a:stretch>
        </p:blipFill>
        <p:spPr>
          <a:xfrm>
            <a:off x="5745633" y="1690688"/>
            <a:ext cx="5487658" cy="4162514"/>
          </a:xfrm>
          <a:prstGeom prst="rect">
            <a:avLst/>
          </a:prstGeom>
        </p:spPr>
      </p:pic>
      <p:sp>
        <p:nvSpPr>
          <p:cNvPr id="13" name="TekstSylinder 12">
            <a:extLst>
              <a:ext uri="{FF2B5EF4-FFF2-40B4-BE49-F238E27FC236}">
                <a16:creationId xmlns:a16="http://schemas.microsoft.com/office/drawing/2014/main" id="{FCE54D1B-37E6-4DF2-BC6C-9C577607CB17}"/>
              </a:ext>
            </a:extLst>
          </p:cNvPr>
          <p:cNvSpPr txBox="1"/>
          <p:nvPr/>
        </p:nvSpPr>
        <p:spPr>
          <a:xfrm>
            <a:off x="9870251" y="5599286"/>
            <a:ext cx="1514073" cy="253916"/>
          </a:xfrm>
          <a:prstGeom prst="rect">
            <a:avLst/>
          </a:prstGeom>
          <a:noFill/>
        </p:spPr>
        <p:txBody>
          <a:bodyPr wrap="square" rtlCol="0">
            <a:spAutoFit/>
          </a:bodyPr>
          <a:lstStyle/>
          <a:p>
            <a:r>
              <a:rPr lang="nb-NO" sz="1050"/>
              <a:t>Foto: Depostiphotos</a:t>
            </a:r>
          </a:p>
        </p:txBody>
      </p:sp>
    </p:spTree>
    <p:extLst>
      <p:ext uri="{BB962C8B-B14F-4D97-AF65-F5344CB8AC3E}">
        <p14:creationId xmlns:p14="http://schemas.microsoft.com/office/powerpoint/2010/main" val="2676241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5C38354-BB74-4EE1-A8E0-FABCD20A8A96}"/>
              </a:ext>
            </a:extLst>
          </p:cNvPr>
          <p:cNvSpPr>
            <a:spLocks noGrp="1"/>
          </p:cNvSpPr>
          <p:nvPr>
            <p:ph type="title"/>
          </p:nvPr>
        </p:nvSpPr>
        <p:spPr>
          <a:xfrm>
            <a:off x="5354955" y="552183"/>
            <a:ext cx="6092858" cy="754104"/>
          </a:xfrm>
          <a:noFill/>
        </p:spPr>
        <p:txBody>
          <a:bodyPr vert="horz" lIns="91440" tIns="45720" rIns="91440" bIns="45720" rtlCol="0" anchor="b">
            <a:normAutofit fontScale="90000"/>
          </a:bodyPr>
          <a:lstStyle/>
          <a:p>
            <a:r>
              <a:rPr lang="nb-NO" sz="5200"/>
              <a:t>Kjære</a:t>
            </a:r>
            <a:r>
              <a:rPr lang="en-US" sz="5200"/>
              <a:t> </a:t>
            </a:r>
            <a:r>
              <a:rPr lang="nb-NO" sz="5200"/>
              <a:t>foreldre</a:t>
            </a:r>
            <a:r>
              <a:rPr lang="en-US" sz="5200"/>
              <a:t>!</a:t>
            </a:r>
          </a:p>
        </p:txBody>
      </p:sp>
      <p:pic>
        <p:nvPicPr>
          <p:cNvPr id="11" name="Plassholder for innhold 13" descr="gutt_110912 (3).jpg">
            <a:extLst>
              <a:ext uri="{FF2B5EF4-FFF2-40B4-BE49-F238E27FC236}">
                <a16:creationId xmlns:a16="http://schemas.microsoft.com/office/drawing/2014/main" id="{1EAE36A0-23B3-469A-89DD-5B2A0CDBB078}"/>
              </a:ext>
            </a:extLst>
          </p:cNvPr>
          <p:cNvPicPr>
            <a:picLocks noChangeAspect="1"/>
          </p:cNvPicPr>
          <p:nvPr/>
        </p:nvPicPr>
        <p:blipFill rotWithShape="1">
          <a:blip r:embed="rId3" cstate="print"/>
          <a:srcRect t="26720" r="-2" b="7006"/>
          <a:stretch/>
        </p:blipFill>
        <p:spPr>
          <a:xfrm>
            <a:off x="20" y="10"/>
            <a:ext cx="4992985" cy="6857990"/>
          </a:xfrm>
          <a:prstGeom prst="rect">
            <a:avLst/>
          </a:prstGeom>
        </p:spPr>
      </p:pic>
      <p:sp>
        <p:nvSpPr>
          <p:cNvPr id="2" name="Plassholder for bunntekst 1">
            <a:extLst>
              <a:ext uri="{FF2B5EF4-FFF2-40B4-BE49-F238E27FC236}">
                <a16:creationId xmlns:a16="http://schemas.microsoft.com/office/drawing/2014/main" id="{D54269FE-571F-4526-B091-31F84F70270F}"/>
              </a:ext>
            </a:extLst>
          </p:cNvPr>
          <p:cNvSpPr>
            <a:spLocks noGrp="1"/>
          </p:cNvSpPr>
          <p:nvPr>
            <p:ph type="ftr" sz="quarter" idx="11"/>
          </p:nvPr>
        </p:nvSpPr>
        <p:spPr>
          <a:xfrm>
            <a:off x="5037454" y="6455662"/>
            <a:ext cx="4636257"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Foreldre-skolesamarbeid</a:t>
            </a:r>
          </a:p>
        </p:txBody>
      </p:sp>
      <p:sp>
        <p:nvSpPr>
          <p:cNvPr id="7" name="Plassholder for tekst 6">
            <a:extLst>
              <a:ext uri="{FF2B5EF4-FFF2-40B4-BE49-F238E27FC236}">
                <a16:creationId xmlns:a16="http://schemas.microsoft.com/office/drawing/2014/main" id="{092E0F57-D1B8-4D0D-A772-A6DB1A786159}"/>
              </a:ext>
            </a:extLst>
          </p:cNvPr>
          <p:cNvSpPr>
            <a:spLocks noGrp="1"/>
          </p:cNvSpPr>
          <p:nvPr>
            <p:ph type="body" sz="half" idx="2"/>
          </p:nvPr>
        </p:nvSpPr>
        <p:spPr>
          <a:xfrm>
            <a:off x="5354955" y="1858470"/>
            <a:ext cx="6484744" cy="4079192"/>
          </a:xfrm>
        </p:spPr>
        <p:txBody>
          <a:bodyPr vert="horz" lIns="91440" tIns="45720" rIns="91440" bIns="45720" rtlCol="0" anchor="t">
            <a:normAutofit/>
          </a:bodyPr>
          <a:lstStyle/>
          <a:p>
            <a:pPr marL="285750" indent="-285750">
              <a:buFont typeface="Courier New" panose="02070309020205020404" pitchFamily="49" charset="0"/>
              <a:buChar char="o"/>
            </a:pPr>
            <a:r>
              <a:rPr lang="nb-NO" sz="2800"/>
              <a:t>Barna lærer bedre</a:t>
            </a:r>
          </a:p>
          <a:p>
            <a:pPr marL="285750" indent="-285750">
              <a:buFont typeface="Courier New" panose="02070309020205020404" pitchFamily="49" charset="0"/>
              <a:buChar char="o"/>
            </a:pPr>
            <a:r>
              <a:rPr lang="nb-NO" sz="2800"/>
              <a:t>Barna har det bedre/ trives bedre</a:t>
            </a:r>
          </a:p>
          <a:p>
            <a:pPr marL="285750" indent="-285750">
              <a:buFont typeface="Courier New" panose="02070309020205020404" pitchFamily="49" charset="0"/>
              <a:buChar char="o"/>
            </a:pPr>
            <a:r>
              <a:rPr lang="nb-NO" sz="2800"/>
              <a:t>Mindre fravær</a:t>
            </a:r>
          </a:p>
          <a:p>
            <a:pPr marL="285750" indent="-285750">
              <a:buFont typeface="Courier New" panose="02070309020205020404" pitchFamily="49" charset="0"/>
              <a:buChar char="o"/>
            </a:pPr>
            <a:r>
              <a:rPr lang="nb-NO" sz="2800"/>
              <a:t>Positiv holdning og gode arbeidsvaner</a:t>
            </a:r>
          </a:p>
          <a:p>
            <a:pPr marL="285750" indent="-285750">
              <a:buFont typeface="Courier New" panose="02070309020205020404" pitchFamily="49" charset="0"/>
              <a:buChar char="o"/>
            </a:pPr>
            <a:r>
              <a:rPr lang="nb-NO" sz="2800"/>
              <a:t>Høyere ambisjoner – liker skolen bedre</a:t>
            </a:r>
          </a:p>
          <a:p>
            <a:pPr marL="285750" indent="-285750">
              <a:buFont typeface="Courier New" panose="02070309020205020404" pitchFamily="49" charset="0"/>
              <a:buChar char="o"/>
            </a:pPr>
            <a:endParaRPr lang="nb-NO" sz="2400"/>
          </a:p>
        </p:txBody>
      </p:sp>
      <p:sp>
        <p:nvSpPr>
          <p:cNvPr id="12" name="TekstSylinder 11">
            <a:extLst>
              <a:ext uri="{FF2B5EF4-FFF2-40B4-BE49-F238E27FC236}">
                <a16:creationId xmlns:a16="http://schemas.microsoft.com/office/drawing/2014/main" id="{9AE41616-6A26-45C3-967B-11777887E24F}"/>
              </a:ext>
            </a:extLst>
          </p:cNvPr>
          <p:cNvSpPr txBox="1"/>
          <p:nvPr/>
        </p:nvSpPr>
        <p:spPr>
          <a:xfrm>
            <a:off x="0" y="6637456"/>
            <a:ext cx="704039" cy="215444"/>
          </a:xfrm>
          <a:prstGeom prst="rect">
            <a:avLst/>
          </a:prstGeom>
          <a:noFill/>
        </p:spPr>
        <p:txBody>
          <a:bodyPr wrap="none" rtlCol="0">
            <a:spAutoFit/>
          </a:bodyPr>
          <a:lstStyle/>
          <a:p>
            <a:r>
              <a:rPr lang="nb-NO" sz="800">
                <a:solidFill>
                  <a:schemeClr val="bg1"/>
                </a:solidFill>
              </a:rPr>
              <a:t>Foto:</a:t>
            </a:r>
            <a:r>
              <a:rPr lang="nb-NO" sz="800"/>
              <a:t> </a:t>
            </a:r>
            <a:r>
              <a:rPr lang="nb-NO" sz="800">
                <a:solidFill>
                  <a:schemeClr val="bg1"/>
                </a:solidFill>
              </a:rPr>
              <a:t>fug.no</a:t>
            </a:r>
          </a:p>
        </p:txBody>
      </p:sp>
    </p:spTree>
    <p:extLst>
      <p:ext uri="{BB962C8B-B14F-4D97-AF65-F5344CB8AC3E}">
        <p14:creationId xmlns:p14="http://schemas.microsoft.com/office/powerpoint/2010/main" val="3707563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F01431F-4777-49D9-AE7A-85F40C496783}"/>
              </a:ext>
            </a:extLst>
          </p:cNvPr>
          <p:cNvSpPr>
            <a:spLocks noGrp="1"/>
          </p:cNvSpPr>
          <p:nvPr>
            <p:ph type="title"/>
          </p:nvPr>
        </p:nvSpPr>
        <p:spPr>
          <a:xfrm>
            <a:off x="597302" y="3283604"/>
            <a:ext cx="5120561" cy="1325563"/>
          </a:xfrm>
        </p:spPr>
        <p:txBody>
          <a:bodyPr vert="horz" lIns="91440" tIns="45720" rIns="91440" bIns="45720" rtlCol="0" anchor="ctr">
            <a:normAutofit/>
          </a:bodyPr>
          <a:lstStyle/>
          <a:p>
            <a:r>
              <a:rPr lang="nb-NO" sz="4400" kern="1200">
                <a:solidFill>
                  <a:schemeClr val="tx1"/>
                </a:solidFill>
                <a:latin typeface="+mj-lt"/>
                <a:ea typeface="+mj-ea"/>
                <a:cs typeface="+mj-cs"/>
              </a:rPr>
              <a:t>Foreldrenettverk</a:t>
            </a:r>
          </a:p>
        </p:txBody>
      </p:sp>
      <p:pic>
        <p:nvPicPr>
          <p:cNvPr id="8" name="Plassholder for innhold 7">
            <a:extLst>
              <a:ext uri="{FF2B5EF4-FFF2-40B4-BE49-F238E27FC236}">
                <a16:creationId xmlns:a16="http://schemas.microsoft.com/office/drawing/2014/main" id="{A53099B2-2DEE-4C3D-A3BA-32E25ABA49BD}"/>
              </a:ext>
            </a:extLst>
          </p:cNvPr>
          <p:cNvPicPr>
            <a:picLocks noChangeAspect="1"/>
          </p:cNvPicPr>
          <p:nvPr/>
        </p:nvPicPr>
        <p:blipFill rotWithShape="1">
          <a:blip r:embed="rId3"/>
          <a:srcRect l="13744" r="16912" b="-1"/>
          <a:stretch/>
        </p:blipFill>
        <p:spPr>
          <a:xfrm>
            <a:off x="5717863" y="124341"/>
            <a:ext cx="6474137" cy="6232010"/>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910853" y="6443756"/>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
        <p:nvSpPr>
          <p:cNvPr id="10" name="TekstSylinder 9">
            <a:extLst>
              <a:ext uri="{FF2B5EF4-FFF2-40B4-BE49-F238E27FC236}">
                <a16:creationId xmlns:a16="http://schemas.microsoft.com/office/drawing/2014/main" id="{778281F1-68F4-4CF8-968E-A2BA97FB54E4}"/>
              </a:ext>
            </a:extLst>
          </p:cNvPr>
          <p:cNvSpPr txBox="1"/>
          <p:nvPr/>
        </p:nvSpPr>
        <p:spPr>
          <a:xfrm>
            <a:off x="11090363" y="6110794"/>
            <a:ext cx="148322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rPr>
              <a:t>Foto: Pavel </a:t>
            </a:r>
            <a:r>
              <a:rPr lang="nb-NO" sz="800" dirty="0" err="1">
                <a:solidFill>
                  <a:schemeClr val="bg1"/>
                </a:solidFill>
              </a:rPr>
              <a:t>Danilyuk</a:t>
            </a:r>
            <a:endParaRPr lang="nb-NO" sz="1000" err="1">
              <a:solidFill>
                <a:schemeClr val="bg1"/>
              </a:solidFill>
            </a:endParaRPr>
          </a:p>
        </p:txBody>
      </p:sp>
    </p:spTree>
    <p:extLst>
      <p:ext uri="{BB962C8B-B14F-4D97-AF65-F5344CB8AC3E}">
        <p14:creationId xmlns:p14="http://schemas.microsoft.com/office/powerpoint/2010/main" val="2267440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a:xfrm>
            <a:off x="6582478" y="2164164"/>
            <a:ext cx="4977976" cy="1454051"/>
          </a:xfrm>
        </p:spPr>
        <p:txBody>
          <a:bodyPr vert="horz" lIns="91440" tIns="45720" rIns="91440" bIns="45720" rtlCol="0" anchor="ctr">
            <a:normAutofit fontScale="90000"/>
          </a:bodyPr>
          <a:lstStyle/>
          <a:p>
            <a:r>
              <a:rPr lang="en-US">
                <a:solidFill>
                  <a:srgbClr val="000000"/>
                </a:solidFill>
              </a:rPr>
              <a:t>Klassekontakt</a:t>
            </a:r>
            <a:br>
              <a:rPr lang="en-US">
                <a:solidFill>
                  <a:srgbClr val="000000"/>
                </a:solidFill>
              </a:rPr>
            </a:br>
            <a:br>
              <a:rPr lang="en-US">
                <a:solidFill>
                  <a:srgbClr val="000000"/>
                </a:solidFill>
              </a:rPr>
            </a:br>
            <a:r>
              <a:rPr lang="en-US">
                <a:solidFill>
                  <a:srgbClr val="000000"/>
                </a:solidFill>
              </a:rPr>
              <a:t>Foreldrekontakt</a:t>
            </a:r>
          </a:p>
        </p:txBody>
      </p:sp>
      <p:pic>
        <p:nvPicPr>
          <p:cNvPr id="6" name="Bilde 5">
            <a:extLst>
              <a:ext uri="{FF2B5EF4-FFF2-40B4-BE49-F238E27FC236}">
                <a16:creationId xmlns:a16="http://schemas.microsoft.com/office/drawing/2014/main" id="{583651C0-27F8-4F3B-9966-3B7C3028E90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8822" r="-2" b="-2"/>
          <a:stretch/>
        </p:blipFill>
        <p:spPr>
          <a:xfrm>
            <a:off x="-29473" y="176645"/>
            <a:ext cx="5826866" cy="6098717"/>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4257528" y="6476698"/>
            <a:ext cx="2942906" cy="314067"/>
          </a:xfrm>
        </p:spPr>
        <p:txBody>
          <a:bodyPr vert="horz" lIns="91440" tIns="45720" rIns="91440" bIns="45720" rtlCol="0" anchor="ctr">
            <a:normAutofit/>
          </a:bodyPr>
          <a:lstStyle/>
          <a:p>
            <a:pPr algn="r">
              <a:spcAft>
                <a:spcPts val="600"/>
              </a:spcAft>
              <a:defRPr/>
            </a:pPr>
            <a:r>
              <a:rPr lang="en-US" sz="1100" kern="1200">
                <a:solidFill>
                  <a:srgbClr val="898989"/>
                </a:solidFill>
                <a:latin typeface="Calibri" panose="020F0502020204030204"/>
                <a:ea typeface="+mn-ea"/>
                <a:cs typeface="+mn-cs"/>
              </a:rPr>
              <a:t>Foreldre-skolesamarbeid</a:t>
            </a:r>
          </a:p>
        </p:txBody>
      </p:sp>
    </p:spTree>
    <p:extLst>
      <p:ext uri="{BB962C8B-B14F-4D97-AF65-F5344CB8AC3E}">
        <p14:creationId xmlns:p14="http://schemas.microsoft.com/office/powerpoint/2010/main" val="1564346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a:xfrm>
            <a:off x="5181600" y="452650"/>
            <a:ext cx="4977976" cy="1454051"/>
          </a:xfrm>
        </p:spPr>
        <p:txBody>
          <a:bodyPr vert="horz" lIns="91440" tIns="45720" rIns="91440" bIns="45720" rtlCol="0" anchor="ctr">
            <a:normAutofit/>
          </a:bodyPr>
          <a:lstStyle/>
          <a:p>
            <a:r>
              <a:rPr lang="en-US" sz="4000">
                <a:solidFill>
                  <a:srgbClr val="000000"/>
                </a:solidFill>
              </a:rPr>
              <a:t>Klassekontakt -  Foreldrekontakt</a:t>
            </a:r>
          </a:p>
        </p:txBody>
      </p:sp>
      <p:pic>
        <p:nvPicPr>
          <p:cNvPr id="6" name="Bilde 5">
            <a:extLst>
              <a:ext uri="{FF2B5EF4-FFF2-40B4-BE49-F238E27FC236}">
                <a16:creationId xmlns:a16="http://schemas.microsoft.com/office/drawing/2014/main" id="{583651C0-27F8-4F3B-9966-3B7C3028E90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8822" r="-2"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Plassholder for innhold 2">
            <a:extLst>
              <a:ext uri="{FF2B5EF4-FFF2-40B4-BE49-F238E27FC236}">
                <a16:creationId xmlns:a16="http://schemas.microsoft.com/office/drawing/2014/main" id="{D7B03DDD-A15B-4B09-A37F-400D8EA3B07C}"/>
              </a:ext>
            </a:extLst>
          </p:cNvPr>
          <p:cNvSpPr>
            <a:spLocks noGrp="1"/>
          </p:cNvSpPr>
          <p:nvPr>
            <p:ph idx="1"/>
          </p:nvPr>
        </p:nvSpPr>
        <p:spPr>
          <a:xfrm>
            <a:off x="5181600" y="2069432"/>
            <a:ext cx="5886552" cy="3991539"/>
          </a:xfrm>
        </p:spPr>
        <p:txBody>
          <a:bodyPr vert="horz" lIns="91440" tIns="45720" rIns="91440" bIns="45720" rtlCol="0" anchor="ctr">
            <a:normAutofit lnSpcReduction="10000"/>
          </a:bodyPr>
          <a:lstStyle/>
          <a:p>
            <a:pPr>
              <a:lnSpc>
                <a:spcPct val="150000"/>
              </a:lnSpc>
            </a:pPr>
            <a:r>
              <a:rPr lang="nb-NO" dirty="0">
                <a:solidFill>
                  <a:srgbClr val="000000"/>
                </a:solidFill>
              </a:rPr>
              <a:t>Klassekontakten velges av foreldrene i hver klasse (en eller to)</a:t>
            </a:r>
          </a:p>
          <a:p>
            <a:pPr>
              <a:lnSpc>
                <a:spcPct val="150000"/>
              </a:lnSpc>
            </a:pPr>
            <a:endParaRPr lang="nb-NO">
              <a:solidFill>
                <a:srgbClr val="000000"/>
              </a:solidFill>
            </a:endParaRPr>
          </a:p>
          <a:p>
            <a:pPr>
              <a:lnSpc>
                <a:spcPct val="150000"/>
              </a:lnSpc>
            </a:pPr>
            <a:r>
              <a:rPr lang="nb-NO" dirty="0">
                <a:solidFill>
                  <a:srgbClr val="000000"/>
                </a:solidFill>
              </a:rPr>
              <a:t>Klassekontakten er den viktigste kontakten mellom  foreldrene i klassen og skolen</a:t>
            </a:r>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5181600" y="6490144"/>
            <a:ext cx="1765386" cy="314067"/>
          </a:xfrm>
        </p:spPr>
        <p:txBody>
          <a:bodyPr vert="horz" lIns="91440" tIns="45720" rIns="91440" bIns="45720" rtlCol="0" anchor="ctr">
            <a:normAutofit/>
          </a:bodyPr>
          <a:lstStyle/>
          <a:p>
            <a:pPr algn="r">
              <a:spcAft>
                <a:spcPts val="600"/>
              </a:spcAft>
              <a:defRPr/>
            </a:pPr>
            <a:r>
              <a:rPr lang="en-US" sz="1100" kern="1200">
                <a:solidFill>
                  <a:srgbClr val="898989"/>
                </a:solidFill>
                <a:latin typeface="Calibri" panose="020F0502020204030204"/>
                <a:ea typeface="+mn-ea"/>
                <a:cs typeface="+mn-cs"/>
              </a:rPr>
              <a:t>Foreldre-skolesamarbeid</a:t>
            </a:r>
          </a:p>
        </p:txBody>
      </p:sp>
    </p:spTree>
    <p:extLst>
      <p:ext uri="{BB962C8B-B14F-4D97-AF65-F5344CB8AC3E}">
        <p14:creationId xmlns:p14="http://schemas.microsoft.com/office/powerpoint/2010/main" val="1060746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p:txBody>
          <a:bodyPr>
            <a:normAutofit/>
          </a:bodyPr>
          <a:lstStyle/>
          <a:p>
            <a:r>
              <a:rPr lang="nb-NO" sz="4000"/>
              <a:t>Hva gjør en klassekontakt?</a:t>
            </a:r>
          </a:p>
        </p:txBody>
      </p:sp>
      <p:pic>
        <p:nvPicPr>
          <p:cNvPr id="5" name="Plassholder for innhold 4">
            <a:extLst>
              <a:ext uri="{FF2B5EF4-FFF2-40B4-BE49-F238E27FC236}">
                <a16:creationId xmlns:a16="http://schemas.microsoft.com/office/drawing/2014/main" id="{867BD0AA-5772-4259-8CF2-60A44108CA22}"/>
              </a:ext>
            </a:extLst>
          </p:cNvPr>
          <p:cNvPicPr>
            <a:picLocks noGrp="1" noChangeAspect="1"/>
          </p:cNvPicPr>
          <p:nvPr>
            <p:ph idx="1"/>
          </p:nvPr>
        </p:nvPicPr>
        <p:blipFill rotWithShape="1">
          <a:blip r:embed="rId3"/>
          <a:srcRect t="20591" r="351" b="14628"/>
          <a:stretch/>
        </p:blipFill>
        <p:spPr>
          <a:xfrm>
            <a:off x="1391653" y="1690688"/>
            <a:ext cx="9099884" cy="3882190"/>
          </a:xfrm>
          <a:prstGeom prst="rect">
            <a:avLst/>
          </a:prstGeom>
        </p:spPr>
      </p:pic>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856037" y="6435725"/>
            <a:ext cx="4114800" cy="365125"/>
          </a:xfrm>
        </p:spPr>
        <p:txBody>
          <a:bodyPr/>
          <a:lstStyle/>
          <a:p>
            <a:r>
              <a:rPr lang="nb-NO"/>
              <a:t>Foreldre-skolesamarbeid</a:t>
            </a:r>
          </a:p>
        </p:txBody>
      </p:sp>
      <p:sp>
        <p:nvSpPr>
          <p:cNvPr id="6" name="TekstSylinder 5">
            <a:extLst>
              <a:ext uri="{FF2B5EF4-FFF2-40B4-BE49-F238E27FC236}">
                <a16:creationId xmlns:a16="http://schemas.microsoft.com/office/drawing/2014/main" id="{DD47EB48-133D-4C6B-8A39-503362AFC540}"/>
              </a:ext>
            </a:extLst>
          </p:cNvPr>
          <p:cNvSpPr txBox="1"/>
          <p:nvPr/>
        </p:nvSpPr>
        <p:spPr>
          <a:xfrm>
            <a:off x="2594694" y="5119131"/>
            <a:ext cx="968778" cy="215444"/>
          </a:xfrm>
          <a:prstGeom prst="rect">
            <a:avLst/>
          </a:prstGeom>
          <a:noFill/>
        </p:spPr>
        <p:txBody>
          <a:bodyPr wrap="square" rtlCol="0">
            <a:spAutoFit/>
          </a:bodyPr>
          <a:lstStyle/>
          <a:p>
            <a:r>
              <a:rPr lang="nb-NO" sz="800"/>
              <a:t>Foto: pixabay.com</a:t>
            </a:r>
          </a:p>
        </p:txBody>
      </p:sp>
    </p:spTree>
    <p:extLst>
      <p:ext uri="{BB962C8B-B14F-4D97-AF65-F5344CB8AC3E}">
        <p14:creationId xmlns:p14="http://schemas.microsoft.com/office/powerpoint/2010/main" val="3375217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a:xfrm>
            <a:off x="804996" y="530661"/>
            <a:ext cx="6584749" cy="1311664"/>
          </a:xfrm>
        </p:spPr>
        <p:txBody>
          <a:bodyPr vert="horz" lIns="91440" tIns="45720" rIns="91440" bIns="45720" rtlCol="0" anchor="ctr">
            <a:normAutofit/>
          </a:bodyPr>
          <a:lstStyle/>
          <a:p>
            <a:r>
              <a:rPr lang="en-US">
                <a:solidFill>
                  <a:srgbClr val="000000"/>
                </a:solidFill>
              </a:rPr>
              <a:t>Hva gjør en klassekontakt?</a:t>
            </a:r>
          </a:p>
        </p:txBody>
      </p:sp>
      <p:sp>
        <p:nvSpPr>
          <p:cNvPr id="3" name="Plassholder for innhold 2">
            <a:extLst>
              <a:ext uri="{FF2B5EF4-FFF2-40B4-BE49-F238E27FC236}">
                <a16:creationId xmlns:a16="http://schemas.microsoft.com/office/drawing/2014/main" id="{D7B03DDD-A15B-4B09-A37F-400D8EA3B07C}"/>
              </a:ext>
            </a:extLst>
          </p:cNvPr>
          <p:cNvSpPr>
            <a:spLocks noGrp="1"/>
          </p:cNvSpPr>
          <p:nvPr>
            <p:ph idx="1"/>
          </p:nvPr>
        </p:nvSpPr>
        <p:spPr>
          <a:xfrm>
            <a:off x="481263" y="1668380"/>
            <a:ext cx="9031705" cy="4555322"/>
          </a:xfrm>
        </p:spPr>
        <p:txBody>
          <a:bodyPr vert="horz" lIns="91440" tIns="45720" rIns="91440" bIns="45720" rtlCol="0" anchor="ctr">
            <a:normAutofit/>
          </a:bodyPr>
          <a:lstStyle/>
          <a:p>
            <a:pPr>
              <a:lnSpc>
                <a:spcPct val="150000"/>
              </a:lnSpc>
            </a:pPr>
            <a:r>
              <a:rPr lang="en-US" dirty="0" err="1">
                <a:solidFill>
                  <a:srgbClr val="000000"/>
                </a:solidFill>
              </a:rPr>
              <a:t>Kontakt</a:t>
            </a:r>
            <a:r>
              <a:rPr lang="en-US" dirty="0">
                <a:solidFill>
                  <a:srgbClr val="000000"/>
                </a:solidFill>
              </a:rPr>
              <a:t> med </a:t>
            </a:r>
            <a:r>
              <a:rPr lang="en-US" dirty="0" err="1">
                <a:solidFill>
                  <a:srgbClr val="000000"/>
                </a:solidFill>
              </a:rPr>
              <a:t>foreldrene</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klassen</a:t>
            </a:r>
            <a:r>
              <a:rPr lang="en-US" dirty="0">
                <a:solidFill>
                  <a:srgbClr val="000000"/>
                </a:solidFill>
              </a:rPr>
              <a:t> –  </a:t>
            </a:r>
            <a:r>
              <a:rPr lang="en-US" dirty="0" err="1">
                <a:solidFill>
                  <a:srgbClr val="000000"/>
                </a:solidFill>
              </a:rPr>
              <a:t>gi</a:t>
            </a:r>
            <a:r>
              <a:rPr lang="en-US" dirty="0">
                <a:solidFill>
                  <a:srgbClr val="000000"/>
                </a:solidFill>
              </a:rPr>
              <a:t> </a:t>
            </a:r>
            <a:r>
              <a:rPr lang="en-US" dirty="0" err="1">
                <a:solidFill>
                  <a:srgbClr val="000000"/>
                </a:solidFill>
              </a:rPr>
              <a:t>informasjon</a:t>
            </a:r>
            <a:r>
              <a:rPr lang="en-US" dirty="0">
                <a:solidFill>
                  <a:srgbClr val="000000"/>
                </a:solidFill>
              </a:rPr>
              <a:t> om </a:t>
            </a:r>
            <a:r>
              <a:rPr lang="en-US" dirty="0" err="1">
                <a:solidFill>
                  <a:srgbClr val="000000"/>
                </a:solidFill>
              </a:rPr>
              <a:t>foreldrenes</a:t>
            </a:r>
            <a:r>
              <a:rPr lang="en-US" dirty="0">
                <a:solidFill>
                  <a:srgbClr val="000000"/>
                </a:solidFill>
              </a:rPr>
              <a:t> </a:t>
            </a:r>
            <a:r>
              <a:rPr lang="en-US" dirty="0" err="1">
                <a:solidFill>
                  <a:srgbClr val="000000"/>
                </a:solidFill>
              </a:rPr>
              <a:t>meninger</a:t>
            </a:r>
            <a:r>
              <a:rPr lang="en-US" dirty="0">
                <a:solidFill>
                  <a:srgbClr val="000000"/>
                </a:solidFill>
              </a:rPr>
              <a:t> </a:t>
            </a:r>
            <a:r>
              <a:rPr lang="en-US" dirty="0" err="1">
                <a:solidFill>
                  <a:srgbClr val="000000"/>
                </a:solidFill>
              </a:rPr>
              <a:t>til</a:t>
            </a:r>
            <a:r>
              <a:rPr lang="en-US" dirty="0">
                <a:solidFill>
                  <a:srgbClr val="000000"/>
                </a:solidFill>
              </a:rPr>
              <a:t> </a:t>
            </a:r>
            <a:r>
              <a:rPr lang="en-US" dirty="0" err="1">
                <a:solidFill>
                  <a:srgbClr val="000000"/>
                </a:solidFill>
              </a:rPr>
              <a:t>skolen</a:t>
            </a:r>
            <a:r>
              <a:rPr lang="en-US" dirty="0">
                <a:solidFill>
                  <a:srgbClr val="000000"/>
                </a:solidFill>
              </a:rPr>
              <a:t> (</a:t>
            </a:r>
            <a:r>
              <a:rPr lang="en-US" dirty="0" err="1">
                <a:solidFill>
                  <a:srgbClr val="000000"/>
                </a:solidFill>
              </a:rPr>
              <a:t>lærer</a:t>
            </a:r>
            <a:r>
              <a:rPr lang="en-US" dirty="0">
                <a:solidFill>
                  <a:srgbClr val="000000"/>
                </a:solidFill>
              </a:rPr>
              <a:t>, FAU </a:t>
            </a:r>
            <a:r>
              <a:rPr lang="en-US" dirty="0" err="1">
                <a:solidFill>
                  <a:srgbClr val="000000"/>
                </a:solidFill>
              </a:rPr>
              <a:t>eller</a:t>
            </a:r>
            <a:r>
              <a:rPr lang="en-US" dirty="0">
                <a:solidFill>
                  <a:srgbClr val="000000"/>
                </a:solidFill>
              </a:rPr>
              <a:t> </a:t>
            </a:r>
            <a:r>
              <a:rPr lang="en-US" dirty="0" err="1">
                <a:solidFill>
                  <a:srgbClr val="000000"/>
                </a:solidFill>
              </a:rPr>
              <a:t>rektor</a:t>
            </a:r>
            <a:r>
              <a:rPr lang="en-US" dirty="0">
                <a:solidFill>
                  <a:srgbClr val="000000"/>
                </a:solidFill>
              </a:rPr>
              <a:t>).</a:t>
            </a:r>
          </a:p>
          <a:p>
            <a:pPr>
              <a:lnSpc>
                <a:spcPct val="150000"/>
              </a:lnSpc>
            </a:pPr>
            <a:r>
              <a:rPr lang="en-US" dirty="0" err="1">
                <a:solidFill>
                  <a:srgbClr val="000000"/>
                </a:solidFill>
              </a:rPr>
              <a:t>Planlegge</a:t>
            </a:r>
            <a:r>
              <a:rPr lang="en-US" dirty="0">
                <a:solidFill>
                  <a:srgbClr val="000000"/>
                </a:solidFill>
              </a:rPr>
              <a:t> </a:t>
            </a:r>
            <a:r>
              <a:rPr lang="en-US" dirty="0" err="1">
                <a:solidFill>
                  <a:srgbClr val="000000"/>
                </a:solidFill>
              </a:rPr>
              <a:t>foreldremøte</a:t>
            </a:r>
            <a:r>
              <a:rPr lang="en-US" dirty="0">
                <a:solidFill>
                  <a:srgbClr val="000000"/>
                </a:solidFill>
              </a:rPr>
              <a:t> </a:t>
            </a:r>
            <a:r>
              <a:rPr lang="en-US" dirty="0" err="1">
                <a:solidFill>
                  <a:srgbClr val="000000"/>
                </a:solidFill>
              </a:rPr>
              <a:t>sammen</a:t>
            </a:r>
            <a:r>
              <a:rPr lang="en-US" dirty="0">
                <a:solidFill>
                  <a:srgbClr val="000000"/>
                </a:solidFill>
              </a:rPr>
              <a:t> med </a:t>
            </a:r>
            <a:r>
              <a:rPr lang="en-US" dirty="0" err="1">
                <a:solidFill>
                  <a:srgbClr val="000000"/>
                </a:solidFill>
              </a:rPr>
              <a:t>kontaktlærer</a:t>
            </a:r>
            <a:r>
              <a:rPr lang="en-US" dirty="0">
                <a:solidFill>
                  <a:srgbClr val="000000"/>
                </a:solidFill>
              </a:rPr>
              <a:t>.</a:t>
            </a:r>
          </a:p>
          <a:p>
            <a:pPr>
              <a:lnSpc>
                <a:spcPct val="150000"/>
              </a:lnSpc>
            </a:pPr>
            <a:r>
              <a:rPr lang="en-US" dirty="0" err="1">
                <a:solidFill>
                  <a:srgbClr val="000000"/>
                </a:solidFill>
              </a:rPr>
              <a:t>Bidra</a:t>
            </a:r>
            <a:r>
              <a:rPr lang="en-US" dirty="0">
                <a:solidFill>
                  <a:srgbClr val="000000"/>
                </a:solidFill>
              </a:rPr>
              <a:t> </a:t>
            </a:r>
            <a:r>
              <a:rPr lang="en-US" dirty="0" err="1">
                <a:solidFill>
                  <a:srgbClr val="000000"/>
                </a:solidFill>
              </a:rPr>
              <a:t>til</a:t>
            </a:r>
            <a:r>
              <a:rPr lang="en-US" dirty="0">
                <a:solidFill>
                  <a:srgbClr val="000000"/>
                </a:solidFill>
              </a:rPr>
              <a:t> </a:t>
            </a:r>
            <a:r>
              <a:rPr lang="en-US" dirty="0" err="1">
                <a:solidFill>
                  <a:srgbClr val="000000"/>
                </a:solidFill>
              </a:rPr>
              <a:t>godt</a:t>
            </a:r>
            <a:r>
              <a:rPr lang="en-US" dirty="0">
                <a:solidFill>
                  <a:srgbClr val="000000"/>
                </a:solidFill>
              </a:rPr>
              <a:t> </a:t>
            </a:r>
            <a:r>
              <a:rPr lang="en-US" dirty="0" err="1">
                <a:solidFill>
                  <a:srgbClr val="000000"/>
                </a:solidFill>
              </a:rPr>
              <a:t>klassemiljø</a:t>
            </a:r>
            <a:r>
              <a:rPr lang="en-US" dirty="0">
                <a:solidFill>
                  <a:srgbClr val="000000"/>
                </a:solidFill>
              </a:rPr>
              <a:t> </a:t>
            </a:r>
            <a:r>
              <a:rPr lang="en-US" dirty="0" err="1">
                <a:solidFill>
                  <a:srgbClr val="000000"/>
                </a:solidFill>
              </a:rPr>
              <a:t>og</a:t>
            </a:r>
            <a:r>
              <a:rPr lang="en-US" dirty="0">
                <a:solidFill>
                  <a:srgbClr val="000000"/>
                </a:solidFill>
              </a:rPr>
              <a:t> </a:t>
            </a:r>
            <a:r>
              <a:rPr lang="en-US" dirty="0" err="1">
                <a:solidFill>
                  <a:srgbClr val="000000"/>
                </a:solidFill>
              </a:rPr>
              <a:t>samarbeide</a:t>
            </a:r>
            <a:r>
              <a:rPr lang="en-US" dirty="0">
                <a:solidFill>
                  <a:srgbClr val="000000"/>
                </a:solidFill>
              </a:rPr>
              <a:t> med </a:t>
            </a:r>
            <a:r>
              <a:rPr lang="en-US" dirty="0" err="1">
                <a:solidFill>
                  <a:srgbClr val="000000"/>
                </a:solidFill>
              </a:rPr>
              <a:t>lærer</a:t>
            </a:r>
            <a:r>
              <a:rPr lang="en-US" dirty="0">
                <a:solidFill>
                  <a:srgbClr val="000000"/>
                </a:solidFill>
              </a:rPr>
              <a:t>.</a:t>
            </a:r>
          </a:p>
          <a:p>
            <a:pPr>
              <a:lnSpc>
                <a:spcPct val="150000"/>
              </a:lnSpc>
            </a:pPr>
            <a:r>
              <a:rPr lang="en-US" dirty="0" err="1">
                <a:solidFill>
                  <a:srgbClr val="000000"/>
                </a:solidFill>
              </a:rPr>
              <a:t>Sosiale</a:t>
            </a:r>
            <a:r>
              <a:rPr lang="en-US" dirty="0">
                <a:solidFill>
                  <a:srgbClr val="000000"/>
                </a:solidFill>
              </a:rPr>
              <a:t> </a:t>
            </a:r>
            <a:r>
              <a:rPr lang="en-US" dirty="0" err="1">
                <a:solidFill>
                  <a:srgbClr val="000000"/>
                </a:solidFill>
              </a:rPr>
              <a:t>arrangementer</a:t>
            </a:r>
            <a:r>
              <a:rPr lang="en-US" dirty="0">
                <a:solidFill>
                  <a:srgbClr val="000000"/>
                </a:solidFill>
              </a:rPr>
              <a:t> for </a:t>
            </a:r>
            <a:r>
              <a:rPr lang="en-US" dirty="0" err="1">
                <a:solidFill>
                  <a:srgbClr val="000000"/>
                </a:solidFill>
              </a:rPr>
              <a:t>foreldre</a:t>
            </a:r>
            <a:r>
              <a:rPr lang="en-US" dirty="0">
                <a:solidFill>
                  <a:srgbClr val="000000"/>
                </a:solidFill>
              </a:rPr>
              <a:t> </a:t>
            </a:r>
            <a:r>
              <a:rPr lang="en-US" dirty="0" err="1">
                <a:solidFill>
                  <a:srgbClr val="000000"/>
                </a:solidFill>
              </a:rPr>
              <a:t>og</a:t>
            </a:r>
            <a:r>
              <a:rPr lang="en-US" dirty="0">
                <a:solidFill>
                  <a:srgbClr val="000000"/>
                </a:solidFill>
              </a:rPr>
              <a:t> </a:t>
            </a:r>
            <a:r>
              <a:rPr lang="en-US" dirty="0" err="1">
                <a:solidFill>
                  <a:srgbClr val="000000"/>
                </a:solidFill>
              </a:rPr>
              <a:t>elever</a:t>
            </a:r>
            <a:r>
              <a:rPr lang="en-US" dirty="0">
                <a:solidFill>
                  <a:srgbClr val="000000"/>
                </a:solidFill>
              </a:rPr>
              <a:t>.</a:t>
            </a:r>
          </a:p>
          <a:p>
            <a:pPr>
              <a:lnSpc>
                <a:spcPct val="150000"/>
              </a:lnSpc>
            </a:pPr>
            <a:r>
              <a:rPr lang="en-US" dirty="0" err="1">
                <a:solidFill>
                  <a:srgbClr val="000000"/>
                </a:solidFill>
              </a:rPr>
              <a:t>Sørge</a:t>
            </a:r>
            <a:r>
              <a:rPr lang="en-US" dirty="0">
                <a:solidFill>
                  <a:srgbClr val="000000"/>
                </a:solidFill>
              </a:rPr>
              <a:t> for at </a:t>
            </a:r>
            <a:r>
              <a:rPr lang="en-US" dirty="0" err="1">
                <a:solidFill>
                  <a:srgbClr val="000000"/>
                </a:solidFill>
              </a:rPr>
              <a:t>noen</a:t>
            </a:r>
            <a:r>
              <a:rPr lang="en-US" dirty="0">
                <a:solidFill>
                  <a:srgbClr val="000000"/>
                </a:solidFill>
              </a:rPr>
              <a:t> tar </a:t>
            </a:r>
            <a:r>
              <a:rPr lang="en-US" dirty="0" err="1">
                <a:solidFill>
                  <a:srgbClr val="000000"/>
                </a:solidFill>
              </a:rPr>
              <a:t>kontakt</a:t>
            </a:r>
            <a:r>
              <a:rPr lang="en-US" dirty="0">
                <a:solidFill>
                  <a:srgbClr val="000000"/>
                </a:solidFill>
              </a:rPr>
              <a:t> med nye </a:t>
            </a:r>
            <a:r>
              <a:rPr lang="en-US" dirty="0" err="1">
                <a:solidFill>
                  <a:srgbClr val="000000"/>
                </a:solidFill>
              </a:rPr>
              <a:t>foreldre</a:t>
            </a:r>
            <a:r>
              <a:rPr lang="en-US" dirty="0">
                <a:solidFill>
                  <a:srgbClr val="000000"/>
                </a:solidFill>
              </a:rPr>
              <a:t>.</a:t>
            </a:r>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4463261" y="6495159"/>
            <a:ext cx="1632739" cy="337519"/>
          </a:xfrm>
        </p:spPr>
        <p:txBody>
          <a:bodyPr vert="horz" lIns="91440" tIns="45720" rIns="91440" bIns="45720" rtlCol="0" anchor="ctr">
            <a:normAutofit/>
          </a:bodyPr>
          <a:lstStyle/>
          <a:p>
            <a:pPr algn="l">
              <a:spcAft>
                <a:spcPts val="600"/>
              </a:spcAft>
              <a:defRPr/>
            </a:pPr>
            <a:r>
              <a:rPr lang="en-US" sz="1100" kern="1200">
                <a:solidFill>
                  <a:srgbClr val="898989"/>
                </a:solidFill>
                <a:latin typeface="Calibri" panose="020F0502020204030204"/>
                <a:ea typeface="+mn-ea"/>
                <a:cs typeface="+mn-cs"/>
              </a:rPr>
              <a:t>Foreldre-skolesamarbeid</a:t>
            </a:r>
          </a:p>
        </p:txBody>
      </p:sp>
      <p:pic>
        <p:nvPicPr>
          <p:cNvPr id="6" name="Plassholder for innhold 4">
            <a:extLst>
              <a:ext uri="{FF2B5EF4-FFF2-40B4-BE49-F238E27FC236}">
                <a16:creationId xmlns:a16="http://schemas.microsoft.com/office/drawing/2014/main" id="{FCDC4AEC-8F76-4D32-B2A5-79027749C075}"/>
              </a:ext>
            </a:extLst>
          </p:cNvPr>
          <p:cNvPicPr>
            <a:picLocks noChangeAspect="1"/>
          </p:cNvPicPr>
          <p:nvPr/>
        </p:nvPicPr>
        <p:blipFill rotWithShape="1">
          <a:blip r:embed="rId3">
            <a:alphaModFix amt="35000"/>
          </a:blip>
          <a:srcRect t="20591" r="351" b="14628"/>
          <a:stretch/>
        </p:blipFill>
        <p:spPr>
          <a:xfrm>
            <a:off x="3805112" y="1956514"/>
            <a:ext cx="8386888" cy="3578012"/>
          </a:xfrm>
          <a:prstGeom prst="rect">
            <a:avLst/>
          </a:prstGeom>
        </p:spPr>
      </p:pic>
    </p:spTree>
    <p:extLst>
      <p:ext uri="{BB962C8B-B14F-4D97-AF65-F5344CB8AC3E}">
        <p14:creationId xmlns:p14="http://schemas.microsoft.com/office/powerpoint/2010/main" val="3684152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B7279986-43B1-47D2-AA25-5FFA2517A910}"/>
              </a:ext>
            </a:extLst>
          </p:cNvPr>
          <p:cNvSpPr>
            <a:spLocks noGrp="1"/>
          </p:cNvSpPr>
          <p:nvPr>
            <p:ph type="ftr" sz="quarter" idx="11"/>
          </p:nvPr>
        </p:nvSpPr>
        <p:spPr/>
        <p:txBody>
          <a:bodyPr/>
          <a:lstStyle/>
          <a:p>
            <a:r>
              <a:rPr lang="nb-NO"/>
              <a:t>Foreldre-skolesamarbeid</a:t>
            </a:r>
          </a:p>
        </p:txBody>
      </p:sp>
      <p:pic>
        <p:nvPicPr>
          <p:cNvPr id="3" name="Bilde 2">
            <a:extLst>
              <a:ext uri="{FF2B5EF4-FFF2-40B4-BE49-F238E27FC236}">
                <a16:creationId xmlns:a16="http://schemas.microsoft.com/office/drawing/2014/main" id="{C6B048EF-8CC2-498C-92D3-42331A7D5373}"/>
              </a:ext>
            </a:extLst>
          </p:cNvPr>
          <p:cNvPicPr>
            <a:picLocks noChangeAspect="1"/>
          </p:cNvPicPr>
          <p:nvPr/>
        </p:nvPicPr>
        <p:blipFill rotWithShape="1">
          <a:blip r:embed="rId2">
            <a:alphaModFix amt="70000"/>
          </a:blip>
          <a:srcRect l="6389" r="7650" b="3"/>
          <a:stretch/>
        </p:blipFill>
        <p:spPr>
          <a:xfrm>
            <a:off x="5193905" y="0"/>
            <a:ext cx="6998095" cy="5579918"/>
          </a:xfrm>
          <a:prstGeom prst="rect">
            <a:avLst/>
          </a:prstGeom>
        </p:spPr>
      </p:pic>
      <p:sp>
        <p:nvSpPr>
          <p:cNvPr id="4" name="Tittel 1">
            <a:extLst>
              <a:ext uri="{FF2B5EF4-FFF2-40B4-BE49-F238E27FC236}">
                <a16:creationId xmlns:a16="http://schemas.microsoft.com/office/drawing/2014/main" id="{DE5FD063-EC4E-4C71-B1FD-1B2824C9E42D}"/>
              </a:ext>
            </a:extLst>
          </p:cNvPr>
          <p:cNvSpPr txBox="1">
            <a:spLocks/>
          </p:cNvSpPr>
          <p:nvPr/>
        </p:nvSpPr>
        <p:spPr>
          <a:xfrm>
            <a:off x="665018" y="501650"/>
            <a:ext cx="4296571" cy="5472765"/>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5300" dirty="0"/>
              <a:t>FAU  </a:t>
            </a:r>
            <a:br>
              <a:rPr lang="en-US" dirty="0"/>
            </a:br>
            <a:br>
              <a:rPr lang="en-US" dirty="0"/>
            </a:br>
            <a:r>
              <a:rPr lang="en-US" b="1" dirty="0" err="1"/>
              <a:t>F</a:t>
            </a:r>
            <a:r>
              <a:rPr lang="en-US" dirty="0" err="1"/>
              <a:t>oreldrenes</a:t>
            </a:r>
            <a:endParaRPr lang="en-US" dirty="0"/>
          </a:p>
          <a:p>
            <a:pPr>
              <a:lnSpc>
                <a:spcPct val="150000"/>
              </a:lnSpc>
            </a:pPr>
            <a:r>
              <a:rPr lang="en-US" b="1" dirty="0" err="1"/>
              <a:t>A</a:t>
            </a:r>
            <a:r>
              <a:rPr lang="en-US" dirty="0" err="1"/>
              <a:t>rbeids</a:t>
            </a:r>
            <a:r>
              <a:rPr lang="en-US" dirty="0"/>
              <a:t>-</a:t>
            </a:r>
            <a:br>
              <a:rPr lang="en-US" dirty="0"/>
            </a:br>
            <a:r>
              <a:rPr lang="en-US" b="1" dirty="0" err="1"/>
              <a:t>U</a:t>
            </a:r>
            <a:r>
              <a:rPr lang="en-US" dirty="0" err="1"/>
              <a:t>tvalg</a:t>
            </a:r>
            <a:br>
              <a:rPr lang="en-US" dirty="0"/>
            </a:br>
            <a:br>
              <a:rPr lang="en-US" dirty="0"/>
            </a:br>
            <a:endParaRPr lang="en-US"/>
          </a:p>
        </p:txBody>
      </p:sp>
    </p:spTree>
    <p:extLst>
      <p:ext uri="{BB962C8B-B14F-4D97-AF65-F5344CB8AC3E}">
        <p14:creationId xmlns:p14="http://schemas.microsoft.com/office/powerpoint/2010/main" val="2010801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C95D23BF-B89E-4780-BB0C-500DADA63524}"/>
              </a:ext>
            </a:extLst>
          </p:cNvPr>
          <p:cNvSpPr>
            <a:spLocks noGrp="1"/>
          </p:cNvSpPr>
          <p:nvPr>
            <p:ph type="ftr" sz="quarter" idx="11"/>
          </p:nvPr>
        </p:nvSpPr>
        <p:spPr>
          <a:xfrm>
            <a:off x="3903662" y="6451600"/>
            <a:ext cx="4114800" cy="365125"/>
          </a:xfrm>
        </p:spPr>
        <p:txBody>
          <a:bodyPr/>
          <a:lstStyle/>
          <a:p>
            <a:r>
              <a:rPr lang="nb-NO"/>
              <a:t>Foreldre-skolesamarbeid</a:t>
            </a:r>
          </a:p>
        </p:txBody>
      </p:sp>
      <p:pic>
        <p:nvPicPr>
          <p:cNvPr id="5" name="Picture 2" descr="Bilderesultater for elevrådet">
            <a:extLst>
              <a:ext uri="{FF2B5EF4-FFF2-40B4-BE49-F238E27FC236}">
                <a16:creationId xmlns:a16="http://schemas.microsoft.com/office/drawing/2014/main" id="{44C5D653-4D6A-476F-980C-1ADB8909D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68" y="0"/>
            <a:ext cx="6130637" cy="6130637"/>
          </a:xfrm>
          <a:prstGeom prst="rect">
            <a:avLst/>
          </a:prstGeom>
          <a:noFill/>
          <a:extLst>
            <a:ext uri="{909E8E84-426E-40DD-AFC4-6F175D3DCCD1}">
              <a14:hiddenFill xmlns:a14="http://schemas.microsoft.com/office/drawing/2010/main">
                <a:solidFill>
                  <a:srgbClr val="FFFFFF"/>
                </a:solidFill>
              </a14:hiddenFill>
            </a:ext>
          </a:extLst>
        </p:spPr>
      </p:pic>
      <p:sp>
        <p:nvSpPr>
          <p:cNvPr id="6" name="Tittel 1">
            <a:extLst>
              <a:ext uri="{FF2B5EF4-FFF2-40B4-BE49-F238E27FC236}">
                <a16:creationId xmlns:a16="http://schemas.microsoft.com/office/drawing/2014/main" id="{B589B577-52B3-4D6C-915A-435AE047C381}"/>
              </a:ext>
            </a:extLst>
          </p:cNvPr>
          <p:cNvSpPr txBox="1">
            <a:spLocks/>
          </p:cNvSpPr>
          <p:nvPr/>
        </p:nvSpPr>
        <p:spPr>
          <a:xfrm>
            <a:off x="1244668" y="2315828"/>
            <a:ext cx="279393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t>Elevrådet</a:t>
            </a:r>
          </a:p>
        </p:txBody>
      </p:sp>
    </p:spTree>
    <p:extLst>
      <p:ext uri="{BB962C8B-B14F-4D97-AF65-F5344CB8AC3E}">
        <p14:creationId xmlns:p14="http://schemas.microsoft.com/office/powerpoint/2010/main" val="1739850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p:txBody>
          <a:bodyPr>
            <a:normAutofit/>
          </a:bodyPr>
          <a:lstStyle/>
          <a:p>
            <a:r>
              <a:rPr lang="nb-NO" sz="4000"/>
              <a:t>Hva gjør Elevrådet</a:t>
            </a:r>
          </a:p>
        </p:txBody>
      </p:sp>
      <p:sp>
        <p:nvSpPr>
          <p:cNvPr id="3" name="Plassholder for innhold 2">
            <a:extLst>
              <a:ext uri="{FF2B5EF4-FFF2-40B4-BE49-F238E27FC236}">
                <a16:creationId xmlns:a16="http://schemas.microsoft.com/office/drawing/2014/main" id="{D7B03DDD-A15B-4B09-A37F-400D8EA3B07C}"/>
              </a:ext>
            </a:extLst>
          </p:cNvPr>
          <p:cNvSpPr>
            <a:spLocks noGrp="1"/>
          </p:cNvSpPr>
          <p:nvPr>
            <p:ph idx="1"/>
          </p:nvPr>
        </p:nvSpPr>
        <p:spPr>
          <a:xfrm>
            <a:off x="838200" y="1825625"/>
            <a:ext cx="8522970" cy="4351338"/>
          </a:xfrm>
        </p:spPr>
        <p:txBody>
          <a:bodyPr vert="horz" lIns="91440" tIns="45720" rIns="91440" bIns="45720" rtlCol="0" anchor="t">
            <a:normAutofit/>
          </a:bodyPr>
          <a:lstStyle/>
          <a:p>
            <a:r>
              <a:rPr lang="nb-NO" sz="2000"/>
              <a:t>Informerer klassen for eksempel i klassens time om viktige ting på skolen  </a:t>
            </a:r>
          </a:p>
          <a:p>
            <a:r>
              <a:rPr lang="nb-NO" sz="2000"/>
              <a:t>Samarbeider med lærer</a:t>
            </a:r>
          </a:p>
          <a:p>
            <a:r>
              <a:rPr lang="nb-NO" sz="2000"/>
              <a:t>Rektor skal høre på elevrådet og spørre om råd for å gjøre skolen bedre</a:t>
            </a:r>
          </a:p>
          <a:p>
            <a:endParaRPr lang="nb-NO" sz="2000"/>
          </a:p>
          <a:p>
            <a:pPr lvl="1">
              <a:lnSpc>
                <a:spcPct val="150000"/>
              </a:lnSpc>
            </a:pPr>
            <a:r>
              <a:rPr lang="nb-NO" sz="2000"/>
              <a:t>klassemiljø (for eks. dårlig inneluft)</a:t>
            </a:r>
          </a:p>
          <a:p>
            <a:pPr lvl="1">
              <a:lnSpc>
                <a:spcPct val="150000"/>
              </a:lnSpc>
            </a:pPr>
            <a:r>
              <a:rPr lang="nb-NO" sz="2000"/>
              <a:t>Skolegården</a:t>
            </a:r>
          </a:p>
          <a:p>
            <a:pPr lvl="1">
              <a:lnSpc>
                <a:spcPct val="150000"/>
              </a:lnSpc>
            </a:pPr>
            <a:r>
              <a:rPr lang="nb-NO" sz="2000"/>
              <a:t>Mobbing</a:t>
            </a:r>
          </a:p>
          <a:p>
            <a:pPr lvl="1">
              <a:lnSpc>
                <a:spcPct val="150000"/>
              </a:lnSpc>
            </a:pPr>
            <a:r>
              <a:rPr lang="nb-NO" sz="2000"/>
              <a:t>Fortelle om viktige temaer elevene vil jobbe med</a:t>
            </a:r>
          </a:p>
          <a:p>
            <a:pPr lvl="1">
              <a:lnSpc>
                <a:spcPct val="150000"/>
              </a:lnSpc>
            </a:pPr>
            <a:r>
              <a:rPr lang="nb-NO" sz="2000"/>
              <a:t>Situasjonen i nærmiljøet (trafikk, møteplasser </a:t>
            </a:r>
            <a:r>
              <a:rPr lang="nb-NO" sz="2000" err="1"/>
              <a:t>etc</a:t>
            </a:r>
            <a:r>
              <a:rPr lang="nb-NO" sz="2000"/>
              <a:t>)</a:t>
            </a:r>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924300" y="6492875"/>
            <a:ext cx="4114800" cy="365125"/>
          </a:xfrm>
        </p:spPr>
        <p:txBody>
          <a:bodyPr/>
          <a:lstStyle/>
          <a:p>
            <a:r>
              <a:rPr lang="nb-NO"/>
              <a:t>Foreldre-skolesamarbeid</a:t>
            </a:r>
          </a:p>
        </p:txBody>
      </p:sp>
      <p:pic>
        <p:nvPicPr>
          <p:cNvPr id="1026" name="Picture 2" descr="Bilderesultater for elevrådet">
            <a:extLst>
              <a:ext uri="{FF2B5EF4-FFF2-40B4-BE49-F238E27FC236}">
                <a16:creationId xmlns:a16="http://schemas.microsoft.com/office/drawing/2014/main" id="{BCF7EDBC-803A-4E52-A2B3-50BE4858E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5028" y="102870"/>
            <a:ext cx="2833255" cy="283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40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E4A2BE-733F-41CF-BDAE-A71F337AB15F}"/>
              </a:ext>
            </a:extLst>
          </p:cNvPr>
          <p:cNvSpPr>
            <a:spLocks noGrp="1"/>
          </p:cNvSpPr>
          <p:nvPr>
            <p:ph type="title"/>
          </p:nvPr>
        </p:nvSpPr>
        <p:spPr>
          <a:xfrm>
            <a:off x="1002587" y="2103437"/>
            <a:ext cx="10515600" cy="1325563"/>
          </a:xfrm>
        </p:spPr>
        <p:txBody>
          <a:bodyPr>
            <a:normAutofit fontScale="90000"/>
          </a:bodyPr>
          <a:lstStyle/>
          <a:p>
            <a:r>
              <a:rPr lang="nb-NO"/>
              <a:t>Foreldre og skole skal samarbeide</a:t>
            </a:r>
            <a:br>
              <a:rPr lang="nb-NO"/>
            </a:br>
            <a:br>
              <a:rPr lang="nb-NO"/>
            </a:br>
            <a:r>
              <a:rPr lang="nb-NO"/>
              <a:t>De har forventninger til hverandre!</a:t>
            </a:r>
          </a:p>
        </p:txBody>
      </p:sp>
      <p:sp>
        <p:nvSpPr>
          <p:cNvPr id="3" name="Plassholder for bunntekst 2">
            <a:extLst>
              <a:ext uri="{FF2B5EF4-FFF2-40B4-BE49-F238E27FC236}">
                <a16:creationId xmlns:a16="http://schemas.microsoft.com/office/drawing/2014/main" id="{179F6B9A-71C3-4F10-913C-47E723C2CE15}"/>
              </a:ext>
            </a:extLst>
          </p:cNvPr>
          <p:cNvSpPr>
            <a:spLocks noGrp="1"/>
          </p:cNvSpPr>
          <p:nvPr>
            <p:ph type="ftr" sz="quarter" idx="11"/>
          </p:nvPr>
        </p:nvSpPr>
        <p:spPr>
          <a:xfrm>
            <a:off x="3560618" y="6492875"/>
            <a:ext cx="4114800" cy="365125"/>
          </a:xfrm>
        </p:spPr>
        <p:txBody>
          <a:bodyPr/>
          <a:lstStyle/>
          <a:p>
            <a:r>
              <a:rPr lang="nb-NO"/>
              <a:t>Foreldre-skolesamarbeid</a:t>
            </a:r>
          </a:p>
        </p:txBody>
      </p:sp>
    </p:spTree>
    <p:extLst>
      <p:ext uri="{BB962C8B-B14F-4D97-AF65-F5344CB8AC3E}">
        <p14:creationId xmlns:p14="http://schemas.microsoft.com/office/powerpoint/2010/main" val="8087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E04031-3155-4EFB-AD99-845D5A5E3EF7}"/>
              </a:ext>
            </a:extLst>
          </p:cNvPr>
          <p:cNvSpPr>
            <a:spLocks noGrp="1"/>
          </p:cNvSpPr>
          <p:nvPr>
            <p:ph type="title"/>
          </p:nvPr>
        </p:nvSpPr>
        <p:spPr>
          <a:xfrm>
            <a:off x="325334" y="453653"/>
            <a:ext cx="10515600" cy="1325563"/>
          </a:xfrm>
        </p:spPr>
        <p:txBody>
          <a:bodyPr/>
          <a:lstStyle/>
          <a:p>
            <a:r>
              <a:rPr lang="en-US"/>
              <a:t>Hva er en god leksesituasjon?</a:t>
            </a:r>
            <a:endParaRPr lang="nb-NO"/>
          </a:p>
        </p:txBody>
      </p:sp>
      <p:sp>
        <p:nvSpPr>
          <p:cNvPr id="3" name="Plassholder for bunntekst 2">
            <a:extLst>
              <a:ext uri="{FF2B5EF4-FFF2-40B4-BE49-F238E27FC236}">
                <a16:creationId xmlns:a16="http://schemas.microsoft.com/office/drawing/2014/main" id="{2119F0EF-11DF-4782-AB09-CF91F8A6A8FE}"/>
              </a:ext>
            </a:extLst>
          </p:cNvPr>
          <p:cNvSpPr>
            <a:spLocks noGrp="1"/>
          </p:cNvSpPr>
          <p:nvPr>
            <p:ph type="ftr" sz="quarter" idx="11"/>
          </p:nvPr>
        </p:nvSpPr>
        <p:spPr/>
        <p:txBody>
          <a:bodyPr/>
          <a:lstStyle/>
          <a:p>
            <a:r>
              <a:rPr lang="nb-NO"/>
              <a:t>Foreldre-skolesamarbeid</a:t>
            </a:r>
          </a:p>
        </p:txBody>
      </p:sp>
      <p:pic>
        <p:nvPicPr>
          <p:cNvPr id="4" name="Bilde 3">
            <a:extLst>
              <a:ext uri="{FF2B5EF4-FFF2-40B4-BE49-F238E27FC236}">
                <a16:creationId xmlns:a16="http://schemas.microsoft.com/office/drawing/2014/main" id="{7D6363AE-C9C7-46C4-96EB-95EA16EADB3A}"/>
              </a:ext>
            </a:extLst>
          </p:cNvPr>
          <p:cNvPicPr>
            <a:picLocks noChangeAspect="1"/>
          </p:cNvPicPr>
          <p:nvPr/>
        </p:nvPicPr>
        <p:blipFill rotWithShape="1">
          <a:blip r:embed="rId3"/>
          <a:srcRect t="540" r="1" b="541"/>
          <a:stretch/>
        </p:blipFill>
        <p:spPr>
          <a:xfrm>
            <a:off x="325334" y="1989220"/>
            <a:ext cx="5550500" cy="3720873"/>
          </a:xfrm>
          <a:prstGeom prst="rect">
            <a:avLst/>
          </a:prstGeom>
        </p:spPr>
      </p:pic>
      <p:pic>
        <p:nvPicPr>
          <p:cNvPr id="5" name="Bilde 4">
            <a:extLst>
              <a:ext uri="{FF2B5EF4-FFF2-40B4-BE49-F238E27FC236}">
                <a16:creationId xmlns:a16="http://schemas.microsoft.com/office/drawing/2014/main" id="{BD40C0D5-303A-41D7-B83F-4852B297F5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rcRect l="14197" r="13826" b="-1"/>
          <a:stretch/>
        </p:blipFill>
        <p:spPr>
          <a:xfrm>
            <a:off x="6316167" y="1931616"/>
            <a:ext cx="5550501" cy="3720873"/>
          </a:xfrm>
          <a:prstGeom prst="rect">
            <a:avLst/>
          </a:prstGeom>
        </p:spPr>
      </p:pic>
      <p:sp>
        <p:nvSpPr>
          <p:cNvPr id="6" name="TekstSylinder 5">
            <a:extLst>
              <a:ext uri="{FF2B5EF4-FFF2-40B4-BE49-F238E27FC236}">
                <a16:creationId xmlns:a16="http://schemas.microsoft.com/office/drawing/2014/main" id="{11872BA0-FF77-456A-A3AE-3956FCB00012}"/>
              </a:ext>
            </a:extLst>
          </p:cNvPr>
          <p:cNvSpPr txBox="1"/>
          <p:nvPr/>
        </p:nvSpPr>
        <p:spPr>
          <a:xfrm>
            <a:off x="11091394" y="5401006"/>
            <a:ext cx="942573" cy="215444"/>
          </a:xfrm>
          <a:prstGeom prst="rect">
            <a:avLst/>
          </a:prstGeom>
          <a:noFill/>
        </p:spPr>
        <p:txBody>
          <a:bodyPr wrap="square" lIns="91440" tIns="45720" rIns="91440" bIns="45720" rtlCol="0" anchor="t">
            <a:spAutoFit/>
          </a:bodyPr>
          <a:lstStyle/>
          <a:p>
            <a:r>
              <a:rPr lang="nb-NO" sz="800" dirty="0">
                <a:solidFill>
                  <a:schemeClr val="bg1"/>
                </a:solidFill>
              </a:rPr>
              <a:t>Foto: Fug.no</a:t>
            </a:r>
          </a:p>
        </p:txBody>
      </p:sp>
      <p:sp>
        <p:nvSpPr>
          <p:cNvPr id="8" name="TekstSylinder 7">
            <a:extLst>
              <a:ext uri="{FF2B5EF4-FFF2-40B4-BE49-F238E27FC236}">
                <a16:creationId xmlns:a16="http://schemas.microsoft.com/office/drawing/2014/main" id="{063907DE-FFF5-4EF8-BE8D-659F27A4B555}"/>
              </a:ext>
            </a:extLst>
          </p:cNvPr>
          <p:cNvSpPr txBox="1"/>
          <p:nvPr/>
        </p:nvSpPr>
        <p:spPr>
          <a:xfrm>
            <a:off x="325367" y="5480307"/>
            <a:ext cx="2077635" cy="215444"/>
          </a:xfrm>
          <a:prstGeom prst="rect">
            <a:avLst/>
          </a:prstGeom>
          <a:noFill/>
        </p:spPr>
        <p:txBody>
          <a:bodyPr wrap="square" lIns="91440" tIns="45720" rIns="91440" bIns="45720" rtlCol="0" anchor="t">
            <a:spAutoFit/>
          </a:bodyPr>
          <a:lstStyle/>
          <a:p>
            <a:r>
              <a:rPr lang="nb-NO" sz="800" dirty="0">
                <a:solidFill>
                  <a:schemeClr val="bg1"/>
                </a:solidFill>
              </a:rPr>
              <a:t>Foto: Fug.no</a:t>
            </a:r>
          </a:p>
        </p:txBody>
      </p:sp>
    </p:spTree>
    <p:extLst>
      <p:ext uri="{BB962C8B-B14F-4D97-AF65-F5344CB8AC3E}">
        <p14:creationId xmlns:p14="http://schemas.microsoft.com/office/powerpoint/2010/main" val="6705018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a:xfrm>
            <a:off x="838199" y="838199"/>
            <a:ext cx="10006853" cy="5338763"/>
          </a:xfrm>
        </p:spPr>
        <p:txBody>
          <a:bodyPr vert="horz" lIns="91440" tIns="45720" rIns="91440" bIns="45720" rtlCol="0" anchor="ctr">
            <a:normAutofit/>
          </a:bodyPr>
          <a:lstStyle/>
          <a:p>
            <a:r>
              <a:rPr lang="nb-NO" kern="1200">
                <a:solidFill>
                  <a:schemeClr val="tx1"/>
                </a:solidFill>
                <a:latin typeface="+mj-lt"/>
                <a:ea typeface="+mj-ea"/>
                <a:cs typeface="+mj-cs"/>
              </a:rPr>
              <a:t>Hva kan </a:t>
            </a:r>
            <a:r>
              <a:rPr lang="nb-NO"/>
              <a:t>foreldrene forvente av skolen?</a:t>
            </a:r>
            <a:endParaRPr lang="nb-NO" kern="1200">
              <a:solidFill>
                <a:schemeClr val="tx1"/>
              </a:solidFill>
              <a:latin typeface="+mj-lt"/>
              <a:ea typeface="+mj-ea"/>
              <a:cs typeface="+mj-cs"/>
            </a:endParaRPr>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924300" y="649287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2765117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F2C2D7-3BF4-4D60-866D-11C54F9F2DAA}"/>
              </a:ext>
            </a:extLst>
          </p:cNvPr>
          <p:cNvSpPr>
            <a:spLocks noGrp="1"/>
          </p:cNvSpPr>
          <p:nvPr>
            <p:ph type="title"/>
          </p:nvPr>
        </p:nvSpPr>
        <p:spPr>
          <a:xfrm>
            <a:off x="838200" y="838199"/>
            <a:ext cx="4191000" cy="5338763"/>
          </a:xfrm>
        </p:spPr>
        <p:txBody>
          <a:bodyPr vert="horz" lIns="91440" tIns="45720" rIns="91440" bIns="45720" rtlCol="0" anchor="ctr">
            <a:normAutofit/>
          </a:bodyPr>
          <a:lstStyle/>
          <a:p>
            <a:pPr>
              <a:lnSpc>
                <a:spcPct val="150000"/>
              </a:lnSpc>
            </a:pPr>
            <a:r>
              <a:rPr lang="nb-NO" sz="4000" kern="1200">
                <a:solidFill>
                  <a:schemeClr val="tx1"/>
                </a:solidFill>
                <a:latin typeface="+mj-lt"/>
                <a:ea typeface="+mj-ea"/>
                <a:cs typeface="+mj-cs"/>
              </a:rPr>
              <a:t>Hva kan foreldre forvente av skolen?</a:t>
            </a:r>
          </a:p>
        </p:txBody>
      </p:sp>
      <p:sp>
        <p:nvSpPr>
          <p:cNvPr id="5" name="Plassholder for innhold 6">
            <a:extLst>
              <a:ext uri="{FF2B5EF4-FFF2-40B4-BE49-F238E27FC236}">
                <a16:creationId xmlns:a16="http://schemas.microsoft.com/office/drawing/2014/main" id="{8DA52A00-9117-4DF5-BFE9-19631B794652}"/>
              </a:ext>
            </a:extLst>
          </p:cNvPr>
          <p:cNvSpPr>
            <a:spLocks noGrp="1"/>
          </p:cNvSpPr>
          <p:nvPr>
            <p:ph idx="1"/>
          </p:nvPr>
        </p:nvSpPr>
        <p:spPr>
          <a:xfrm>
            <a:off x="5101936" y="387278"/>
            <a:ext cx="6795655" cy="6083444"/>
          </a:xfrm>
        </p:spPr>
        <p:txBody>
          <a:bodyPr vert="horz" lIns="91440" tIns="45720" rIns="91440" bIns="45720" rtlCol="0" anchor="ctr">
            <a:normAutofit/>
          </a:bodyPr>
          <a:lstStyle/>
          <a:p>
            <a:pPr>
              <a:lnSpc>
                <a:spcPct val="150000"/>
              </a:lnSpc>
            </a:pPr>
            <a:r>
              <a:rPr lang="nb-NO" sz="2400"/>
              <a:t>Følger lovene og planer</a:t>
            </a:r>
          </a:p>
          <a:p>
            <a:pPr>
              <a:lnSpc>
                <a:spcPct val="150000"/>
              </a:lnSpc>
            </a:pPr>
            <a:r>
              <a:rPr lang="nb-NO" sz="2400"/>
              <a:t>Motiverer barna til å lære</a:t>
            </a:r>
          </a:p>
          <a:p>
            <a:pPr>
              <a:lnSpc>
                <a:spcPct val="150000"/>
              </a:lnSpc>
            </a:pPr>
            <a:r>
              <a:rPr lang="nb-NO" sz="2400"/>
              <a:t>De ansatte er gode rollemodeller</a:t>
            </a:r>
          </a:p>
          <a:p>
            <a:pPr>
              <a:lnSpc>
                <a:spcPct val="150000"/>
              </a:lnSpc>
            </a:pPr>
            <a:r>
              <a:rPr lang="nb-NO" sz="2400"/>
              <a:t>Forteller meg om hvordan det går med barna</a:t>
            </a:r>
          </a:p>
          <a:p>
            <a:pPr>
              <a:lnSpc>
                <a:spcPct val="150000"/>
              </a:lnSpc>
            </a:pPr>
            <a:r>
              <a:rPr lang="nb-NO" sz="2400"/>
              <a:t>Bruker tolk eller tospråklig lærer i møter om jeg trenger det</a:t>
            </a:r>
          </a:p>
          <a:p>
            <a:pPr>
              <a:lnSpc>
                <a:spcPct val="150000"/>
              </a:lnSpc>
            </a:pPr>
            <a:r>
              <a:rPr lang="nb-NO" sz="2400"/>
              <a:t>Holder gode og interessante foreldremøter </a:t>
            </a:r>
          </a:p>
          <a:p>
            <a:pPr>
              <a:lnSpc>
                <a:spcPct val="150000"/>
              </a:lnSpc>
            </a:pPr>
            <a:r>
              <a:rPr lang="nb-NO" sz="2400"/>
              <a:t>Godtar IKKE mobbing, vold og rasisme</a:t>
            </a:r>
          </a:p>
          <a:p>
            <a:pPr>
              <a:lnSpc>
                <a:spcPct val="150000"/>
              </a:lnSpc>
            </a:pPr>
            <a:r>
              <a:rPr lang="nb-NO" sz="2400"/>
              <a:t>Samarbeider med foreldrene – skolens ansvar</a:t>
            </a:r>
          </a:p>
          <a:p>
            <a:endParaRPr lang="nb-NO" sz="2000"/>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851564" y="6492875"/>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2757966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50C397B-1D9F-4153-9993-6ECBCDFD2AA7}"/>
              </a:ext>
            </a:extLst>
          </p:cNvPr>
          <p:cNvSpPr>
            <a:spLocks noGrp="1"/>
          </p:cNvSpPr>
          <p:nvPr>
            <p:ph type="title"/>
          </p:nvPr>
        </p:nvSpPr>
        <p:spPr>
          <a:xfrm>
            <a:off x="841248" y="548640"/>
            <a:ext cx="8719612" cy="5431536"/>
          </a:xfrm>
        </p:spPr>
        <p:txBody>
          <a:bodyPr vert="horz" lIns="91440" tIns="45720" rIns="91440" bIns="45720" rtlCol="0" anchor="ctr">
            <a:normAutofit/>
          </a:bodyPr>
          <a:lstStyle/>
          <a:p>
            <a:r>
              <a:rPr lang="nb-NO" sz="5400" kern="1200">
                <a:solidFill>
                  <a:schemeClr val="tx1"/>
                </a:solidFill>
                <a:latin typeface="+mj-lt"/>
                <a:ea typeface="+mj-ea"/>
                <a:cs typeface="+mj-cs"/>
              </a:rPr>
              <a:t>Hva forventer skolen av deg?</a:t>
            </a:r>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413312" y="646867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3677787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50C397B-1D9F-4153-9993-6ECBCDFD2AA7}"/>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nb-NO" sz="5400"/>
              <a:t>Hva forventer skolen av deg?</a:t>
            </a:r>
            <a:endParaRPr lang="nb-NO" sz="5400" kern="1200">
              <a:solidFill>
                <a:schemeClr val="tx1"/>
              </a:solidFill>
              <a:latin typeface="+mj-lt"/>
              <a:ea typeface="+mj-ea"/>
              <a:cs typeface="+mj-cs"/>
            </a:endParaRPr>
          </a:p>
        </p:txBody>
      </p:sp>
      <p:sp>
        <p:nvSpPr>
          <p:cNvPr id="6" name="Plassholder for innhold 5">
            <a:extLst>
              <a:ext uri="{FF2B5EF4-FFF2-40B4-BE49-F238E27FC236}">
                <a16:creationId xmlns:a16="http://schemas.microsoft.com/office/drawing/2014/main" id="{A3393907-2372-4EB6-857F-7935F873D6B9}"/>
              </a:ext>
            </a:extLst>
          </p:cNvPr>
          <p:cNvSpPr>
            <a:spLocks noGrp="1"/>
          </p:cNvSpPr>
          <p:nvPr>
            <p:ph idx="1"/>
          </p:nvPr>
        </p:nvSpPr>
        <p:spPr>
          <a:xfrm>
            <a:off x="5126418" y="552091"/>
            <a:ext cx="6224335" cy="5431536"/>
          </a:xfrm>
        </p:spPr>
        <p:txBody>
          <a:bodyPr vert="horz" lIns="91440" tIns="45720" rIns="91440" bIns="45720" rtlCol="0" anchor="ctr">
            <a:normAutofit/>
          </a:bodyPr>
          <a:lstStyle/>
          <a:p>
            <a:pPr>
              <a:lnSpc>
                <a:spcPct val="150000"/>
              </a:lnSpc>
            </a:pPr>
            <a:r>
              <a:rPr lang="nb-NO" sz="2200"/>
              <a:t>Hjelper barna hjemme</a:t>
            </a:r>
          </a:p>
          <a:p>
            <a:pPr>
              <a:lnSpc>
                <a:spcPct val="150000"/>
              </a:lnSpc>
            </a:pPr>
            <a:r>
              <a:rPr lang="nb-NO" sz="2200"/>
              <a:t>Tar kontakt med skolen ved behov</a:t>
            </a:r>
          </a:p>
          <a:p>
            <a:pPr>
              <a:lnSpc>
                <a:spcPct val="150000"/>
              </a:lnSpc>
            </a:pPr>
            <a:r>
              <a:rPr lang="nb-NO" sz="2200"/>
              <a:t>Sørger for at barnet møter presis og uthvilt</a:t>
            </a:r>
          </a:p>
          <a:p>
            <a:pPr>
              <a:lnSpc>
                <a:spcPct val="150000"/>
              </a:lnSpc>
            </a:pPr>
            <a:r>
              <a:rPr lang="nb-NO" sz="2200"/>
              <a:t>Sørger for at barnet har med det de trenger</a:t>
            </a:r>
          </a:p>
          <a:p>
            <a:pPr>
              <a:lnSpc>
                <a:spcPct val="150000"/>
              </a:lnSpc>
            </a:pPr>
            <a:r>
              <a:rPr lang="nb-NO" sz="2200"/>
              <a:t>Passer på at barnet viser respekt for alle på skolen</a:t>
            </a:r>
          </a:p>
          <a:p>
            <a:pPr>
              <a:lnSpc>
                <a:spcPct val="150000"/>
              </a:lnSpc>
            </a:pPr>
            <a:r>
              <a:rPr lang="nb-NO" sz="2200"/>
              <a:t>Gir barnet positive holdninger til skolen</a:t>
            </a:r>
          </a:p>
          <a:p>
            <a:pPr>
              <a:lnSpc>
                <a:spcPct val="150000"/>
              </a:lnSpc>
            </a:pPr>
            <a:r>
              <a:rPr lang="nb-NO" sz="2200"/>
              <a:t>Passer på at barnet følger skolens regler</a:t>
            </a:r>
          </a:p>
          <a:p>
            <a:endParaRPr lang="nb-NO" sz="2200"/>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3682253" y="6465219"/>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Tree>
    <p:extLst>
      <p:ext uri="{BB962C8B-B14F-4D97-AF65-F5344CB8AC3E}">
        <p14:creationId xmlns:p14="http://schemas.microsoft.com/office/powerpoint/2010/main" val="1677600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A3393907-2372-4EB6-857F-7935F873D6B9}"/>
              </a:ext>
            </a:extLst>
          </p:cNvPr>
          <p:cNvSpPr>
            <a:spLocks noGrp="1"/>
          </p:cNvSpPr>
          <p:nvPr>
            <p:ph idx="1"/>
          </p:nvPr>
        </p:nvSpPr>
        <p:spPr>
          <a:xfrm>
            <a:off x="5129465" y="924814"/>
            <a:ext cx="6224335" cy="5431536"/>
          </a:xfrm>
        </p:spPr>
        <p:txBody>
          <a:bodyPr vert="horz" lIns="91440" tIns="45720" rIns="91440" bIns="45720" rtlCol="0" anchor="ctr">
            <a:normAutofit/>
          </a:bodyPr>
          <a:lstStyle/>
          <a:p>
            <a:pPr>
              <a:lnSpc>
                <a:spcPct val="150000"/>
              </a:lnSpc>
            </a:pPr>
            <a:r>
              <a:rPr lang="nb-NO" sz="2400"/>
              <a:t>At du kommer på foreldremøter og utviklingssamtaler</a:t>
            </a:r>
          </a:p>
          <a:p>
            <a:pPr>
              <a:lnSpc>
                <a:spcPct val="150000"/>
              </a:lnSpc>
            </a:pPr>
            <a:r>
              <a:rPr lang="nb-NO" sz="2400"/>
              <a:t>At du svarer på spørsmål fra skolen </a:t>
            </a:r>
          </a:p>
          <a:p>
            <a:pPr>
              <a:lnSpc>
                <a:spcPct val="150000"/>
              </a:lnSpc>
            </a:pPr>
            <a:r>
              <a:rPr lang="nb-NO" sz="2400"/>
              <a:t>At du forteller skolen om ting som kan være vanskelig for barna</a:t>
            </a:r>
          </a:p>
          <a:p>
            <a:pPr>
              <a:lnSpc>
                <a:spcPct val="150000"/>
              </a:lnSpc>
            </a:pPr>
            <a:r>
              <a:rPr lang="nb-NO" sz="2400"/>
              <a:t>Viser respekt for alle på skolen</a:t>
            </a:r>
          </a:p>
          <a:p>
            <a:pPr>
              <a:lnSpc>
                <a:spcPct val="150000"/>
              </a:lnSpc>
            </a:pPr>
            <a:r>
              <a:rPr lang="nb-NO" sz="2400"/>
              <a:t>At du samarbeider med andre foreldre</a:t>
            </a:r>
          </a:p>
          <a:p>
            <a:endParaRPr lang="nb-NO" sz="2000"/>
          </a:p>
          <a:p>
            <a:endParaRPr lang="en-US" sz="2200"/>
          </a:p>
        </p:txBody>
      </p:sp>
      <p:sp>
        <p:nvSpPr>
          <p:cNvPr id="4" name="Plassholder for bunntekst 3">
            <a:extLst>
              <a:ext uri="{FF2B5EF4-FFF2-40B4-BE49-F238E27FC236}">
                <a16:creationId xmlns:a16="http://schemas.microsoft.com/office/drawing/2014/main" id="{D83B60C9-3299-4E68-802C-A4126081A6CC}"/>
              </a:ext>
            </a:extLst>
          </p:cNvPr>
          <p:cNvSpPr>
            <a:spLocks noGrp="1"/>
          </p:cNvSpPr>
          <p:nvPr>
            <p:ph type="ftr" sz="quarter" idx="11"/>
          </p:nvPr>
        </p:nvSpPr>
        <p:spPr>
          <a:xfrm>
            <a:off x="4038600" y="6479598"/>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
        <p:nvSpPr>
          <p:cNvPr id="7" name="Tittel 4">
            <a:extLst>
              <a:ext uri="{FF2B5EF4-FFF2-40B4-BE49-F238E27FC236}">
                <a16:creationId xmlns:a16="http://schemas.microsoft.com/office/drawing/2014/main" id="{58333F29-2652-4DC9-B92B-6D95B8E88D2E}"/>
              </a:ext>
            </a:extLst>
          </p:cNvPr>
          <p:cNvSpPr txBox="1">
            <a:spLocks/>
          </p:cNvSpPr>
          <p:nvPr/>
        </p:nvSpPr>
        <p:spPr>
          <a:xfrm>
            <a:off x="838200" y="924814"/>
            <a:ext cx="3600860" cy="5431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a:t>Hva forventer skolen av deg?</a:t>
            </a:r>
          </a:p>
        </p:txBody>
      </p:sp>
    </p:spTree>
    <p:extLst>
      <p:ext uri="{BB962C8B-B14F-4D97-AF65-F5344CB8AC3E}">
        <p14:creationId xmlns:p14="http://schemas.microsoft.com/office/powerpoint/2010/main" val="3436520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457B2ED6-9582-486C-9E34-80D46B56E946}"/>
              </a:ext>
            </a:extLst>
          </p:cNvPr>
          <p:cNvSpPr>
            <a:spLocks noGrp="1"/>
          </p:cNvSpPr>
          <p:nvPr>
            <p:ph type="title"/>
          </p:nvPr>
        </p:nvSpPr>
        <p:spPr/>
        <p:txBody>
          <a:bodyPr/>
          <a:lstStyle/>
          <a:p>
            <a:r>
              <a:rPr lang="nb-NO"/>
              <a:t>Hva mener du?</a:t>
            </a:r>
          </a:p>
        </p:txBody>
      </p:sp>
      <p:sp>
        <p:nvSpPr>
          <p:cNvPr id="6" name="Plassholder for innhold 5">
            <a:extLst>
              <a:ext uri="{FF2B5EF4-FFF2-40B4-BE49-F238E27FC236}">
                <a16:creationId xmlns:a16="http://schemas.microsoft.com/office/drawing/2014/main" id="{064C06EC-EE88-4761-9A7A-5F8FCC0C936E}"/>
              </a:ext>
            </a:extLst>
          </p:cNvPr>
          <p:cNvSpPr>
            <a:spLocks noGrp="1"/>
          </p:cNvSpPr>
          <p:nvPr>
            <p:ph idx="1"/>
          </p:nvPr>
        </p:nvSpPr>
        <p:spPr/>
        <p:txBody>
          <a:bodyPr/>
          <a:lstStyle/>
          <a:p>
            <a:r>
              <a:rPr lang="nb-NO"/>
              <a:t>Hvilke temaer har vært mest nyttig for deg?</a:t>
            </a:r>
          </a:p>
          <a:p>
            <a:endParaRPr lang="nb-NO"/>
          </a:p>
          <a:p>
            <a:r>
              <a:rPr lang="nb-NO"/>
              <a:t>Tenk tilbake på den tiden du har hatt barn i norsk skole (barnehage)</a:t>
            </a:r>
          </a:p>
          <a:p>
            <a:pPr marL="0" indent="0">
              <a:buNone/>
            </a:pPr>
            <a:r>
              <a:rPr lang="nb-NO"/>
              <a:t>	</a:t>
            </a:r>
          </a:p>
          <a:p>
            <a:pPr marL="0" indent="0">
              <a:buNone/>
            </a:pPr>
            <a:r>
              <a:rPr lang="nb-NO"/>
              <a:t>	Er det noe du mener vi burde ha snakket mer om?</a:t>
            </a:r>
          </a:p>
          <a:p>
            <a:pPr marL="0" indent="0">
              <a:buNone/>
            </a:pPr>
            <a:endParaRPr lang="nb-NO"/>
          </a:p>
          <a:p>
            <a:r>
              <a:rPr lang="nb-NO"/>
              <a:t>Føler du deg trygg på å samarbeide med skolen? </a:t>
            </a:r>
          </a:p>
        </p:txBody>
      </p:sp>
      <p:sp>
        <p:nvSpPr>
          <p:cNvPr id="4" name="Plassholder for bunntekst 3">
            <a:extLst>
              <a:ext uri="{FF2B5EF4-FFF2-40B4-BE49-F238E27FC236}">
                <a16:creationId xmlns:a16="http://schemas.microsoft.com/office/drawing/2014/main" id="{E6BA7791-7EF3-4F78-BFC6-908DDEA32AD7}"/>
              </a:ext>
            </a:extLst>
          </p:cNvPr>
          <p:cNvSpPr>
            <a:spLocks noGrp="1"/>
          </p:cNvSpPr>
          <p:nvPr>
            <p:ph type="ftr" sz="quarter" idx="11"/>
          </p:nvPr>
        </p:nvSpPr>
        <p:spPr>
          <a:xfrm>
            <a:off x="3882737" y="6466320"/>
            <a:ext cx="4114800" cy="365125"/>
          </a:xfrm>
        </p:spPr>
        <p:txBody>
          <a:bodyPr/>
          <a:lstStyle/>
          <a:p>
            <a:r>
              <a:rPr lang="nb-NO"/>
              <a:t>Foreldre-skolesamarbeid</a:t>
            </a:r>
          </a:p>
        </p:txBody>
      </p:sp>
      <p:sp>
        <p:nvSpPr>
          <p:cNvPr id="8" name="Smilefjes 7">
            <a:extLst>
              <a:ext uri="{FF2B5EF4-FFF2-40B4-BE49-F238E27FC236}">
                <a16:creationId xmlns:a16="http://schemas.microsoft.com/office/drawing/2014/main" id="{4511F9D5-FC56-45F9-8FFE-7D1B9C530E09}"/>
              </a:ext>
            </a:extLst>
          </p:cNvPr>
          <p:cNvSpPr/>
          <p:nvPr/>
        </p:nvSpPr>
        <p:spPr>
          <a:xfrm>
            <a:off x="8492626" y="4773441"/>
            <a:ext cx="698654" cy="727114"/>
          </a:xfrm>
          <a:prstGeom prst="smileyFac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081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36">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4274B5C-3BDB-46CC-8584-AA184E992B10}"/>
              </a:ext>
            </a:extLst>
          </p:cNvPr>
          <p:cNvSpPr>
            <a:spLocks noGrp="1"/>
          </p:cNvSpPr>
          <p:nvPr>
            <p:ph type="title"/>
          </p:nvPr>
        </p:nvSpPr>
        <p:spPr>
          <a:xfrm>
            <a:off x="589009" y="502400"/>
            <a:ext cx="3598141" cy="1818064"/>
          </a:xfrm>
        </p:spPr>
        <p:txBody>
          <a:bodyPr vert="horz" lIns="91440" tIns="45720" rIns="91440" bIns="45720" rtlCol="0" anchor="ctr">
            <a:normAutofit/>
          </a:bodyPr>
          <a:lstStyle/>
          <a:p>
            <a:pPr algn="ctr"/>
            <a:r>
              <a:rPr lang="en-US" sz="5400" kern="1200">
                <a:solidFill>
                  <a:schemeClr val="tx1"/>
                </a:solidFill>
                <a:latin typeface="+mj-lt"/>
                <a:ea typeface="+mj-ea"/>
                <a:cs typeface="+mj-cs"/>
              </a:rPr>
              <a:t>Andre ting?</a:t>
            </a:r>
          </a:p>
        </p:txBody>
      </p:sp>
      <p:pic>
        <p:nvPicPr>
          <p:cNvPr id="1026" name="Picture 2" descr="Bravo! Splash paint vector word Bravo! Watercolor splash paint vector word on white background applause stock pictures, royalty-free photos &amp; images">
            <a:extLst>
              <a:ext uri="{FF2B5EF4-FFF2-40B4-BE49-F238E27FC236}">
                <a16:creationId xmlns:a16="http://schemas.microsoft.com/office/drawing/2014/main" id="{93CBCB03-A28A-4659-9D23-CFD57D677B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b="25366"/>
          <a:stretch/>
        </p:blipFill>
        <p:spPr bwMode="auto">
          <a:xfrm rot="1128825">
            <a:off x="6149570" y="835967"/>
            <a:ext cx="4723690" cy="170887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38">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8" name="Picture 4" descr="Excited mother give high five to small daughter praise child Well done dear. Excited mother give high five to small daughter praise child for reaching success in homework. Joyful female tutor greet schoolgirl for giving correct answer solving hard math problem applause stock pictures, royalty-free photos &amp; images">
            <a:extLst>
              <a:ext uri="{FF2B5EF4-FFF2-40B4-BE49-F238E27FC236}">
                <a16:creationId xmlns:a16="http://schemas.microsoft.com/office/drawing/2014/main" id="{BA377DFD-2424-4CEE-958D-307E279E25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31" r="6366" b="-2"/>
          <a:stretch/>
        </p:blipFill>
        <p:spPr bwMode="auto">
          <a:xfrm>
            <a:off x="-1" y="2826737"/>
            <a:ext cx="4565779" cy="4031263"/>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8D4BE408-B9D0-4798-AC49-9022B72CC86C}"/>
              </a:ext>
            </a:extLst>
          </p:cNvPr>
          <p:cNvSpPr>
            <a:spLocks noGrp="1"/>
          </p:cNvSpPr>
          <p:nvPr>
            <p:ph sz="half" idx="1"/>
          </p:nvPr>
        </p:nvSpPr>
        <p:spPr>
          <a:xfrm>
            <a:off x="4764505" y="3015755"/>
            <a:ext cx="6721642" cy="3144295"/>
          </a:xfrm>
        </p:spPr>
        <p:txBody>
          <a:bodyPr vert="horz" lIns="91440" tIns="45720" rIns="91440" bIns="45720" rtlCol="0" anchor="ctr">
            <a:normAutofit fontScale="85000" lnSpcReduction="20000"/>
          </a:bodyPr>
          <a:lstStyle/>
          <a:p>
            <a:pPr marL="0"/>
            <a:endParaRPr lang="en-US" sz="3800"/>
          </a:p>
          <a:p>
            <a:pPr marL="285750"/>
            <a:r>
              <a:rPr lang="en-US" sz="3800"/>
              <a:t>Spør barnet om skolen hver dag.</a:t>
            </a:r>
          </a:p>
          <a:p>
            <a:pPr marL="0"/>
            <a:endParaRPr lang="en-US" sz="3800"/>
          </a:p>
          <a:p>
            <a:pPr marL="285750"/>
            <a:r>
              <a:rPr lang="en-US" sz="3800"/>
              <a:t>Be om å få se noe av det barnet har gjort på skolen.</a:t>
            </a:r>
          </a:p>
          <a:p>
            <a:pPr marL="285750"/>
            <a:endParaRPr lang="en-US" sz="3800"/>
          </a:p>
          <a:p>
            <a:pPr marL="285750"/>
            <a:r>
              <a:rPr lang="en-US" sz="3800"/>
              <a:t>Vær interessert! </a:t>
            </a:r>
          </a:p>
          <a:p>
            <a:pPr marL="0"/>
            <a:endParaRPr lang="en-US" sz="1900"/>
          </a:p>
          <a:p>
            <a:endParaRPr lang="en-US" sz="1900"/>
          </a:p>
        </p:txBody>
      </p:sp>
      <p:sp>
        <p:nvSpPr>
          <p:cNvPr id="4" name="Plassholder for bunntekst 3">
            <a:extLst>
              <a:ext uri="{FF2B5EF4-FFF2-40B4-BE49-F238E27FC236}">
                <a16:creationId xmlns:a16="http://schemas.microsoft.com/office/drawing/2014/main" id="{A1C24922-D4D7-4684-8A39-0AB4A404BBD2}"/>
              </a:ext>
            </a:extLst>
          </p:cNvPr>
          <p:cNvSpPr>
            <a:spLocks noGrp="1"/>
          </p:cNvSpPr>
          <p:nvPr>
            <p:ph type="ftr" sz="quarter" idx="11"/>
          </p:nvPr>
        </p:nvSpPr>
        <p:spPr>
          <a:xfrm>
            <a:off x="4039241" y="6488642"/>
            <a:ext cx="3454713"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Foreldre-skolesamarbeid</a:t>
            </a:r>
          </a:p>
        </p:txBody>
      </p:sp>
      <p:sp>
        <p:nvSpPr>
          <p:cNvPr id="1032" name="Rectangle 140">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kstSylinder 6">
            <a:extLst>
              <a:ext uri="{FF2B5EF4-FFF2-40B4-BE49-F238E27FC236}">
                <a16:creationId xmlns:a16="http://schemas.microsoft.com/office/drawing/2014/main" id="{07F632DE-0E63-4011-97A4-423632478C4D}"/>
              </a:ext>
            </a:extLst>
          </p:cNvPr>
          <p:cNvSpPr txBox="1"/>
          <p:nvPr/>
        </p:nvSpPr>
        <p:spPr>
          <a:xfrm>
            <a:off x="-182563" y="6634791"/>
            <a:ext cx="1140408" cy="274538"/>
          </a:xfrm>
          <a:prstGeom prst="rect">
            <a:avLst/>
          </a:prstGeom>
          <a:noFill/>
          <a:ln>
            <a:noFill/>
          </a:ln>
        </p:spPr>
        <p:txBody>
          <a:bodyPr wrap="square" lIns="91440" tIns="45720" rIns="91440" bIns="45720" rtlCol="0" anchor="t">
            <a:noAutofit/>
          </a:bodyPr>
          <a:lstStyle/>
          <a:p>
            <a:pPr algn="ctr">
              <a:spcAft>
                <a:spcPts val="600"/>
              </a:spcAft>
            </a:pPr>
            <a:r>
              <a:rPr lang="nb-NO" sz="800" dirty="0">
                <a:solidFill>
                  <a:srgbClr val="FFFFFF"/>
                </a:solidFill>
              </a:rPr>
              <a:t>Foto: </a:t>
            </a:r>
            <a:r>
              <a:rPr lang="nb-NO" sz="800" dirty="0" err="1">
                <a:solidFill>
                  <a:srgbClr val="FFFFFF"/>
                </a:solidFill>
              </a:rPr>
              <a:t>Pixabay</a:t>
            </a:r>
            <a:endParaRPr lang="nb-NO" sz="800" dirty="0">
              <a:solidFill>
                <a:srgbClr val="FFFFFF"/>
              </a:solidFill>
            </a:endParaRPr>
          </a:p>
        </p:txBody>
      </p:sp>
    </p:spTree>
    <p:extLst>
      <p:ext uri="{BB962C8B-B14F-4D97-AF65-F5344CB8AC3E}">
        <p14:creationId xmlns:p14="http://schemas.microsoft.com/office/powerpoint/2010/main" val="299815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4DC6AB-4126-4E37-A913-44D934AFE9A4}"/>
              </a:ext>
            </a:extLst>
          </p:cNvPr>
          <p:cNvSpPr>
            <a:spLocks noGrp="1"/>
          </p:cNvSpPr>
          <p:nvPr>
            <p:ph type="title"/>
          </p:nvPr>
        </p:nvSpPr>
        <p:spPr>
          <a:xfrm>
            <a:off x="343044" y="1056452"/>
            <a:ext cx="5319820" cy="3788263"/>
          </a:xfrm>
          <a:noFill/>
        </p:spPr>
        <p:txBody>
          <a:bodyPr>
            <a:normAutofit/>
          </a:bodyPr>
          <a:lstStyle/>
          <a:p>
            <a:r>
              <a:rPr lang="nb-NO" sz="4000"/>
              <a:t>Jeg kan ikke så mye matematikk. </a:t>
            </a:r>
            <a:br>
              <a:rPr lang="nb-NO" sz="4000"/>
            </a:br>
            <a:br>
              <a:rPr lang="nb-NO" sz="4000"/>
            </a:br>
            <a:r>
              <a:rPr lang="nb-NO" sz="4000"/>
              <a:t>Hvordan kan jeg hjelpe datteren min?</a:t>
            </a:r>
            <a:br>
              <a:rPr lang="nb-NO" sz="4000"/>
            </a:br>
            <a:endParaRPr lang="nb-NO" sz="4000"/>
          </a:p>
        </p:txBody>
      </p:sp>
      <p:sp>
        <p:nvSpPr>
          <p:cNvPr id="3" name="Plassholder for innhold 2">
            <a:extLst>
              <a:ext uri="{FF2B5EF4-FFF2-40B4-BE49-F238E27FC236}">
                <a16:creationId xmlns:a16="http://schemas.microsoft.com/office/drawing/2014/main" id="{72D51045-5FF5-4A99-9722-A1280DA91849}"/>
              </a:ext>
            </a:extLst>
          </p:cNvPr>
          <p:cNvSpPr>
            <a:spLocks noGrp="1"/>
          </p:cNvSpPr>
          <p:nvPr>
            <p:ph idx="1"/>
          </p:nvPr>
        </p:nvSpPr>
        <p:spPr>
          <a:xfrm>
            <a:off x="732322" y="2085507"/>
            <a:ext cx="10515600" cy="4351338"/>
          </a:xfrm>
        </p:spPr>
        <p:txBody>
          <a:bodyPr vert="horz" lIns="91440" tIns="45720" rIns="91440" bIns="45720" rtlCol="0" anchor="t">
            <a:normAutofit/>
          </a:bodyPr>
          <a:lstStyle/>
          <a:p>
            <a:pPr marL="0" indent="0">
              <a:buNone/>
            </a:pPr>
            <a:endParaRPr lang="nb-NO" sz="2000"/>
          </a:p>
          <a:p>
            <a:pPr marL="0" indent="0">
              <a:buNone/>
            </a:pPr>
            <a:endParaRPr lang="nb-NO" sz="2000"/>
          </a:p>
          <a:p>
            <a:pPr marL="0" indent="0">
              <a:buNone/>
            </a:pPr>
            <a:r>
              <a:rPr lang="nb-NO" sz="2000"/>
              <a:t> </a:t>
            </a:r>
          </a:p>
          <a:p>
            <a:pPr marL="0" indent="0">
              <a:buNone/>
            </a:pPr>
            <a:endParaRPr lang="nb-NO" sz="2000"/>
          </a:p>
        </p:txBody>
      </p:sp>
      <p:sp>
        <p:nvSpPr>
          <p:cNvPr id="4" name="Plassholder for bunntekst 3">
            <a:extLst>
              <a:ext uri="{FF2B5EF4-FFF2-40B4-BE49-F238E27FC236}">
                <a16:creationId xmlns:a16="http://schemas.microsoft.com/office/drawing/2014/main" id="{CF2C76BA-D9BA-4F6C-846A-21F3FD60CFCB}"/>
              </a:ext>
            </a:extLst>
          </p:cNvPr>
          <p:cNvSpPr>
            <a:spLocks noGrp="1"/>
          </p:cNvSpPr>
          <p:nvPr>
            <p:ph type="ftr" sz="quarter" idx="11"/>
          </p:nvPr>
        </p:nvSpPr>
        <p:spPr>
          <a:xfrm>
            <a:off x="3836469" y="6492875"/>
            <a:ext cx="4114800" cy="365125"/>
          </a:xfrm>
        </p:spPr>
        <p:txBody>
          <a:bodyPr/>
          <a:lstStyle/>
          <a:p>
            <a:r>
              <a:rPr lang="nb-NO"/>
              <a:t>Foreldre-skolesamarbeid</a:t>
            </a:r>
          </a:p>
        </p:txBody>
      </p:sp>
      <p:pic>
        <p:nvPicPr>
          <p:cNvPr id="5" name="Bilde 5">
            <a:extLst>
              <a:ext uri="{FF2B5EF4-FFF2-40B4-BE49-F238E27FC236}">
                <a16:creationId xmlns:a16="http://schemas.microsoft.com/office/drawing/2014/main" id="{4EC77E7A-6EB9-4566-88EB-2B0E3658CBB5}"/>
              </a:ext>
            </a:extLst>
          </p:cNvPr>
          <p:cNvPicPr>
            <a:picLocks noChangeAspect="1"/>
          </p:cNvPicPr>
          <p:nvPr/>
        </p:nvPicPr>
        <p:blipFill>
          <a:blip r:embed="rId3"/>
          <a:stretch>
            <a:fillRect/>
          </a:stretch>
        </p:blipFill>
        <p:spPr>
          <a:xfrm>
            <a:off x="6255145" y="1056452"/>
            <a:ext cx="5936855" cy="4000670"/>
          </a:xfrm>
          <a:prstGeom prst="rect">
            <a:avLst/>
          </a:prstGeom>
        </p:spPr>
      </p:pic>
      <p:sp>
        <p:nvSpPr>
          <p:cNvPr id="6" name="TekstSylinder 5">
            <a:extLst>
              <a:ext uri="{FF2B5EF4-FFF2-40B4-BE49-F238E27FC236}">
                <a16:creationId xmlns:a16="http://schemas.microsoft.com/office/drawing/2014/main" id="{C2BA8507-D2E2-4E09-90D0-2997E1420E06}"/>
              </a:ext>
            </a:extLst>
          </p:cNvPr>
          <p:cNvSpPr txBox="1"/>
          <p:nvPr/>
        </p:nvSpPr>
        <p:spPr>
          <a:xfrm>
            <a:off x="11363694" y="4810901"/>
            <a:ext cx="113631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800" dirty="0" err="1">
                <a:solidFill>
                  <a:schemeClr val="bg1"/>
                </a:solidFill>
              </a:rPr>
              <a:t>Ill:Pixabay</a:t>
            </a:r>
            <a:endParaRPr lang="nb-NO" sz="800">
              <a:solidFill>
                <a:schemeClr val="bg1"/>
              </a:solidFill>
            </a:endParaRPr>
          </a:p>
        </p:txBody>
      </p:sp>
    </p:spTree>
    <p:extLst>
      <p:ext uri="{BB962C8B-B14F-4D97-AF65-F5344CB8AC3E}">
        <p14:creationId xmlns:p14="http://schemas.microsoft.com/office/powerpoint/2010/main" val="3698835022"/>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FFB3114DA39EF499975C74E2D341A04" ma:contentTypeVersion="10" ma:contentTypeDescription="Opprett et nytt dokument." ma:contentTypeScope="" ma:versionID="eb1aaf1648d0ddde881fcadae93e0899">
  <xsd:schema xmlns:xsd="http://www.w3.org/2001/XMLSchema" xmlns:xs="http://www.w3.org/2001/XMLSchema" xmlns:p="http://schemas.microsoft.com/office/2006/metadata/properties" xmlns:ns2="0524d0b0-d365-43d7-96f9-5168b1f9b0ea" xmlns:ns3="63ebe098-6dff-4b00-be21-a43be8ba5788" targetNamespace="http://schemas.microsoft.com/office/2006/metadata/properties" ma:root="true" ma:fieldsID="0233961eb223702d3b8c1850928840f0" ns2:_="" ns3:_="">
    <xsd:import namespace="0524d0b0-d365-43d7-96f9-5168b1f9b0ea"/>
    <xsd:import namespace="63ebe098-6dff-4b00-be21-a43be8ba57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24d0b0-d365-43d7-96f9-5168b1f9b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ebe098-6dff-4b00-be21-a43be8ba5788"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8667E9-C4C6-4092-8A12-9E000812B16F}">
  <ds:schemaRefs>
    <ds:schemaRef ds:uri="http://schemas.microsoft.com/office/infopath/2007/PartnerControls"/>
    <ds:schemaRef ds:uri="http://schemas.microsoft.com/office/2006/documentManagement/types"/>
    <ds:schemaRef ds:uri="http://schemas.microsoft.com/office/2006/metadata/properties"/>
    <ds:schemaRef ds:uri="0524d0b0-d365-43d7-96f9-5168b1f9b0ea"/>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894F96C6-0DE9-47F5-909B-510381DF1F0A}">
  <ds:schemaRefs>
    <ds:schemaRef ds:uri="http://schemas.microsoft.com/sharepoint/v3/contenttype/forms"/>
  </ds:schemaRefs>
</ds:datastoreItem>
</file>

<file path=customXml/itemProps3.xml><?xml version="1.0" encoding="utf-8"?>
<ds:datastoreItem xmlns:ds="http://schemas.openxmlformats.org/officeDocument/2006/customXml" ds:itemID="{2F4150F1-0CA5-4770-BF6E-F2D3021EC9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24d0b0-d365-43d7-96f9-5168b1f9b0ea"/>
    <ds:schemaRef ds:uri="63ebe098-6dff-4b00-be21-a43be8ba57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276</TotalTime>
  <Words>4200</Words>
  <Application>Microsoft Office PowerPoint</Application>
  <PresentationFormat>Widescreen</PresentationFormat>
  <Paragraphs>686</Paragraphs>
  <Slides>75</Slides>
  <Notes>69</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75</vt:i4>
      </vt:variant>
    </vt:vector>
  </HeadingPairs>
  <TitlesOfParts>
    <vt:vector size="82" baseType="lpstr">
      <vt:lpstr>-apple-system</vt:lpstr>
      <vt:lpstr>Arial</vt:lpstr>
      <vt:lpstr>Calibri</vt:lpstr>
      <vt:lpstr>Corbel</vt:lpstr>
      <vt:lpstr>Courier New</vt:lpstr>
      <vt:lpstr>Wingdings</vt:lpstr>
      <vt:lpstr>1_Office-tema</vt:lpstr>
      <vt:lpstr>Til kursholder: Del 4. Det som skjer utenfor skoletiden ​ Målsetting:​  </vt:lpstr>
      <vt:lpstr>Vi skal snakke om:</vt:lpstr>
      <vt:lpstr>Lekser</vt:lpstr>
      <vt:lpstr>Snakk sammen</vt:lpstr>
      <vt:lpstr>Hva er forskjellig på bildene? </vt:lpstr>
      <vt:lpstr>Hva er en dårlig leksesituasjon?</vt:lpstr>
      <vt:lpstr>Hva er en god leksesituasjon?</vt:lpstr>
      <vt:lpstr>Andre ting?</vt:lpstr>
      <vt:lpstr>Jeg kan ikke så mye matematikk.   Hvordan kan jeg hjelpe datteren min? </vt:lpstr>
      <vt:lpstr>PowerPoint-presentasjon</vt:lpstr>
      <vt:lpstr>Snakk sammen</vt:lpstr>
      <vt:lpstr>Hva gjør du hvis barnet ikke vil gjøre lekser?</vt:lpstr>
      <vt:lpstr>Hva gjør du hvis barnet ikke vil gjøre lekser?</vt:lpstr>
      <vt:lpstr>PowerPoint-presentasjon</vt:lpstr>
      <vt:lpstr>Leksehjelp</vt:lpstr>
      <vt:lpstr>PowerPoint-presentasjon</vt:lpstr>
      <vt:lpstr>PowerPoint-presentasjon</vt:lpstr>
      <vt:lpstr>Forklar disse ordene: </vt:lpstr>
      <vt:lpstr>PowerPoint-presentasjon</vt:lpstr>
      <vt:lpstr>  Er det stor forskjell på foreldremøter i hjemlandet ditt og i Norge?   </vt:lpstr>
      <vt:lpstr>Hvorfor er det viktig å være med på foreldremøter?   </vt:lpstr>
      <vt:lpstr>PowerPoint-presentasjon</vt:lpstr>
      <vt:lpstr>Utviklingssamtale</vt:lpstr>
      <vt:lpstr>PowerPoint-presentasjon</vt:lpstr>
      <vt:lpstr>Utviklingssamtale</vt:lpstr>
      <vt:lpstr>Utviklingssamtale – hvorfor?</vt:lpstr>
      <vt:lpstr>Hva snakker dere om?</vt:lpstr>
      <vt:lpstr>PowerPoint-presentasjon</vt:lpstr>
      <vt:lpstr>PowerPoint-presentasjon</vt:lpstr>
      <vt:lpstr>PowerPoint-presentasjon</vt:lpstr>
      <vt:lpstr>PowerPoint-presentasjon</vt:lpstr>
      <vt:lpstr>Feire fødselsdager</vt:lpstr>
      <vt:lpstr>Hva gjør de på skolen til barna dine?</vt:lpstr>
      <vt:lpstr>Trist å ikke få være med…..</vt:lpstr>
      <vt:lpstr>PowerPoint-presentasjon</vt:lpstr>
      <vt:lpstr>PowerPoint-presentasjon</vt:lpstr>
      <vt:lpstr>PowerPoint-presentasjon</vt:lpstr>
      <vt:lpstr>Til kursholder: Om skoleturer, leirskole og turustyr ​ Målsetting:​  </vt:lpstr>
      <vt:lpstr>Vi skal snakke om:</vt:lpstr>
      <vt:lpstr>PowerPoint-presentasjon</vt:lpstr>
      <vt:lpstr>PowerPoint-presentasjon</vt:lpstr>
      <vt:lpstr>PowerPoint-presentasjon</vt:lpstr>
      <vt:lpstr>PowerPoint-presentasjon</vt:lpstr>
      <vt:lpstr>PowerPoint-presentasjon</vt:lpstr>
      <vt:lpstr>PowerPoint-presentasjon</vt:lpstr>
      <vt:lpstr>PowerPoint-presentasjon</vt:lpstr>
      <vt:lpstr>SLIK  LÅNER  DU  UTSTYR:</vt:lpstr>
      <vt:lpstr>PowerPoint-presentasjon</vt:lpstr>
      <vt:lpstr>PowerPoint-presentasjon</vt:lpstr>
      <vt:lpstr>SLIK  LÅNER  DU  UTSTYR:</vt:lpstr>
      <vt:lpstr>ÅPNINGSTIDER</vt:lpstr>
      <vt:lpstr>Du kan låne nesten alt!</vt:lpstr>
      <vt:lpstr>Vinter og sommer</vt:lpstr>
      <vt:lpstr>PowerPoint-presentasjon</vt:lpstr>
      <vt:lpstr>PowerPoint-presentasjon</vt:lpstr>
      <vt:lpstr>Til kursholder.  Nytt tema:  Om foreldrenes mulighet for å engasjere seg i skolen, som klassekontaker / FAU. Om skolens «demokrati», elevråd og muligheter for å påvirke.   Mål: Motivere til å engasjere seg og få kunnskap om hvordan det fungerer med klassekontakter, oppgaver etc. Avsluttes med å snakke om forventninger til foreldre og til skolen, som en oppsummering av hele kurset. </vt:lpstr>
      <vt:lpstr>PowerPoint-presentasjon</vt:lpstr>
      <vt:lpstr>Det er viktig å ha et godt team rundt barnet</vt:lpstr>
      <vt:lpstr>Kjære foreldre!</vt:lpstr>
      <vt:lpstr>Kjære foreldre!</vt:lpstr>
      <vt:lpstr>Foreldrenettverk</vt:lpstr>
      <vt:lpstr>Klassekontakt  Foreldrekontakt</vt:lpstr>
      <vt:lpstr>Klassekontakt -  Foreldrekontakt</vt:lpstr>
      <vt:lpstr>Hva gjør en klassekontakt?</vt:lpstr>
      <vt:lpstr>Hva gjør en klassekontakt?</vt:lpstr>
      <vt:lpstr>PowerPoint-presentasjon</vt:lpstr>
      <vt:lpstr>PowerPoint-presentasjon</vt:lpstr>
      <vt:lpstr>Hva gjør Elevrådet</vt:lpstr>
      <vt:lpstr>Foreldre og skole skal samarbeide  De har forventninger til hverandre!</vt:lpstr>
      <vt:lpstr>Hva kan foreldrene forvente av skolen?</vt:lpstr>
      <vt:lpstr>Hva kan foreldre forvente av skolen?</vt:lpstr>
      <vt:lpstr>Hva forventer skolen av deg?</vt:lpstr>
      <vt:lpstr>Hva forventer skolen av deg?</vt:lpstr>
      <vt:lpstr>PowerPoint-presentasjon</vt:lpstr>
      <vt:lpstr>Hva mener 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 kursholder: Del 4. Om utenfor skolen. ​ Målsetting:</dc:title>
  <dc:creator>Nina Rindahl</dc:creator>
  <cp:lastModifiedBy>Magne Bjella</cp:lastModifiedBy>
  <cp:revision>56</cp:revision>
  <dcterms:created xsi:type="dcterms:W3CDTF">2021-12-09T19:28:58Z</dcterms:created>
  <dcterms:modified xsi:type="dcterms:W3CDTF">2022-01-27T09:01:42Z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3ecc0f-ccb9-4361-8333-eab9c279fcaa_Enabled">
    <vt:lpwstr>true</vt:lpwstr>
  </property>
  <property fmtid="{D5CDD505-2E9C-101B-9397-08002B2CF9AE}" pid="3" name="MSIP_Label_593ecc0f-ccb9-4361-8333-eab9c279fcaa_SetDate">
    <vt:lpwstr>2021-12-09T19:37:48Z</vt:lpwstr>
  </property>
  <property fmtid="{D5CDD505-2E9C-101B-9397-08002B2CF9AE}" pid="4" name="MSIP_Label_593ecc0f-ccb9-4361-8333-eab9c279fcaa_Method">
    <vt:lpwstr>Standard</vt:lpwstr>
  </property>
  <property fmtid="{D5CDD505-2E9C-101B-9397-08002B2CF9AE}" pid="5" name="MSIP_Label_593ecc0f-ccb9-4361-8333-eab9c279fcaa_Name">
    <vt:lpwstr>Intern</vt:lpwstr>
  </property>
  <property fmtid="{D5CDD505-2E9C-101B-9397-08002B2CF9AE}" pid="6" name="MSIP_Label_593ecc0f-ccb9-4361-8333-eab9c279fcaa_SiteId">
    <vt:lpwstr>07ba06ff-14f4-464b-b7e8-bc3a7e21e203</vt:lpwstr>
  </property>
  <property fmtid="{D5CDD505-2E9C-101B-9397-08002B2CF9AE}" pid="7" name="MSIP_Label_593ecc0f-ccb9-4361-8333-eab9c279fcaa_ActionId">
    <vt:lpwstr>27f9e06d-c099-46f6-9842-0000c931ed8c</vt:lpwstr>
  </property>
  <property fmtid="{D5CDD505-2E9C-101B-9397-08002B2CF9AE}" pid="8" name="MSIP_Label_593ecc0f-ccb9-4361-8333-eab9c279fcaa_ContentBits">
    <vt:lpwstr>0</vt:lpwstr>
  </property>
  <property fmtid="{D5CDD505-2E9C-101B-9397-08002B2CF9AE}" pid="9" name="ContentTypeId">
    <vt:lpwstr>0x0101008FFB3114DA39EF499975C74E2D341A04</vt:lpwstr>
  </property>
</Properties>
</file>