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6"/>
  </p:notesMasterIdLst>
  <p:sldIdLst>
    <p:sldId id="295" r:id="rId5"/>
    <p:sldId id="334" r:id="rId6"/>
    <p:sldId id="297" r:id="rId7"/>
    <p:sldId id="361" r:id="rId8"/>
    <p:sldId id="367" r:id="rId9"/>
    <p:sldId id="302" r:id="rId10"/>
    <p:sldId id="339" r:id="rId11"/>
    <p:sldId id="340" r:id="rId12"/>
    <p:sldId id="342" r:id="rId13"/>
    <p:sldId id="341" r:id="rId14"/>
    <p:sldId id="369" r:id="rId15"/>
    <p:sldId id="371" r:id="rId16"/>
    <p:sldId id="310" r:id="rId17"/>
    <p:sldId id="372" r:id="rId18"/>
    <p:sldId id="288" r:id="rId19"/>
    <p:sldId id="358" r:id="rId20"/>
    <p:sldId id="350" r:id="rId21"/>
    <p:sldId id="347" r:id="rId22"/>
    <p:sldId id="354" r:id="rId23"/>
    <p:sldId id="345" r:id="rId24"/>
    <p:sldId id="348" r:id="rId25"/>
    <p:sldId id="362" r:id="rId26"/>
    <p:sldId id="343" r:id="rId27"/>
    <p:sldId id="364" r:id="rId28"/>
    <p:sldId id="309" r:id="rId29"/>
    <p:sldId id="355" r:id="rId30"/>
    <p:sldId id="313" r:id="rId31"/>
    <p:sldId id="276" r:id="rId32"/>
    <p:sldId id="360" r:id="rId33"/>
    <p:sldId id="293" r:id="rId34"/>
    <p:sldId id="366" r:id="rId35"/>
    <p:sldId id="277" r:id="rId36"/>
    <p:sldId id="292" r:id="rId37"/>
    <p:sldId id="338" r:id="rId38"/>
    <p:sldId id="267" r:id="rId39"/>
    <p:sldId id="289" r:id="rId40"/>
    <p:sldId id="290" r:id="rId41"/>
    <p:sldId id="365" r:id="rId42"/>
    <p:sldId id="303" r:id="rId43"/>
    <p:sldId id="368" r:id="rId44"/>
    <p:sldId id="370" r:id="rId45"/>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 inndeling" id="{B6795524-B17B-4174-A66D-BC45112FA702}">
          <p14:sldIdLst>
            <p14:sldId id="295"/>
            <p14:sldId id="334"/>
            <p14:sldId id="297"/>
            <p14:sldId id="361"/>
            <p14:sldId id="367"/>
            <p14:sldId id="302"/>
            <p14:sldId id="339"/>
            <p14:sldId id="340"/>
            <p14:sldId id="342"/>
            <p14:sldId id="341"/>
            <p14:sldId id="369"/>
            <p14:sldId id="371"/>
            <p14:sldId id="310"/>
            <p14:sldId id="372"/>
            <p14:sldId id="288"/>
            <p14:sldId id="358"/>
            <p14:sldId id="350"/>
            <p14:sldId id="347"/>
            <p14:sldId id="354"/>
            <p14:sldId id="345"/>
            <p14:sldId id="348"/>
            <p14:sldId id="362"/>
            <p14:sldId id="343"/>
            <p14:sldId id="364"/>
            <p14:sldId id="309"/>
            <p14:sldId id="355"/>
            <p14:sldId id="313"/>
            <p14:sldId id="276"/>
            <p14:sldId id="360"/>
            <p14:sldId id="293"/>
            <p14:sldId id="366"/>
            <p14:sldId id="277"/>
            <p14:sldId id="292"/>
            <p14:sldId id="338"/>
            <p14:sldId id="267"/>
            <p14:sldId id="289"/>
            <p14:sldId id="290"/>
            <p14:sldId id="365"/>
            <p14:sldId id="303"/>
            <p14:sldId id="368"/>
            <p14:sldId id="370"/>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na Rindahl" initials="NR" lastIdx="29" clrIdx="0">
    <p:extLst>
      <p:ext uri="{19B8F6BF-5375-455C-9EA6-DF929625EA0E}">
        <p15:presenceInfo xmlns:p15="http://schemas.microsoft.com/office/powerpoint/2012/main" userId="S::nina.rindahl@baerum.kommune.no::87be8a1f-3a3b-4215-941d-969d777c2ca4" providerId="AD"/>
      </p:ext>
    </p:extLst>
  </p:cmAuthor>
  <p:cmAuthor id="2" name="Maja Mikic" initials="MM" lastIdx="1" clrIdx="1">
    <p:extLst>
      <p:ext uri="{19B8F6BF-5375-455C-9EA6-DF929625EA0E}">
        <p15:presenceInfo xmlns:p15="http://schemas.microsoft.com/office/powerpoint/2012/main" userId="S::maja.mikic@baerum.kommune.no::38004c1b-60dc-411d-9acd-96c4d17c6143" providerId="AD"/>
      </p:ext>
    </p:extLst>
  </p:cmAuthor>
  <p:cmAuthor id="3" name="Karianne Magnussen" initials="KM" lastIdx="5" clrIdx="2">
    <p:extLst>
      <p:ext uri="{19B8F6BF-5375-455C-9EA6-DF929625EA0E}">
        <p15:presenceInfo xmlns:p15="http://schemas.microsoft.com/office/powerpoint/2012/main" userId="S::karianne.magnussen@baerum.kommune.no::bd64f34d-17fe-481a-b619-e1059a8ac0c7" providerId="AD"/>
      </p:ext>
    </p:extLst>
  </p:cmAuthor>
  <p:cmAuthor id="4" name="Mari Arntzen Østvoll" initials="MAØ" lastIdx="3" clrIdx="3">
    <p:extLst>
      <p:ext uri="{19B8F6BF-5375-455C-9EA6-DF929625EA0E}">
        <p15:presenceInfo xmlns:p15="http://schemas.microsoft.com/office/powerpoint/2012/main" userId="S::mari.ostvoll@baerum.kommune.no::a870c67a-0723-4592-b6f7-53147bcdaf59" providerId="AD"/>
      </p:ext>
    </p:extLst>
  </p:cmAuthor>
  <p:cmAuthor id="5" name="Sabire Yildirim" initials="SY" lastIdx="3" clrIdx="4">
    <p:extLst>
      <p:ext uri="{19B8F6BF-5375-455C-9EA6-DF929625EA0E}">
        <p15:presenceInfo xmlns:p15="http://schemas.microsoft.com/office/powerpoint/2012/main" userId="S::sabire.yildirim@baerum.kommune.no::c85a2148-a676-4e9f-b2ac-faabd4bd216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7286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DA411BF-FA13-41E9-86AD-E094BC504E60}" v="37" dt="2021-12-13T10:30:56.033"/>
    <p1510:client id="{B494999C-A490-437A-BD5A-284A972217B7}" v="207" dt="2021-12-13T17:29:46.622"/>
  </p1510:revLst>
</p1510:revInfo>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29" autoAdjust="0"/>
    <p:restoredTop sz="88132" autoAdjust="0"/>
  </p:normalViewPr>
  <p:slideViewPr>
    <p:cSldViewPr snapToGrid="0">
      <p:cViewPr varScale="1">
        <p:scale>
          <a:sx n="75" d="100"/>
          <a:sy n="75" d="100"/>
        </p:scale>
        <p:origin x="984"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B8A52E4-8501-4781-8039-C98FE11DBE70}"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A228850B-B112-4037-AF14-28C5E4692382}">
      <dgm:prSet/>
      <dgm:spPr/>
      <dgm:t>
        <a:bodyPr/>
        <a:lstStyle/>
        <a:p>
          <a:endParaRPr lang="nb-NO"/>
        </a:p>
      </dgm:t>
    </dgm:pt>
    <dgm:pt modelId="{7CDA7454-1B69-4A64-8136-AD2730D8A037}" type="parTrans" cxnId="{614CC75B-B158-4248-8500-79F656A9ADDF}">
      <dgm:prSet/>
      <dgm:spPr/>
      <dgm:t>
        <a:bodyPr/>
        <a:lstStyle/>
        <a:p>
          <a:endParaRPr lang="en-US"/>
        </a:p>
      </dgm:t>
    </dgm:pt>
    <dgm:pt modelId="{92CDF0F9-F034-4C04-A21C-DAA17C0C5CEB}" type="sibTrans" cxnId="{614CC75B-B158-4248-8500-79F656A9ADDF}">
      <dgm:prSet/>
      <dgm:spPr/>
      <dgm:t>
        <a:bodyPr/>
        <a:lstStyle/>
        <a:p>
          <a:endParaRPr lang="en-US"/>
        </a:p>
      </dgm:t>
    </dgm:pt>
    <dgm:pt modelId="{4F4BD8F0-62DC-42E0-B68D-D63D97074839}">
      <dgm:prSet/>
      <dgm:spPr/>
      <dgm:t>
        <a:bodyPr/>
        <a:lstStyle/>
        <a:p>
          <a:r>
            <a:rPr lang="nb-NO"/>
            <a:t>Hvordan jobber de på skolen</a:t>
          </a:r>
          <a:endParaRPr lang="en-US"/>
        </a:p>
      </dgm:t>
    </dgm:pt>
    <dgm:pt modelId="{F6F612DE-2A29-43A4-98EB-110066B9C33B}" type="parTrans" cxnId="{24AAC668-242F-4A8E-95D0-0CC433930E4D}">
      <dgm:prSet/>
      <dgm:spPr/>
      <dgm:t>
        <a:bodyPr/>
        <a:lstStyle/>
        <a:p>
          <a:endParaRPr lang="en-US"/>
        </a:p>
      </dgm:t>
    </dgm:pt>
    <dgm:pt modelId="{0F0A1975-FD81-4B05-8D68-A74B808B0BC8}" type="sibTrans" cxnId="{24AAC668-242F-4A8E-95D0-0CC433930E4D}">
      <dgm:prSet/>
      <dgm:spPr/>
      <dgm:t>
        <a:bodyPr/>
        <a:lstStyle/>
        <a:p>
          <a:endParaRPr lang="en-US"/>
        </a:p>
      </dgm:t>
    </dgm:pt>
    <dgm:pt modelId="{2CD02C7D-1E43-470F-B965-50795109A4F4}">
      <dgm:prSet/>
      <dgm:spPr/>
      <dgm:t>
        <a:bodyPr/>
        <a:lstStyle/>
        <a:p>
          <a:r>
            <a:rPr lang="nb-NO"/>
            <a:t>Om fagene i skolen</a:t>
          </a:r>
          <a:endParaRPr lang="en-US"/>
        </a:p>
      </dgm:t>
    </dgm:pt>
    <dgm:pt modelId="{371D4370-152D-486E-8C49-F119B2EA8F7F}" type="parTrans" cxnId="{2E63B4A2-A067-44A7-BF3D-514452687828}">
      <dgm:prSet/>
      <dgm:spPr/>
      <dgm:t>
        <a:bodyPr/>
        <a:lstStyle/>
        <a:p>
          <a:endParaRPr lang="en-US"/>
        </a:p>
      </dgm:t>
    </dgm:pt>
    <dgm:pt modelId="{A659E271-3289-4917-8E1B-1916C6F291F1}" type="sibTrans" cxnId="{2E63B4A2-A067-44A7-BF3D-514452687828}">
      <dgm:prSet/>
      <dgm:spPr/>
      <dgm:t>
        <a:bodyPr/>
        <a:lstStyle/>
        <a:p>
          <a:endParaRPr lang="en-US"/>
        </a:p>
      </dgm:t>
    </dgm:pt>
    <dgm:pt modelId="{B5BAE0CB-3B9B-45D1-85D2-C27D43B0B7C5}">
      <dgm:prSet/>
      <dgm:spPr/>
      <dgm:t>
        <a:bodyPr/>
        <a:lstStyle/>
        <a:p>
          <a:r>
            <a:rPr lang="nb-NO"/>
            <a:t>Apper og digitale verktøy</a:t>
          </a:r>
          <a:endParaRPr lang="en-US"/>
        </a:p>
      </dgm:t>
    </dgm:pt>
    <dgm:pt modelId="{4EADE177-35C3-40D6-AAF1-FD2408D72CD6}" type="parTrans" cxnId="{BDC8846D-4CE8-4C8E-B872-905EE9CD5EE8}">
      <dgm:prSet/>
      <dgm:spPr/>
      <dgm:t>
        <a:bodyPr/>
        <a:lstStyle/>
        <a:p>
          <a:endParaRPr lang="en-US"/>
        </a:p>
      </dgm:t>
    </dgm:pt>
    <dgm:pt modelId="{CA76C916-E130-4CE1-B0A7-E3572FCC0CB7}" type="sibTrans" cxnId="{BDC8846D-4CE8-4C8E-B872-905EE9CD5EE8}">
      <dgm:prSet/>
      <dgm:spPr/>
      <dgm:t>
        <a:bodyPr/>
        <a:lstStyle/>
        <a:p>
          <a:endParaRPr lang="en-US"/>
        </a:p>
      </dgm:t>
    </dgm:pt>
    <dgm:pt modelId="{8E6DD6A1-EBF2-4EDA-BD14-EBA0FC62C5FC}">
      <dgm:prSet/>
      <dgm:spPr/>
      <dgm:t>
        <a:bodyPr/>
        <a:lstStyle/>
        <a:p>
          <a:r>
            <a:rPr lang="nb-NO"/>
            <a:t>Ukeplan og viktige beskjeder</a:t>
          </a:r>
          <a:endParaRPr lang="en-US"/>
        </a:p>
      </dgm:t>
    </dgm:pt>
    <dgm:pt modelId="{D2092F8F-4CF3-4829-83F8-A2819C4E178B}" type="parTrans" cxnId="{94528880-EE25-45CD-A050-207CC68767DC}">
      <dgm:prSet/>
      <dgm:spPr/>
      <dgm:t>
        <a:bodyPr/>
        <a:lstStyle/>
        <a:p>
          <a:endParaRPr lang="en-US"/>
        </a:p>
      </dgm:t>
    </dgm:pt>
    <dgm:pt modelId="{D1EBDF36-9EF7-4F9D-A43E-19348FB4436D}" type="sibTrans" cxnId="{94528880-EE25-45CD-A050-207CC68767DC}">
      <dgm:prSet/>
      <dgm:spPr/>
      <dgm:t>
        <a:bodyPr/>
        <a:lstStyle/>
        <a:p>
          <a:endParaRPr lang="en-US"/>
        </a:p>
      </dgm:t>
    </dgm:pt>
    <dgm:pt modelId="{F0893BF1-CC3C-4714-BBBD-6BB9033B13CE}">
      <dgm:prSet/>
      <dgm:spPr/>
      <dgm:t>
        <a:bodyPr/>
        <a:lstStyle/>
        <a:p>
          <a:r>
            <a:rPr lang="nb-NO"/>
            <a:t>SFO</a:t>
          </a:r>
          <a:endParaRPr lang="en-US"/>
        </a:p>
      </dgm:t>
    </dgm:pt>
    <dgm:pt modelId="{2E93ECC4-1E71-4B3F-BD6E-8C30D84DB5CE}" type="parTrans" cxnId="{0D1C0C34-C4AD-4B94-AC61-B727E640FE2F}">
      <dgm:prSet/>
      <dgm:spPr/>
      <dgm:t>
        <a:bodyPr/>
        <a:lstStyle/>
        <a:p>
          <a:endParaRPr lang="en-US"/>
        </a:p>
      </dgm:t>
    </dgm:pt>
    <dgm:pt modelId="{B5A4E66E-A9F4-4AB5-95E8-5EF1FD5EE7B2}" type="sibTrans" cxnId="{0D1C0C34-C4AD-4B94-AC61-B727E640FE2F}">
      <dgm:prSet/>
      <dgm:spPr/>
      <dgm:t>
        <a:bodyPr/>
        <a:lstStyle/>
        <a:p>
          <a:endParaRPr lang="en-US"/>
        </a:p>
      </dgm:t>
    </dgm:pt>
    <dgm:pt modelId="{92111728-F705-4F64-90A4-C1F22454F005}" type="pres">
      <dgm:prSet presAssocID="{AB8A52E4-8501-4781-8039-C98FE11DBE70}" presName="diagram" presStyleCnt="0">
        <dgm:presLayoutVars>
          <dgm:dir/>
          <dgm:resizeHandles val="exact"/>
        </dgm:presLayoutVars>
      </dgm:prSet>
      <dgm:spPr/>
    </dgm:pt>
    <dgm:pt modelId="{D6624A7C-614C-48A6-AAFF-554999362E01}" type="pres">
      <dgm:prSet presAssocID="{A228850B-B112-4037-AF14-28C5E4692382}" presName="node" presStyleLbl="node1" presStyleIdx="0" presStyleCnt="6" custLinFactX="12277" custLinFactY="100000" custLinFactNeighborX="100000" custLinFactNeighborY="147524">
        <dgm:presLayoutVars>
          <dgm:bulletEnabled val="1"/>
        </dgm:presLayoutVars>
      </dgm:prSet>
      <dgm:spPr/>
    </dgm:pt>
    <dgm:pt modelId="{62E0DDEB-4040-4280-B5D1-434707A47FD7}" type="pres">
      <dgm:prSet presAssocID="{92CDF0F9-F034-4C04-A21C-DAA17C0C5CEB}" presName="sibTrans" presStyleCnt="0"/>
      <dgm:spPr/>
    </dgm:pt>
    <dgm:pt modelId="{791EB50B-00D6-4F5E-8C9E-B999C7F1F012}" type="pres">
      <dgm:prSet presAssocID="{4F4BD8F0-62DC-42E0-B68D-D63D97074839}" presName="node" presStyleLbl="node1" presStyleIdx="1" presStyleCnt="6" custLinFactX="-10466" custLinFactNeighborX="-100000" custLinFactNeighborY="7925">
        <dgm:presLayoutVars>
          <dgm:bulletEnabled val="1"/>
        </dgm:presLayoutVars>
      </dgm:prSet>
      <dgm:spPr/>
    </dgm:pt>
    <dgm:pt modelId="{D9CA0CC9-DE4A-4D14-975C-3F358DDEFF02}" type="pres">
      <dgm:prSet presAssocID="{0F0A1975-FD81-4B05-8D68-A74B808B0BC8}" presName="sibTrans" presStyleCnt="0"/>
      <dgm:spPr/>
    </dgm:pt>
    <dgm:pt modelId="{CDED21E4-C6ED-4DDC-8309-29B481A3E71F}" type="pres">
      <dgm:prSet presAssocID="{2CD02C7D-1E43-470F-B965-50795109A4F4}" presName="node" presStyleLbl="node1" presStyleIdx="2" presStyleCnt="6" custLinFactNeighborX="1697" custLinFactNeighborY="3783">
        <dgm:presLayoutVars>
          <dgm:bulletEnabled val="1"/>
        </dgm:presLayoutVars>
      </dgm:prSet>
      <dgm:spPr/>
    </dgm:pt>
    <dgm:pt modelId="{EE1AC98E-51C6-4E46-B6EE-66E7176F84B9}" type="pres">
      <dgm:prSet presAssocID="{A659E271-3289-4917-8E1B-1916C6F291F1}" presName="sibTrans" presStyleCnt="0"/>
      <dgm:spPr/>
    </dgm:pt>
    <dgm:pt modelId="{371B5306-653F-4660-ACCF-4EB9CE55A012}" type="pres">
      <dgm:prSet presAssocID="{B5BAE0CB-3B9B-45D1-85D2-C27D43B0B7C5}" presName="node" presStyleLbl="node1" presStyleIdx="3" presStyleCnt="6" custLinFactX="-6025" custLinFactY="12751" custLinFactNeighborX="-100000" custLinFactNeighborY="100000">
        <dgm:presLayoutVars>
          <dgm:bulletEnabled val="1"/>
        </dgm:presLayoutVars>
      </dgm:prSet>
      <dgm:spPr/>
    </dgm:pt>
    <dgm:pt modelId="{C9DD2D17-86B2-4588-9D14-5A578A4098A1}" type="pres">
      <dgm:prSet presAssocID="{CA76C916-E130-4CE1-B0A7-E3572FCC0CB7}" presName="sibTrans" presStyleCnt="0"/>
      <dgm:spPr/>
    </dgm:pt>
    <dgm:pt modelId="{2039F8FC-AE1F-4C1D-A8D4-56512BEEC3A7}" type="pres">
      <dgm:prSet presAssocID="{8E6DD6A1-EBF2-4EDA-BD14-EBA0FC62C5FC}" presName="node" presStyleLbl="node1" presStyleIdx="4" presStyleCnt="6" custLinFactX="6602" custLinFactY="-100000" custLinFactNeighborX="100000" custLinFactNeighborY="-125976">
        <dgm:presLayoutVars>
          <dgm:bulletEnabled val="1"/>
        </dgm:presLayoutVars>
      </dgm:prSet>
      <dgm:spPr/>
    </dgm:pt>
    <dgm:pt modelId="{3895545E-7905-4DA7-B700-7409021D790F}" type="pres">
      <dgm:prSet presAssocID="{D1EBDF36-9EF7-4F9D-A43E-19348FB4436D}" presName="sibTrans" presStyleCnt="0"/>
      <dgm:spPr/>
    </dgm:pt>
    <dgm:pt modelId="{AA1D90C9-0CD1-4F69-B614-55FC46F797EF}" type="pres">
      <dgm:prSet presAssocID="{F0893BF1-CC3C-4714-BBBD-6BB9033B13CE}" presName="node" presStyleLbl="node1" presStyleIdx="5" presStyleCnt="6" custLinFactY="-14948" custLinFactNeighborX="1798" custLinFactNeighborY="-100000">
        <dgm:presLayoutVars>
          <dgm:bulletEnabled val="1"/>
        </dgm:presLayoutVars>
      </dgm:prSet>
      <dgm:spPr/>
    </dgm:pt>
  </dgm:ptLst>
  <dgm:cxnLst>
    <dgm:cxn modelId="{6C8E810A-322E-482E-95B1-A52FEDE6742E}" type="presOf" srcId="{B5BAE0CB-3B9B-45D1-85D2-C27D43B0B7C5}" destId="{371B5306-653F-4660-ACCF-4EB9CE55A012}" srcOrd="0" destOrd="0" presId="urn:microsoft.com/office/officeart/2005/8/layout/default"/>
    <dgm:cxn modelId="{EA789127-700C-44D0-835E-686394C207C0}" type="presOf" srcId="{4F4BD8F0-62DC-42E0-B68D-D63D97074839}" destId="{791EB50B-00D6-4F5E-8C9E-B999C7F1F012}" srcOrd="0" destOrd="0" presId="urn:microsoft.com/office/officeart/2005/8/layout/default"/>
    <dgm:cxn modelId="{8228082F-360E-4EC6-9716-4D93DCC97C05}" type="presOf" srcId="{A228850B-B112-4037-AF14-28C5E4692382}" destId="{D6624A7C-614C-48A6-AAFF-554999362E01}" srcOrd="0" destOrd="0" presId="urn:microsoft.com/office/officeart/2005/8/layout/default"/>
    <dgm:cxn modelId="{0D1C0C34-C4AD-4B94-AC61-B727E640FE2F}" srcId="{AB8A52E4-8501-4781-8039-C98FE11DBE70}" destId="{F0893BF1-CC3C-4714-BBBD-6BB9033B13CE}" srcOrd="5" destOrd="0" parTransId="{2E93ECC4-1E71-4B3F-BD6E-8C30D84DB5CE}" sibTransId="{B5A4E66E-A9F4-4AB5-95E8-5EF1FD5EE7B2}"/>
    <dgm:cxn modelId="{18BEA937-5438-4CAE-8AD3-1AA87AA0B6AA}" type="presOf" srcId="{F0893BF1-CC3C-4714-BBBD-6BB9033B13CE}" destId="{AA1D90C9-0CD1-4F69-B614-55FC46F797EF}" srcOrd="0" destOrd="0" presId="urn:microsoft.com/office/officeart/2005/8/layout/default"/>
    <dgm:cxn modelId="{614CC75B-B158-4248-8500-79F656A9ADDF}" srcId="{AB8A52E4-8501-4781-8039-C98FE11DBE70}" destId="{A228850B-B112-4037-AF14-28C5E4692382}" srcOrd="0" destOrd="0" parTransId="{7CDA7454-1B69-4A64-8136-AD2730D8A037}" sibTransId="{92CDF0F9-F034-4C04-A21C-DAA17C0C5CEB}"/>
    <dgm:cxn modelId="{24AAC668-242F-4A8E-95D0-0CC433930E4D}" srcId="{AB8A52E4-8501-4781-8039-C98FE11DBE70}" destId="{4F4BD8F0-62DC-42E0-B68D-D63D97074839}" srcOrd="1" destOrd="0" parTransId="{F6F612DE-2A29-43A4-98EB-110066B9C33B}" sibTransId="{0F0A1975-FD81-4B05-8D68-A74B808B0BC8}"/>
    <dgm:cxn modelId="{BDC8846D-4CE8-4C8E-B872-905EE9CD5EE8}" srcId="{AB8A52E4-8501-4781-8039-C98FE11DBE70}" destId="{B5BAE0CB-3B9B-45D1-85D2-C27D43B0B7C5}" srcOrd="3" destOrd="0" parTransId="{4EADE177-35C3-40D6-AAF1-FD2408D72CD6}" sibTransId="{CA76C916-E130-4CE1-B0A7-E3572FCC0CB7}"/>
    <dgm:cxn modelId="{FC65B472-650D-48A8-8004-374C43538CE9}" type="presOf" srcId="{2CD02C7D-1E43-470F-B965-50795109A4F4}" destId="{CDED21E4-C6ED-4DDC-8309-29B481A3E71F}" srcOrd="0" destOrd="0" presId="urn:microsoft.com/office/officeart/2005/8/layout/default"/>
    <dgm:cxn modelId="{94528880-EE25-45CD-A050-207CC68767DC}" srcId="{AB8A52E4-8501-4781-8039-C98FE11DBE70}" destId="{8E6DD6A1-EBF2-4EDA-BD14-EBA0FC62C5FC}" srcOrd="4" destOrd="0" parTransId="{D2092F8F-4CF3-4829-83F8-A2819C4E178B}" sibTransId="{D1EBDF36-9EF7-4F9D-A43E-19348FB4436D}"/>
    <dgm:cxn modelId="{2E63B4A2-A067-44A7-BF3D-514452687828}" srcId="{AB8A52E4-8501-4781-8039-C98FE11DBE70}" destId="{2CD02C7D-1E43-470F-B965-50795109A4F4}" srcOrd="2" destOrd="0" parTransId="{371D4370-152D-486E-8C49-F119B2EA8F7F}" sibTransId="{A659E271-3289-4917-8E1B-1916C6F291F1}"/>
    <dgm:cxn modelId="{5D7936C9-028D-4935-A631-F71B66C3D339}" type="presOf" srcId="{AB8A52E4-8501-4781-8039-C98FE11DBE70}" destId="{92111728-F705-4F64-90A4-C1F22454F005}" srcOrd="0" destOrd="0" presId="urn:microsoft.com/office/officeart/2005/8/layout/default"/>
    <dgm:cxn modelId="{E5AA80D1-5EBE-4456-9981-382666FB1EC6}" type="presOf" srcId="{8E6DD6A1-EBF2-4EDA-BD14-EBA0FC62C5FC}" destId="{2039F8FC-AE1F-4C1D-A8D4-56512BEEC3A7}" srcOrd="0" destOrd="0" presId="urn:microsoft.com/office/officeart/2005/8/layout/default"/>
    <dgm:cxn modelId="{0990C974-6309-4FF3-8279-0FBD12A47ECF}" type="presParOf" srcId="{92111728-F705-4F64-90A4-C1F22454F005}" destId="{D6624A7C-614C-48A6-AAFF-554999362E01}" srcOrd="0" destOrd="0" presId="urn:microsoft.com/office/officeart/2005/8/layout/default"/>
    <dgm:cxn modelId="{852FACB2-91D9-435A-9A1D-ED0B18D82FAD}" type="presParOf" srcId="{92111728-F705-4F64-90A4-C1F22454F005}" destId="{62E0DDEB-4040-4280-B5D1-434707A47FD7}" srcOrd="1" destOrd="0" presId="urn:microsoft.com/office/officeart/2005/8/layout/default"/>
    <dgm:cxn modelId="{543687F4-3013-4F82-BC66-899FCEF29ED5}" type="presParOf" srcId="{92111728-F705-4F64-90A4-C1F22454F005}" destId="{791EB50B-00D6-4F5E-8C9E-B999C7F1F012}" srcOrd="2" destOrd="0" presId="urn:microsoft.com/office/officeart/2005/8/layout/default"/>
    <dgm:cxn modelId="{461458A4-1464-442E-84A0-E498B425DDE4}" type="presParOf" srcId="{92111728-F705-4F64-90A4-C1F22454F005}" destId="{D9CA0CC9-DE4A-4D14-975C-3F358DDEFF02}" srcOrd="3" destOrd="0" presId="urn:microsoft.com/office/officeart/2005/8/layout/default"/>
    <dgm:cxn modelId="{F6FFE32E-5E2C-4176-A8F7-68D8693F6852}" type="presParOf" srcId="{92111728-F705-4F64-90A4-C1F22454F005}" destId="{CDED21E4-C6ED-4DDC-8309-29B481A3E71F}" srcOrd="4" destOrd="0" presId="urn:microsoft.com/office/officeart/2005/8/layout/default"/>
    <dgm:cxn modelId="{2F592586-5B99-40AE-9944-C7497C74AC0D}" type="presParOf" srcId="{92111728-F705-4F64-90A4-C1F22454F005}" destId="{EE1AC98E-51C6-4E46-B6EE-66E7176F84B9}" srcOrd="5" destOrd="0" presId="urn:microsoft.com/office/officeart/2005/8/layout/default"/>
    <dgm:cxn modelId="{30047A7A-A63B-4F88-9449-C94BBA1A26D3}" type="presParOf" srcId="{92111728-F705-4F64-90A4-C1F22454F005}" destId="{371B5306-653F-4660-ACCF-4EB9CE55A012}" srcOrd="6" destOrd="0" presId="urn:microsoft.com/office/officeart/2005/8/layout/default"/>
    <dgm:cxn modelId="{98A072A7-90CA-487C-83A3-1429C2C16B25}" type="presParOf" srcId="{92111728-F705-4F64-90A4-C1F22454F005}" destId="{C9DD2D17-86B2-4588-9D14-5A578A4098A1}" srcOrd="7" destOrd="0" presId="urn:microsoft.com/office/officeart/2005/8/layout/default"/>
    <dgm:cxn modelId="{C892C91D-C03E-4418-BB80-33C16B66B590}" type="presParOf" srcId="{92111728-F705-4F64-90A4-C1F22454F005}" destId="{2039F8FC-AE1F-4C1D-A8D4-56512BEEC3A7}" srcOrd="8" destOrd="0" presId="urn:microsoft.com/office/officeart/2005/8/layout/default"/>
    <dgm:cxn modelId="{AFF28509-549A-4BD0-AF8C-1FC3EB11C770}" type="presParOf" srcId="{92111728-F705-4F64-90A4-C1F22454F005}" destId="{3895545E-7905-4DA7-B700-7409021D790F}" srcOrd="9" destOrd="0" presId="urn:microsoft.com/office/officeart/2005/8/layout/default"/>
    <dgm:cxn modelId="{6CE5CC53-1E8B-48D9-B9F2-6F6C7AE79363}" type="presParOf" srcId="{92111728-F705-4F64-90A4-C1F22454F005}" destId="{AA1D90C9-0CD1-4F69-B614-55FC46F797EF}"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624A7C-614C-48A6-AAFF-554999362E01}">
      <dsp:nvSpPr>
        <dsp:cNvPr id="0" name=""/>
        <dsp:cNvSpPr/>
      </dsp:nvSpPr>
      <dsp:spPr>
        <a:xfrm>
          <a:off x="3331902" y="3854977"/>
          <a:ext cx="2749517" cy="164971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endParaRPr lang="nb-NO" sz="3300" kern="1200"/>
        </a:p>
      </dsp:txBody>
      <dsp:txXfrm>
        <a:off x="3331902" y="3854977"/>
        <a:ext cx="2749517" cy="1649710"/>
      </dsp:txXfrm>
    </dsp:sp>
    <dsp:sp modelId="{791EB50B-00D6-4F5E-8C9E-B999C7F1F012}">
      <dsp:nvSpPr>
        <dsp:cNvPr id="0" name=""/>
        <dsp:cNvSpPr/>
      </dsp:nvSpPr>
      <dsp:spPr>
        <a:xfrm>
          <a:off x="232013" y="133565"/>
          <a:ext cx="2749517" cy="164971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nb-NO" sz="3300" kern="1200"/>
            <a:t>Hvordan jobber de på skolen</a:t>
          </a:r>
          <a:endParaRPr lang="en-US" sz="3300" kern="1200"/>
        </a:p>
      </dsp:txBody>
      <dsp:txXfrm>
        <a:off x="232013" y="133565"/>
        <a:ext cx="2749517" cy="1649710"/>
      </dsp:txXfrm>
    </dsp:sp>
    <dsp:sp modelId="{CDED21E4-C6ED-4DDC-8309-29B481A3E71F}">
      <dsp:nvSpPr>
        <dsp:cNvPr id="0" name=""/>
        <dsp:cNvSpPr/>
      </dsp:nvSpPr>
      <dsp:spPr>
        <a:xfrm>
          <a:off x="291485" y="1989897"/>
          <a:ext cx="2749517" cy="1649710"/>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nb-NO" sz="3300" kern="1200"/>
            <a:t>Om fagene i skolen</a:t>
          </a:r>
          <a:endParaRPr lang="en-US" sz="3300" kern="1200"/>
        </a:p>
      </dsp:txBody>
      <dsp:txXfrm>
        <a:off x="291485" y="1989897"/>
        <a:ext cx="2749517" cy="1649710"/>
      </dsp:txXfrm>
    </dsp:sp>
    <dsp:sp modelId="{371B5306-653F-4660-ACCF-4EB9CE55A012}">
      <dsp:nvSpPr>
        <dsp:cNvPr id="0" name=""/>
        <dsp:cNvSpPr/>
      </dsp:nvSpPr>
      <dsp:spPr>
        <a:xfrm>
          <a:off x="354119" y="3787553"/>
          <a:ext cx="2749517" cy="164971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nb-NO" sz="3300" kern="1200"/>
            <a:t>Apper og digitale verktøy</a:t>
          </a:r>
          <a:endParaRPr lang="en-US" sz="3300" kern="1200"/>
        </a:p>
      </dsp:txBody>
      <dsp:txXfrm>
        <a:off x="354119" y="3787553"/>
        <a:ext cx="2749517" cy="1649710"/>
      </dsp:txXfrm>
    </dsp:sp>
    <dsp:sp modelId="{2039F8FC-AE1F-4C1D-A8D4-56512BEEC3A7}">
      <dsp:nvSpPr>
        <dsp:cNvPr id="0" name=""/>
        <dsp:cNvSpPr/>
      </dsp:nvSpPr>
      <dsp:spPr>
        <a:xfrm>
          <a:off x="3175867" y="124200"/>
          <a:ext cx="2749517" cy="1649710"/>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nb-NO" sz="3300" kern="1200"/>
            <a:t>Ukeplan og viktige beskjeder</a:t>
          </a:r>
          <a:endParaRPr lang="en-US" sz="3300" kern="1200"/>
        </a:p>
      </dsp:txBody>
      <dsp:txXfrm>
        <a:off x="3175867" y="124200"/>
        <a:ext cx="2749517" cy="1649710"/>
      </dsp:txXfrm>
    </dsp:sp>
    <dsp:sp modelId="{AA1D90C9-0CD1-4F69-B614-55FC46F797EF}">
      <dsp:nvSpPr>
        <dsp:cNvPr id="0" name=""/>
        <dsp:cNvSpPr/>
      </dsp:nvSpPr>
      <dsp:spPr>
        <a:xfrm>
          <a:off x="3318732" y="1955841"/>
          <a:ext cx="2749517" cy="164971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nb-NO" sz="3300" kern="1200"/>
            <a:t>SFO</a:t>
          </a:r>
          <a:endParaRPr lang="en-US" sz="3300" kern="1200"/>
        </a:p>
      </dsp:txBody>
      <dsp:txXfrm>
        <a:off x="3318732" y="1955841"/>
        <a:ext cx="2749517" cy="164971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22A96C-74F5-4284-B89E-3E00AE0553BC}" type="datetimeFigureOut">
              <a:rPr lang="nb-NO" smtClean="0"/>
              <a:t>27.01.2022</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4BBA70-38CC-4203-989E-D23586E97586}" type="slidenum">
              <a:rPr lang="nb-NO" smtClean="0"/>
              <a:t>‹#›</a:t>
            </a:fld>
            <a:endParaRPr lang="nb-NO"/>
          </a:p>
        </p:txBody>
      </p:sp>
    </p:spTree>
    <p:extLst>
      <p:ext uri="{BB962C8B-B14F-4D97-AF65-F5344CB8AC3E}">
        <p14:creationId xmlns:p14="http://schemas.microsoft.com/office/powerpoint/2010/main" val="22293851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mhfa.no/laringsressurser/grunnskole/grunnskoleressurser/laremidler-i-mat--og-helsefaget/laremiddeloversikt-1.---7.-trinn/"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Tilpass til deltakerne. Viktig å skape dialog basert på deltakernes erfaringer. Være så praktisk som mulig. Tilpass bruka av lysbildene til gruppas bakgrunn og behov. Om tid, kan man gå nærmere inn på metoder som brukes på skolen. Gi grundig opplæring i de viktigste appene som foreldrene må bruke for å følge med på viktige beskjeder etc. (Vi planlegger å lage læringsfilmer på flere språk for blant annet Showbie).</a:t>
            </a:r>
          </a:p>
        </p:txBody>
      </p:sp>
      <p:sp>
        <p:nvSpPr>
          <p:cNvPr id="4" name="Plassholder for lysbildenummer 3"/>
          <p:cNvSpPr>
            <a:spLocks noGrp="1"/>
          </p:cNvSpPr>
          <p:nvPr>
            <p:ph type="sldNum" sz="quarter" idx="5"/>
          </p:nvPr>
        </p:nvSpPr>
        <p:spPr/>
        <p:txBody>
          <a:bodyPr/>
          <a:lstStyle/>
          <a:p>
            <a:fld id="{424BBA70-38CC-4203-989E-D23586E97586}" type="slidenum">
              <a:rPr lang="nb-NO" smtClean="0"/>
              <a:t>1</a:t>
            </a:fld>
            <a:endParaRPr lang="nb-NO"/>
          </a:p>
        </p:txBody>
      </p:sp>
    </p:spTree>
    <p:extLst>
      <p:ext uri="{BB962C8B-B14F-4D97-AF65-F5344CB8AC3E}">
        <p14:creationId xmlns:p14="http://schemas.microsoft.com/office/powerpoint/2010/main" val="27602821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Se video om Olivers kjøkken som eksempel på hvordan elevene jobber. Hva lærer de ved å jobbe på den måten?</a:t>
            </a:r>
          </a:p>
          <a:p>
            <a:endParaRPr lang="nb-NO"/>
          </a:p>
          <a:p>
            <a:r>
              <a:rPr lang="nb-NO"/>
              <a:t>Evt. velg ut flere</a:t>
            </a:r>
          </a:p>
        </p:txBody>
      </p:sp>
      <p:sp>
        <p:nvSpPr>
          <p:cNvPr id="4" name="Plassholder for lysbildenummer 3"/>
          <p:cNvSpPr>
            <a:spLocks noGrp="1"/>
          </p:cNvSpPr>
          <p:nvPr>
            <p:ph type="sldNum" sz="quarter" idx="5"/>
          </p:nvPr>
        </p:nvSpPr>
        <p:spPr/>
        <p:txBody>
          <a:bodyPr/>
          <a:lstStyle/>
          <a:p>
            <a:fld id="{424BBA70-38CC-4203-989E-D23586E97586}" type="slidenum">
              <a:rPr lang="nb-NO" smtClean="0"/>
              <a:t>11</a:t>
            </a:fld>
            <a:endParaRPr lang="nb-NO"/>
          </a:p>
        </p:txBody>
      </p:sp>
    </p:spTree>
    <p:extLst>
      <p:ext uri="{BB962C8B-B14F-4D97-AF65-F5344CB8AC3E}">
        <p14:creationId xmlns:p14="http://schemas.microsoft.com/office/powerpoint/2010/main" val="5990778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a:cs typeface="Calibri"/>
              </a:rPr>
              <a:t>Hvilke fag kjenner deltakerne. Skriv på tavla. Gå nærmere inn på fagene (påfølgende lysbilder) om behov i gruppa. Lære hva fagene heter på norsk…</a:t>
            </a:r>
          </a:p>
          <a:p>
            <a:pPr marL="171450" indent="-171450">
              <a:buFont typeface="Arial" panose="020B0604020202020204" pitchFamily="34" charset="0"/>
              <a:buChar char="•"/>
            </a:pPr>
            <a:endParaRPr lang="nb-NO"/>
          </a:p>
          <a:p>
            <a:pPr marL="171450" indent="-171450">
              <a:buFont typeface="Arial" panose="020B0604020202020204" pitchFamily="34" charset="0"/>
              <a:buChar char="•"/>
            </a:pPr>
            <a:r>
              <a:rPr lang="nb-NO"/>
              <a:t>Fagene på barnetrinnet (1.–7. trinn) er norsk, matematikk, naturfag, religion, livssyn og etikk (KRLE), engelsk, kroppsøving, kunst og håndverk, musikk og mat og helse.</a:t>
            </a:r>
            <a:endParaRPr lang="nb-NO">
              <a:cs typeface="Calibri"/>
            </a:endParaRPr>
          </a:p>
          <a:p>
            <a:pPr marL="171450" indent="-171450">
              <a:buFont typeface="Arial" panose="020B0604020202020204" pitchFamily="34" charset="0"/>
              <a:buChar char="•"/>
            </a:pPr>
            <a:r>
              <a:rPr lang="nb-NO"/>
              <a:t>På ungdomstrinnet (8.–10. trinn) har elevene i tillegg fremmedspråk (ev. språklig fordypning, arbeidslivsfag eller fordypning i matematikk), valgfag og utdanningsvalg.</a:t>
            </a:r>
          </a:p>
          <a:p>
            <a:pPr marL="171450" indent="-171450">
              <a:buFont typeface="Arial" panose="020B0604020202020204" pitchFamily="34" charset="0"/>
              <a:buChar char="•"/>
            </a:pPr>
            <a:r>
              <a:rPr lang="nb-NO">
                <a:cs typeface="Calibri" panose="020F0502020204030204"/>
              </a:rPr>
              <a:t>Innhold/mål i fagene blir bestemt av politikerne – skal være felles for alle! Nytt fra 2020 – Fagfornyelsen. </a:t>
            </a:r>
          </a:p>
          <a:p>
            <a:pPr marL="171450" indent="-171450">
              <a:buFont typeface="Arial" panose="020B0604020202020204" pitchFamily="34" charset="0"/>
              <a:buChar char="•"/>
            </a:pPr>
            <a:endParaRPr lang="nb-NO">
              <a:cs typeface="Calibri" panose="020F0502020204030204"/>
            </a:endParaRPr>
          </a:p>
          <a:p>
            <a:pPr marL="171450" indent="-171450">
              <a:buFont typeface="Arial" panose="020B0604020202020204" pitchFamily="34" charset="0"/>
              <a:buChar char="•"/>
            </a:pPr>
            <a:r>
              <a:rPr lang="nb-NO">
                <a:cs typeface="Calibri" panose="020F0502020204030204"/>
              </a:rPr>
              <a:t>Elevene kan være flinke i forskjellige ting, og like forskjellige ting. Viktig å fokusere på det de er flinke til</a:t>
            </a:r>
            <a:r>
              <a:rPr lang="nb-NO">
                <a:cs typeface="Calibri" panose="020F0502020204030204"/>
                <a:sym typeface="Wingdings" panose="05000000000000000000" pitchFamily="2" charset="2"/>
              </a:rPr>
              <a:t> Hva liker barna dine?</a:t>
            </a:r>
            <a:r>
              <a:rPr lang="nb-NO">
                <a:cs typeface="Calibri" panose="020F0502020204030204"/>
              </a:rPr>
              <a:t> </a:t>
            </a:r>
          </a:p>
          <a:p>
            <a:endParaRPr lang="nb-NO"/>
          </a:p>
        </p:txBody>
      </p:sp>
      <p:sp>
        <p:nvSpPr>
          <p:cNvPr id="4" name="Plassholder for lysbildenummer 3"/>
          <p:cNvSpPr>
            <a:spLocks noGrp="1"/>
          </p:cNvSpPr>
          <p:nvPr>
            <p:ph type="sldNum" sz="quarter" idx="5"/>
          </p:nvPr>
        </p:nvSpPr>
        <p:spPr/>
        <p:txBody>
          <a:bodyPr/>
          <a:lstStyle/>
          <a:p>
            <a:fld id="{424BBA70-38CC-4203-989E-D23586E97586}" type="slidenum">
              <a:rPr lang="nb-NO" smtClean="0"/>
              <a:t>12</a:t>
            </a:fld>
            <a:endParaRPr lang="nb-NO"/>
          </a:p>
        </p:txBody>
      </p:sp>
    </p:spTree>
    <p:extLst>
      <p:ext uri="{BB962C8B-B14F-4D97-AF65-F5344CB8AC3E}">
        <p14:creationId xmlns:p14="http://schemas.microsoft.com/office/powerpoint/2010/main" val="4124738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a:cs typeface="Calibri"/>
              </a:rPr>
              <a:t>- </a:t>
            </a:r>
            <a:r>
              <a:rPr lang="nb-NO">
                <a:cs typeface="Calibri"/>
              </a:rPr>
              <a:t>De grunnleggende ferdighetene er muntlige ferdigheter, å kunne skrive, å kunne lese og digitale ferdigheter.</a:t>
            </a:r>
          </a:p>
        </p:txBody>
      </p:sp>
      <p:sp>
        <p:nvSpPr>
          <p:cNvPr id="4" name="Plassholder for lysbildenummer 3"/>
          <p:cNvSpPr>
            <a:spLocks noGrp="1"/>
          </p:cNvSpPr>
          <p:nvPr>
            <p:ph type="sldNum" sz="quarter" idx="5"/>
          </p:nvPr>
        </p:nvSpPr>
        <p:spPr/>
        <p:txBody>
          <a:bodyPr/>
          <a:lstStyle/>
          <a:p>
            <a:fld id="{424BBA70-38CC-4203-989E-D23586E97586}" type="slidenum">
              <a:rPr lang="nb-NO" smtClean="0"/>
              <a:t>13</a:t>
            </a:fld>
            <a:endParaRPr lang="nb-NO"/>
          </a:p>
        </p:txBody>
      </p:sp>
    </p:spTree>
    <p:extLst>
      <p:ext uri="{BB962C8B-B14F-4D97-AF65-F5344CB8AC3E}">
        <p14:creationId xmlns:p14="http://schemas.microsoft.com/office/powerpoint/2010/main" val="40695361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50000"/>
              </a:lnSpc>
            </a:pPr>
            <a:r>
              <a:rPr lang="nb-NO"/>
              <a:t>FORKLAR ENKELT HVA DE GJØR I MATTEMATIKK</a:t>
            </a:r>
          </a:p>
          <a:p>
            <a:pPr>
              <a:lnSpc>
                <a:spcPct val="150000"/>
              </a:lnSpc>
            </a:pPr>
            <a:r>
              <a:rPr lang="nb-NO"/>
              <a:t> </a:t>
            </a:r>
            <a:r>
              <a:rPr lang="nb-NO" sz="1200">
                <a:solidFill>
                  <a:srgbClr val="000000"/>
                </a:solidFill>
              </a:rPr>
              <a:t>I matematikk er det viktig å kunne forstå. Elevene må kunne forklare hva og hvorfor, ikke bare pugge</a:t>
            </a:r>
          </a:p>
          <a:p>
            <a:pPr>
              <a:lnSpc>
                <a:spcPct val="150000"/>
              </a:lnSpc>
            </a:pPr>
            <a:r>
              <a:rPr lang="nb-NO" sz="1200">
                <a:solidFill>
                  <a:srgbClr val="000000"/>
                </a:solidFill>
              </a:rPr>
              <a:t>Konkrete ting og gjenstander kan brukes til mye i matematikk. I første klasse bruker de for eksempel klosser for å vise hva som skjer når vi plusser (adderer) og trekker i fra (subtraherer). </a:t>
            </a:r>
            <a:endParaRPr lang="nb-NO" sz="1200"/>
          </a:p>
          <a:p>
            <a:pPr>
              <a:lnSpc>
                <a:spcPct val="150000"/>
              </a:lnSpc>
            </a:pPr>
            <a:r>
              <a:rPr lang="nb-NO" sz="1200">
                <a:solidFill>
                  <a:srgbClr val="000000"/>
                </a:solidFill>
              </a:rPr>
              <a:t>Spill og lek brukes mye i matematikktimene. F.eks. å leke butikk.</a:t>
            </a:r>
          </a:p>
          <a:p>
            <a:pPr>
              <a:lnSpc>
                <a:spcPct val="150000"/>
              </a:lnSpc>
            </a:pPr>
            <a:r>
              <a:rPr lang="nb-NO" sz="1200">
                <a:solidFill>
                  <a:srgbClr val="000000"/>
                </a:solidFill>
              </a:rPr>
              <a:t>Det er også mye lesing i matematikk.</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a:solidFill>
                  <a:srgbClr val="000000"/>
                </a:solidFill>
              </a:rPr>
              <a:t>Vi </a:t>
            </a:r>
            <a:r>
              <a:rPr lang="nb-NO" sz="1200" i="1">
                <a:solidFill>
                  <a:srgbClr val="000000"/>
                </a:solidFill>
              </a:rPr>
              <a:t>snakker</a:t>
            </a:r>
            <a:r>
              <a:rPr lang="nb-NO" sz="1200">
                <a:solidFill>
                  <a:srgbClr val="000000"/>
                </a:solidFill>
              </a:rPr>
              <a:t> mye om matematikk i skolen. Mer fokus på hvordan (prosessen) enn selve svaret. Hvordan fikk du det svaret? Hvordan tenkte du?</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a:solidFill>
                  <a:srgbClr val="000000"/>
                </a:solidFill>
              </a:rPr>
              <a:t>- Praktisk matematikk. Bruker matematikk i ulike situasjoner, f.eks. i uteskole (telling, sortering, måling i lengde, fart og vekt).</a:t>
            </a:r>
          </a:p>
          <a:p>
            <a:endParaRPr lang="nb-NO">
              <a:cs typeface="Calibri" panose="020F0502020204030204"/>
            </a:endParaRPr>
          </a:p>
          <a:p>
            <a:r>
              <a:rPr lang="nb-NO">
                <a:cs typeface="Calibri" panose="020F0502020204030204"/>
              </a:rPr>
              <a:t>- Tverrfaglighet = bruk av matematikk i andre fag</a:t>
            </a:r>
          </a:p>
          <a:p>
            <a:endParaRPr lang="nb-NO"/>
          </a:p>
        </p:txBody>
      </p:sp>
      <p:sp>
        <p:nvSpPr>
          <p:cNvPr id="4" name="Plassholder for lysbildenummer 3"/>
          <p:cNvSpPr>
            <a:spLocks noGrp="1"/>
          </p:cNvSpPr>
          <p:nvPr>
            <p:ph type="sldNum" sz="quarter" idx="5"/>
          </p:nvPr>
        </p:nvSpPr>
        <p:spPr/>
        <p:txBody>
          <a:bodyPr/>
          <a:lstStyle/>
          <a:p>
            <a:fld id="{424BBA70-38CC-4203-989E-D23586E97586}" type="slidenum">
              <a:rPr lang="nb-NO" smtClean="0"/>
              <a:t>14</a:t>
            </a:fld>
            <a:endParaRPr lang="nb-NO"/>
          </a:p>
        </p:txBody>
      </p:sp>
    </p:spTree>
    <p:extLst>
      <p:ext uri="{BB962C8B-B14F-4D97-AF65-F5344CB8AC3E}">
        <p14:creationId xmlns:p14="http://schemas.microsoft.com/office/powerpoint/2010/main" val="11610896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cs typeface="Calibri"/>
              </a:rPr>
              <a:t>Eksempel på gjenstander og konkrete ting som kan brukes i matematikkundervisning.</a:t>
            </a:r>
          </a:p>
        </p:txBody>
      </p:sp>
      <p:sp>
        <p:nvSpPr>
          <p:cNvPr id="4" name="Plassholder for lysbildenummer 3"/>
          <p:cNvSpPr>
            <a:spLocks noGrp="1"/>
          </p:cNvSpPr>
          <p:nvPr>
            <p:ph type="sldNum" sz="quarter" idx="5"/>
          </p:nvPr>
        </p:nvSpPr>
        <p:spPr/>
        <p:txBody>
          <a:bodyPr/>
          <a:lstStyle/>
          <a:p>
            <a:fld id="{424BBA70-38CC-4203-989E-D23586E97586}" type="slidenum">
              <a:rPr lang="nb-NO" smtClean="0"/>
              <a:t>15</a:t>
            </a:fld>
            <a:endParaRPr lang="nb-NO"/>
          </a:p>
        </p:txBody>
      </p:sp>
    </p:spTree>
    <p:extLst>
      <p:ext uri="{BB962C8B-B14F-4D97-AF65-F5344CB8AC3E}">
        <p14:creationId xmlns:p14="http://schemas.microsoft.com/office/powerpoint/2010/main" val="21610700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Dette er et eksempel fra skole eller barnehage der barna kan lære gjennom å leke butikk.  Kjent?</a:t>
            </a:r>
          </a:p>
        </p:txBody>
      </p:sp>
      <p:sp>
        <p:nvSpPr>
          <p:cNvPr id="4" name="Plassholder for lysbildenummer 3"/>
          <p:cNvSpPr>
            <a:spLocks noGrp="1"/>
          </p:cNvSpPr>
          <p:nvPr>
            <p:ph type="sldNum" sz="quarter" idx="5"/>
          </p:nvPr>
        </p:nvSpPr>
        <p:spPr/>
        <p:txBody>
          <a:bodyPr/>
          <a:lstStyle/>
          <a:p>
            <a:fld id="{424BBA70-38CC-4203-989E-D23586E97586}" type="slidenum">
              <a:rPr lang="nb-NO" smtClean="0"/>
              <a:t>16</a:t>
            </a:fld>
            <a:endParaRPr lang="nb-NO"/>
          </a:p>
        </p:txBody>
      </p:sp>
    </p:spTree>
    <p:extLst>
      <p:ext uri="{BB962C8B-B14F-4D97-AF65-F5344CB8AC3E}">
        <p14:creationId xmlns:p14="http://schemas.microsoft.com/office/powerpoint/2010/main" val="41056657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noProof="0">
                <a:cs typeface="Calibri"/>
              </a:rPr>
              <a:t>Høre med deltakerne hvilke språk det er vanlig å lære i hjemlandet deres. Når begynner man å lære andre språk? Er det store forskjeller fra Norge?</a:t>
            </a:r>
          </a:p>
        </p:txBody>
      </p:sp>
      <p:sp>
        <p:nvSpPr>
          <p:cNvPr id="4" name="Plassholder for lysbildenummer 3"/>
          <p:cNvSpPr>
            <a:spLocks noGrp="1"/>
          </p:cNvSpPr>
          <p:nvPr>
            <p:ph type="sldNum" sz="quarter" idx="5"/>
          </p:nvPr>
        </p:nvSpPr>
        <p:spPr/>
        <p:txBody>
          <a:bodyPr/>
          <a:lstStyle/>
          <a:p>
            <a:fld id="{424BBA70-38CC-4203-989E-D23586E97586}" type="slidenum">
              <a:rPr lang="nb-NO" smtClean="0"/>
              <a:t>17</a:t>
            </a:fld>
            <a:endParaRPr lang="nb-NO"/>
          </a:p>
        </p:txBody>
      </p:sp>
    </p:spTree>
    <p:extLst>
      <p:ext uri="{BB962C8B-B14F-4D97-AF65-F5344CB8AC3E}">
        <p14:creationId xmlns:p14="http://schemas.microsoft.com/office/powerpoint/2010/main" val="13201868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noProof="0">
                <a:cs typeface="Calibri"/>
              </a:rPr>
              <a:t>Kristendom, Religion, Livssyn og Etikk. </a:t>
            </a:r>
          </a:p>
        </p:txBody>
      </p:sp>
      <p:sp>
        <p:nvSpPr>
          <p:cNvPr id="4" name="Plassholder for lysbildenummer 3"/>
          <p:cNvSpPr>
            <a:spLocks noGrp="1"/>
          </p:cNvSpPr>
          <p:nvPr>
            <p:ph type="sldNum" sz="quarter" idx="5"/>
          </p:nvPr>
        </p:nvSpPr>
        <p:spPr/>
        <p:txBody>
          <a:bodyPr/>
          <a:lstStyle/>
          <a:p>
            <a:fld id="{424BBA70-38CC-4203-989E-D23586E97586}" type="slidenum">
              <a:rPr lang="nb-NO" smtClean="0"/>
              <a:t>18</a:t>
            </a:fld>
            <a:endParaRPr lang="nb-NO"/>
          </a:p>
        </p:txBody>
      </p:sp>
    </p:spTree>
    <p:extLst>
      <p:ext uri="{BB962C8B-B14F-4D97-AF65-F5344CB8AC3E}">
        <p14:creationId xmlns:p14="http://schemas.microsoft.com/office/powerpoint/2010/main" val="33478717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a:cs typeface="Calibri"/>
              </a:rPr>
              <a:t>Ulike mål på de forskjellige trinnene. Men overordnet: Elevene</a:t>
            </a:r>
            <a:r>
              <a:rPr lang="nb-NO" noProof="0">
                <a:cs typeface="Calibri"/>
              </a:rPr>
              <a:t> skal få kunnskap om kristendom og andre religioner og livssyn, også den historiske sammenhengen og hvordan den uttrykker seg i kulturer og tradisjoner. Skal fokusere på å tenke/reflektere – undre seg. Viktig at elevene forstår at det er uenighet om disse tingene og å kunne forstå hva andre mener. Lærer å respekte andre religioner. Reflektere over etiske dilemmaer (vanskelige spørsmål om «moral»), kunne analysere.</a:t>
            </a:r>
          </a:p>
          <a:p>
            <a:pPr marL="0" marR="0" lvl="0" indent="0" algn="l" defTabSz="914400" rtl="0" eaLnBrk="1" fontAlgn="auto" latinLnBrk="0" hangingPunct="1">
              <a:lnSpc>
                <a:spcPct val="100000"/>
              </a:lnSpc>
              <a:spcBef>
                <a:spcPts val="0"/>
              </a:spcBef>
              <a:spcAft>
                <a:spcPts val="0"/>
              </a:spcAft>
              <a:buClrTx/>
              <a:buSzTx/>
              <a:buFontTx/>
              <a:buNone/>
              <a:tabLst/>
              <a:defRPr/>
            </a:pPr>
            <a:r>
              <a:rPr lang="nb-NO" noProof="0">
                <a:cs typeface="Calibri"/>
              </a:rPr>
              <a:t>Man jobber også tverrfaglig i KRLE – med temaer som demokrati og medvirkning, livsmestring.</a:t>
            </a:r>
          </a:p>
          <a:p>
            <a:r>
              <a:rPr lang="en-US">
                <a:cs typeface="Calibri"/>
              </a:rPr>
              <a:t>Religion er også viktig del av kulturen</a:t>
            </a:r>
          </a:p>
        </p:txBody>
      </p:sp>
      <p:sp>
        <p:nvSpPr>
          <p:cNvPr id="4" name="Plassholder for lysbildenummer 3"/>
          <p:cNvSpPr>
            <a:spLocks noGrp="1"/>
          </p:cNvSpPr>
          <p:nvPr>
            <p:ph type="sldNum" sz="quarter" idx="5"/>
          </p:nvPr>
        </p:nvSpPr>
        <p:spPr/>
        <p:txBody>
          <a:bodyPr/>
          <a:lstStyle/>
          <a:p>
            <a:fld id="{424BBA70-38CC-4203-989E-D23586E97586}" type="slidenum">
              <a:rPr lang="nb-NO" smtClean="0"/>
              <a:t>19</a:t>
            </a:fld>
            <a:endParaRPr lang="nb-NO"/>
          </a:p>
        </p:txBody>
      </p:sp>
    </p:spTree>
    <p:extLst>
      <p:ext uri="{BB962C8B-B14F-4D97-AF65-F5344CB8AC3E}">
        <p14:creationId xmlns:p14="http://schemas.microsoft.com/office/powerpoint/2010/main" val="37509148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noProof="0">
                <a:cs typeface="Calibri" panose="020F0502020204030204"/>
              </a:rPr>
              <a:t>Spør deltakerne: Hvorfor er musikkfaget viktig? Kreativitet, kulturforståelse, forstå at musikk springer ut fra ulike kulturer, kan samle kulturer, at musikk kan bidra til livskvalitet, etc. </a:t>
            </a:r>
          </a:p>
          <a:p>
            <a:r>
              <a:rPr lang="nb-NO" noProof="0">
                <a:cs typeface="Calibri" panose="020F0502020204030204"/>
              </a:rPr>
              <a:t>Kan forberede elevene til jobber som krever praktiske ferdigheter, kreativitet, sosial samhandling.  </a:t>
            </a:r>
          </a:p>
          <a:p>
            <a:r>
              <a:rPr lang="nb-NO" noProof="0">
                <a:cs typeface="Calibri" panose="020F0502020204030204"/>
              </a:rPr>
              <a:t>Innvandrerbarn har mulighet til å delta og uttrykke seg gjennom musikkfaget til tross for lavt språknivå</a:t>
            </a:r>
          </a:p>
          <a:p>
            <a:endParaRPr lang="nb-NO" noProof="0">
              <a:cs typeface="Calibri" panose="020F0502020204030204"/>
            </a:endParaRPr>
          </a:p>
          <a:p>
            <a:r>
              <a:rPr lang="nb-NO" noProof="0">
                <a:cs typeface="Calibri" panose="020F0502020204030204"/>
              </a:rPr>
              <a:t>Noen som spiller instrument? </a:t>
            </a:r>
          </a:p>
          <a:p>
            <a:r>
              <a:rPr lang="nb-NO" noProof="0">
                <a:cs typeface="Calibri" panose="020F0502020204030204"/>
              </a:rPr>
              <a:t>Evt. snakke om Kulturskolen</a:t>
            </a:r>
          </a:p>
          <a:p>
            <a:endParaRPr lang="nb-NO" noProof="0">
              <a:cs typeface="Calibri" panose="020F0502020204030204"/>
            </a:endParaRPr>
          </a:p>
          <a:p>
            <a:endParaRPr lang="nb-NO" noProof="0">
              <a:cs typeface="Calibri" panose="020F0502020204030204"/>
            </a:endParaRPr>
          </a:p>
        </p:txBody>
      </p:sp>
      <p:sp>
        <p:nvSpPr>
          <p:cNvPr id="4" name="Plassholder for lysbildenummer 3"/>
          <p:cNvSpPr>
            <a:spLocks noGrp="1"/>
          </p:cNvSpPr>
          <p:nvPr>
            <p:ph type="sldNum" sz="quarter" idx="5"/>
          </p:nvPr>
        </p:nvSpPr>
        <p:spPr/>
        <p:txBody>
          <a:bodyPr/>
          <a:lstStyle/>
          <a:p>
            <a:fld id="{424BBA70-38CC-4203-989E-D23586E97586}" type="slidenum">
              <a:rPr lang="nb-NO" smtClean="0"/>
              <a:t>20</a:t>
            </a:fld>
            <a:endParaRPr lang="nb-NO"/>
          </a:p>
        </p:txBody>
      </p:sp>
    </p:spTree>
    <p:extLst>
      <p:ext uri="{BB962C8B-B14F-4D97-AF65-F5344CB8AC3E}">
        <p14:creationId xmlns:p14="http://schemas.microsoft.com/office/powerpoint/2010/main" val="36899284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Starte med disse spørsmålene som en intro til temaet, og for å starte refleksjonen rundt skolehverdagen. </a:t>
            </a:r>
          </a:p>
        </p:txBody>
      </p:sp>
      <p:sp>
        <p:nvSpPr>
          <p:cNvPr id="4" name="Plassholder for lysbildenummer 3"/>
          <p:cNvSpPr>
            <a:spLocks noGrp="1"/>
          </p:cNvSpPr>
          <p:nvPr>
            <p:ph type="sldNum" sz="quarter" idx="5"/>
          </p:nvPr>
        </p:nvSpPr>
        <p:spPr/>
        <p:txBody>
          <a:bodyPr/>
          <a:lstStyle/>
          <a:p>
            <a:fld id="{424BBA70-38CC-4203-989E-D23586E97586}" type="slidenum">
              <a:rPr lang="nb-NO" smtClean="0"/>
              <a:t>3</a:t>
            </a:fld>
            <a:endParaRPr lang="nb-NO"/>
          </a:p>
        </p:txBody>
      </p:sp>
    </p:spTree>
    <p:extLst>
      <p:ext uri="{BB962C8B-B14F-4D97-AF65-F5344CB8AC3E}">
        <p14:creationId xmlns:p14="http://schemas.microsoft.com/office/powerpoint/2010/main" val="42518060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u="sng" err="1">
                <a:solidFill>
                  <a:schemeClr val="tx1"/>
                </a:solidFill>
                <a:cs typeface="Calibri"/>
                <a:hlinkClick r:id="rId3">
                  <a:extLst>
                    <a:ext uri="{A12FA001-AC4F-418D-AE19-62706E023703}">
                      <ahyp:hlinkClr xmlns:ahyp="http://schemas.microsoft.com/office/drawing/2018/hyperlinkcolor" val="tx"/>
                    </a:ext>
                  </a:extLst>
                </a:hlinkClick>
              </a:rPr>
              <a:t>Lære</a:t>
            </a:r>
            <a:r>
              <a:rPr lang="en-US" u="sng">
                <a:solidFill>
                  <a:schemeClr val="tx1"/>
                </a:solidFill>
                <a:cs typeface="Calibri"/>
                <a:hlinkClick r:id="rId3">
                  <a:extLst>
                    <a:ext uri="{A12FA001-AC4F-418D-AE19-62706E023703}">
                      <ahyp:hlinkClr xmlns:ahyp="http://schemas.microsoft.com/office/drawing/2018/hyperlinkcolor" val="tx"/>
                    </a:ext>
                  </a:extLst>
                </a:hlinkClick>
              </a:rPr>
              <a:t> om </a:t>
            </a:r>
            <a:r>
              <a:rPr lang="en-US" u="sng" err="1">
                <a:solidFill>
                  <a:schemeClr val="tx1"/>
                </a:solidFill>
                <a:cs typeface="Calibri"/>
                <a:hlinkClick r:id="rId3">
                  <a:extLst>
                    <a:ext uri="{A12FA001-AC4F-418D-AE19-62706E023703}">
                      <ahyp:hlinkClr xmlns:ahyp="http://schemas.microsoft.com/office/drawing/2018/hyperlinkcolor" val="tx"/>
                    </a:ext>
                  </a:extLst>
                </a:hlinkClick>
              </a:rPr>
              <a:t>sunn</a:t>
            </a:r>
            <a:r>
              <a:rPr lang="en-US" u="sng">
                <a:solidFill>
                  <a:schemeClr val="tx1"/>
                </a:solidFill>
                <a:cs typeface="Calibri"/>
                <a:hlinkClick r:id="rId3">
                  <a:extLst>
                    <a:ext uri="{A12FA001-AC4F-418D-AE19-62706E023703}">
                      <ahyp:hlinkClr xmlns:ahyp="http://schemas.microsoft.com/office/drawing/2018/hyperlinkcolor" val="tx"/>
                    </a:ext>
                  </a:extLst>
                </a:hlinkClick>
              </a:rPr>
              <a:t> mat, </a:t>
            </a:r>
            <a:r>
              <a:rPr lang="en-US" u="sng" err="1">
                <a:solidFill>
                  <a:schemeClr val="tx1"/>
                </a:solidFill>
                <a:cs typeface="Calibri"/>
                <a:hlinkClick r:id="rId3">
                  <a:extLst>
                    <a:ext uri="{A12FA001-AC4F-418D-AE19-62706E023703}">
                      <ahyp:hlinkClr xmlns:ahyp="http://schemas.microsoft.com/office/drawing/2018/hyperlinkcolor" val="tx"/>
                    </a:ext>
                  </a:extLst>
                </a:hlinkClick>
              </a:rPr>
              <a:t>bli</a:t>
            </a:r>
            <a:r>
              <a:rPr lang="en-US" u="sng">
                <a:solidFill>
                  <a:schemeClr val="tx1"/>
                </a:solidFill>
                <a:cs typeface="Calibri"/>
                <a:hlinkClick r:id="rId3">
                  <a:extLst>
                    <a:ext uri="{A12FA001-AC4F-418D-AE19-62706E023703}">
                      <ahyp:hlinkClr xmlns:ahyp="http://schemas.microsoft.com/office/drawing/2018/hyperlinkcolor" val="tx"/>
                    </a:ext>
                  </a:extLst>
                </a:hlinkClick>
              </a:rPr>
              <a:t> glad I å </a:t>
            </a:r>
            <a:r>
              <a:rPr lang="en-US" u="sng" err="1">
                <a:solidFill>
                  <a:schemeClr val="tx1"/>
                </a:solidFill>
                <a:cs typeface="Calibri"/>
                <a:hlinkClick r:id="rId3">
                  <a:extLst>
                    <a:ext uri="{A12FA001-AC4F-418D-AE19-62706E023703}">
                      <ahyp:hlinkClr xmlns:ahyp="http://schemas.microsoft.com/office/drawing/2018/hyperlinkcolor" val="tx"/>
                    </a:ext>
                  </a:extLst>
                </a:hlinkClick>
              </a:rPr>
              <a:t>lage</a:t>
            </a:r>
            <a:r>
              <a:rPr lang="en-US" u="sng">
                <a:solidFill>
                  <a:schemeClr val="tx1"/>
                </a:solidFill>
                <a:cs typeface="Calibri"/>
                <a:hlinkClick r:id="rId3">
                  <a:extLst>
                    <a:ext uri="{A12FA001-AC4F-418D-AE19-62706E023703}">
                      <ahyp:hlinkClr xmlns:ahyp="http://schemas.microsoft.com/office/drawing/2018/hyperlinkcolor" val="tx"/>
                    </a:ext>
                  </a:extLst>
                </a:hlinkClick>
              </a:rPr>
              <a:t> mat… </a:t>
            </a:r>
          </a:p>
          <a:p>
            <a:endParaRPr lang="en-US" u="sng">
              <a:solidFill>
                <a:schemeClr val="tx1"/>
              </a:solidFill>
              <a:cs typeface="Calibri"/>
              <a:hlinkClick r:id="rId3">
                <a:extLst>
                  <a:ext uri="{A12FA001-AC4F-418D-AE19-62706E023703}">
                    <ahyp:hlinkClr xmlns:ahyp="http://schemas.microsoft.com/office/drawing/2018/hyperlinkcolor" val="tx"/>
                  </a:ext>
                </a:extLst>
              </a:hlinkClick>
            </a:endParaRPr>
          </a:p>
          <a:p>
            <a:r>
              <a:rPr lang="en-US" u="none">
                <a:solidFill>
                  <a:schemeClr val="tx1"/>
                </a:solidFill>
                <a:cs typeface="Calibri"/>
                <a:hlinkClick r:id="rId3">
                  <a:extLst>
                    <a:ext uri="{A12FA001-AC4F-418D-AE19-62706E023703}">
                      <ahyp:hlinkClr xmlns:ahyp="http://schemas.microsoft.com/office/drawing/2018/hyperlinkcolor" val="tx"/>
                    </a:ext>
                  </a:extLst>
                </a:hlinkClick>
              </a:rPr>
              <a:t>La barna få prøve på kjøkkenet hjemme</a:t>
            </a:r>
            <a:r>
              <a:rPr lang="en-US" u="none">
                <a:solidFill>
                  <a:schemeClr val="tx1"/>
                </a:solidFill>
                <a:cs typeface="Calibri"/>
                <a:sym typeface="Wingdings" panose="05000000000000000000" pitchFamily="2" charset="2"/>
                <a:hlinkClick r:id="rId3">
                  <a:extLst>
                    <a:ext uri="{A12FA001-AC4F-418D-AE19-62706E023703}">
                      <ahyp:hlinkClr xmlns:ahyp="http://schemas.microsoft.com/office/drawing/2018/hyperlinkcolor" val="tx"/>
                    </a:ext>
                  </a:extLst>
                </a:hlinkClick>
              </a:rPr>
              <a:t> </a:t>
            </a:r>
            <a:endParaRPr lang="en-US" u="none">
              <a:solidFill>
                <a:schemeClr val="tx1"/>
              </a:solidFill>
              <a:cs typeface="Calibri"/>
              <a:hlinkClick r:id="rId3">
                <a:extLst>
                  <a:ext uri="{A12FA001-AC4F-418D-AE19-62706E023703}">
                    <ahyp:hlinkClr xmlns:ahyp="http://schemas.microsoft.com/office/drawing/2018/hyperlinkcolor" val="tx"/>
                  </a:ext>
                </a:extLst>
              </a:hlinkClick>
            </a:endParaRPr>
          </a:p>
          <a:p>
            <a:endParaRPr lang="en-US" u="none">
              <a:solidFill>
                <a:schemeClr val="tx1"/>
              </a:solidFill>
              <a:cs typeface="Calibri"/>
              <a:hlinkClick r:id="rId3">
                <a:extLst>
                  <a:ext uri="{A12FA001-AC4F-418D-AE19-62706E023703}">
                    <ahyp:hlinkClr xmlns:ahyp="http://schemas.microsoft.com/office/drawing/2018/hyperlinkcolor" val="tx"/>
                  </a:ext>
                </a:extLst>
              </a:hlinkClick>
            </a:endParaRPr>
          </a:p>
          <a:p>
            <a:endParaRPr lang="en-US">
              <a:cs typeface="Calibri"/>
            </a:endParaRPr>
          </a:p>
        </p:txBody>
      </p:sp>
      <p:sp>
        <p:nvSpPr>
          <p:cNvPr id="4" name="Plassholder for lysbildenummer 3"/>
          <p:cNvSpPr>
            <a:spLocks noGrp="1"/>
          </p:cNvSpPr>
          <p:nvPr>
            <p:ph type="sldNum" sz="quarter" idx="5"/>
          </p:nvPr>
        </p:nvSpPr>
        <p:spPr/>
        <p:txBody>
          <a:bodyPr/>
          <a:lstStyle/>
          <a:p>
            <a:fld id="{424BBA70-38CC-4203-989E-D23586E97586}" type="slidenum">
              <a:rPr lang="nb-NO" smtClean="0"/>
              <a:t>21</a:t>
            </a:fld>
            <a:endParaRPr lang="nb-NO"/>
          </a:p>
        </p:txBody>
      </p:sp>
    </p:spTree>
    <p:extLst>
      <p:ext uri="{BB962C8B-B14F-4D97-AF65-F5344CB8AC3E}">
        <p14:creationId xmlns:p14="http://schemas.microsoft.com/office/powerpoint/2010/main" val="265530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Samlefag for naturfagene, Kjemi, biologi</a:t>
            </a:r>
          </a:p>
          <a:p>
            <a:endParaRPr lang="nb-NO"/>
          </a:p>
          <a:p>
            <a:r>
              <a:rPr lang="nb-NO"/>
              <a:t>Kritisk tenking – lære å spørre hvorfor. Være nysgjerrig, lære hvordan henger ting sammen</a:t>
            </a:r>
          </a:p>
          <a:p>
            <a:endParaRPr lang="nb-NO"/>
          </a:p>
        </p:txBody>
      </p:sp>
      <p:sp>
        <p:nvSpPr>
          <p:cNvPr id="4" name="Plassholder for lysbildenummer 3"/>
          <p:cNvSpPr>
            <a:spLocks noGrp="1"/>
          </p:cNvSpPr>
          <p:nvPr>
            <p:ph type="sldNum" sz="quarter" idx="5"/>
          </p:nvPr>
        </p:nvSpPr>
        <p:spPr/>
        <p:txBody>
          <a:bodyPr/>
          <a:lstStyle/>
          <a:p>
            <a:fld id="{424BBA70-38CC-4203-989E-D23586E97586}" type="slidenum">
              <a:rPr lang="nb-NO" smtClean="0"/>
              <a:t>22</a:t>
            </a:fld>
            <a:endParaRPr lang="nb-NO"/>
          </a:p>
        </p:txBody>
      </p:sp>
    </p:spTree>
    <p:extLst>
      <p:ext uri="{BB962C8B-B14F-4D97-AF65-F5344CB8AC3E}">
        <p14:creationId xmlns:p14="http://schemas.microsoft.com/office/powerpoint/2010/main" val="29260267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a:t>Hvorfor</a:t>
            </a:r>
            <a:r>
              <a:rPr lang="nb-NO"/>
              <a:t> kunst og håndverk?</a:t>
            </a:r>
          </a:p>
          <a:p>
            <a:r>
              <a:rPr lang="nb-NO"/>
              <a:t>Kreativitet, variasjon, praktiske ferdigheter, </a:t>
            </a:r>
          </a:p>
          <a:p>
            <a:r>
              <a:rPr lang="nb-NO"/>
              <a:t>Gutter og jenter er sammen og lærer det samme</a:t>
            </a:r>
          </a:p>
          <a:p>
            <a:endParaRPr lang="nb-NO"/>
          </a:p>
          <a:p>
            <a:r>
              <a:rPr lang="nb-NO"/>
              <a:t>Håndarbeid</a:t>
            </a:r>
          </a:p>
          <a:p>
            <a:r>
              <a:rPr lang="nb-NO"/>
              <a:t>Reparasjon</a:t>
            </a:r>
          </a:p>
          <a:p>
            <a:r>
              <a:rPr lang="nb-NO"/>
              <a:t>Sløyd</a:t>
            </a:r>
          </a:p>
          <a:p>
            <a:r>
              <a:rPr lang="nb-NO"/>
              <a:t>Kunst</a:t>
            </a:r>
          </a:p>
          <a:p>
            <a:r>
              <a:rPr lang="nb-NO"/>
              <a:t>Maling</a:t>
            </a:r>
          </a:p>
          <a:p>
            <a:r>
              <a:rPr lang="nb-NO"/>
              <a:t>Film</a:t>
            </a:r>
          </a:p>
          <a:p>
            <a:endParaRPr lang="nb-NO"/>
          </a:p>
          <a:p>
            <a:r>
              <a:rPr lang="nb-NO"/>
              <a:t>For gutter og jenter</a:t>
            </a:r>
          </a:p>
          <a:p>
            <a:endParaRPr lang="nb-NO"/>
          </a:p>
        </p:txBody>
      </p:sp>
      <p:sp>
        <p:nvSpPr>
          <p:cNvPr id="4" name="Plassholder for lysbildenummer 3"/>
          <p:cNvSpPr>
            <a:spLocks noGrp="1"/>
          </p:cNvSpPr>
          <p:nvPr>
            <p:ph type="sldNum" sz="quarter" idx="5"/>
          </p:nvPr>
        </p:nvSpPr>
        <p:spPr/>
        <p:txBody>
          <a:bodyPr/>
          <a:lstStyle/>
          <a:p>
            <a:fld id="{424BBA70-38CC-4203-989E-D23586E97586}" type="slidenum">
              <a:rPr lang="nb-NO" smtClean="0"/>
              <a:t>23</a:t>
            </a:fld>
            <a:endParaRPr lang="nb-NO"/>
          </a:p>
        </p:txBody>
      </p:sp>
    </p:spTree>
    <p:extLst>
      <p:ext uri="{BB962C8B-B14F-4D97-AF65-F5344CB8AC3E}">
        <p14:creationId xmlns:p14="http://schemas.microsoft.com/office/powerpoint/2010/main" val="5100851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a:solidFill>
                  <a:srgbClr val="000000"/>
                </a:solidFill>
              </a:rPr>
              <a:t>Hvorfor er det viktig å ha kroppsøving og fysisk aktivitet som fag på skolen? </a:t>
            </a:r>
          </a:p>
          <a:p>
            <a:pPr marL="171450" indent="-171450">
              <a:buFont typeface="Arial" panose="020B0604020202020204" pitchFamily="34" charset="0"/>
              <a:buChar char="•"/>
            </a:pPr>
            <a:r>
              <a:rPr lang="nb-NO" sz="1200">
                <a:solidFill>
                  <a:srgbClr val="000000"/>
                </a:solidFill>
              </a:rPr>
              <a:t>Alle elever skal få mulighet til å være fysisk aktive i løpet av en skoledag, og alle skal ha kroppsøving på skolen</a:t>
            </a:r>
          </a:p>
          <a:p>
            <a:pPr marL="171450" indent="-171450">
              <a:buFont typeface="Arial" panose="020B0604020202020204" pitchFamily="34" charset="0"/>
              <a:buChar char="•"/>
            </a:pPr>
            <a:r>
              <a:rPr lang="nb-NO" noProof="0"/>
              <a:t>Fysisk aktivitet bidrar til økt læring og bedre resultater i andre fag. Bedre konsentrasjon. Det er mye forskning som viser det. </a:t>
            </a:r>
          </a:p>
          <a:p>
            <a:pPr marL="171450" indent="-171450">
              <a:buFont typeface="Arial" panose="020B0604020202020204" pitchFamily="34" charset="0"/>
              <a:buChar char="•"/>
            </a:pPr>
            <a:r>
              <a:rPr lang="nb-NO" noProof="0"/>
              <a:t>Lære om sunn livsstil, friluftsliv, ulike idretter, samarbeid, klare seg ute i alle årstider, forebygge sykdom. </a:t>
            </a:r>
          </a:p>
          <a:p>
            <a:pPr marL="171450" indent="-171450">
              <a:buFont typeface="Arial" panose="020B0604020202020204" pitchFamily="34" charset="0"/>
              <a:buChar char="•"/>
            </a:pPr>
            <a:r>
              <a:rPr lang="nb-NO" noProof="0"/>
              <a:t>Faget </a:t>
            </a:r>
            <a:r>
              <a:rPr lang="nb-NO" sz="1200" b="0" i="0" kern="1200">
                <a:solidFill>
                  <a:schemeClr val="tx1"/>
                </a:solidFill>
                <a:effectLst/>
                <a:latin typeface="+mn-lt"/>
                <a:ea typeface="+mn-ea"/>
                <a:cs typeface="+mn-cs"/>
              </a:rPr>
              <a:t>bidrar til at barn og unge utvikler selvtillit – </a:t>
            </a:r>
          </a:p>
          <a:p>
            <a:pPr marL="171450" indent="-171450">
              <a:buFont typeface="Arial" panose="020B0604020202020204" pitchFamily="34" charset="0"/>
              <a:buChar char="•"/>
            </a:pPr>
            <a:r>
              <a:rPr lang="nb-NO" sz="1200" b="0" i="0" kern="1200">
                <a:solidFill>
                  <a:schemeClr val="tx1"/>
                </a:solidFill>
                <a:effectLst/>
                <a:latin typeface="+mn-lt"/>
                <a:ea typeface="+mn-ea"/>
                <a:cs typeface="+mn-cs"/>
              </a:rPr>
              <a:t>Favorittfag for noen (ikke for alle)– viktig del av skolen</a:t>
            </a:r>
          </a:p>
          <a:p>
            <a:pPr marL="171450" indent="-171450">
              <a:buFont typeface="Arial" panose="020B0604020202020204" pitchFamily="34" charset="0"/>
              <a:buChar char="•"/>
            </a:pPr>
            <a:endParaRPr lang="nb-NO" sz="1200" b="0" i="0" kern="1200">
              <a:solidFill>
                <a:schemeClr val="tx1"/>
              </a:solidFill>
              <a:effectLst/>
              <a:latin typeface="+mn-lt"/>
              <a:ea typeface="+mn-ea"/>
              <a:cs typeface="+mn-cs"/>
            </a:endParaRPr>
          </a:p>
          <a:p>
            <a:pPr marL="171450" indent="-171450">
              <a:buFont typeface="Arial" panose="020B0604020202020204" pitchFamily="34" charset="0"/>
              <a:buChar char="•"/>
            </a:pPr>
            <a:endParaRPr lang="nb-NO" sz="1200">
              <a:solidFill>
                <a:srgbClr val="000000"/>
              </a:solidFill>
            </a:endParaRPr>
          </a:p>
          <a:p>
            <a:endParaRPr lang="nb-NO" sz="1200">
              <a:solidFill>
                <a:srgbClr val="000000"/>
              </a:solidFill>
            </a:endParaRPr>
          </a:p>
          <a:p>
            <a:endParaRPr lang="nb-NO"/>
          </a:p>
        </p:txBody>
      </p:sp>
      <p:sp>
        <p:nvSpPr>
          <p:cNvPr id="4" name="Plassholder for lysbildenummer 3"/>
          <p:cNvSpPr>
            <a:spLocks noGrp="1"/>
          </p:cNvSpPr>
          <p:nvPr>
            <p:ph type="sldNum" sz="quarter" idx="5"/>
          </p:nvPr>
        </p:nvSpPr>
        <p:spPr/>
        <p:txBody>
          <a:bodyPr/>
          <a:lstStyle/>
          <a:p>
            <a:fld id="{424BBA70-38CC-4203-989E-D23586E97586}" type="slidenum">
              <a:rPr lang="nb-NO" smtClean="0"/>
              <a:t>24</a:t>
            </a:fld>
            <a:endParaRPr lang="nb-NO"/>
          </a:p>
        </p:txBody>
      </p:sp>
    </p:spTree>
    <p:extLst>
      <p:ext uri="{BB962C8B-B14F-4D97-AF65-F5344CB8AC3E}">
        <p14:creationId xmlns:p14="http://schemas.microsoft.com/office/powerpoint/2010/main" val="31174680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0"/>
              <a:t> Diskuter tema dusjing på skolen med deltakerne om det passer i gruppa. Får frem deres syn, har de egne erfaringer?</a:t>
            </a:r>
          </a:p>
          <a:p>
            <a:r>
              <a:rPr lang="nb-NO" b="0"/>
              <a:t>Skolen synes det er viktig at alle skal være med. Mange norske elever opplever det også vanskelig å dusje/skifte – både gutter og jenter. Skolen kan ikke si at alle må dusje, og det er ulike løsninger på skolene. Snakk om hva deltakerne som foreldre kan gjøre (snakk med skolen)</a:t>
            </a:r>
          </a:p>
          <a:p>
            <a:endParaRPr lang="nb-NO" b="0"/>
          </a:p>
          <a:p>
            <a:endParaRPr lang="nb-NO" b="0"/>
          </a:p>
          <a:p>
            <a:endParaRPr lang="nb-NO" b="0"/>
          </a:p>
          <a:p>
            <a:endParaRPr lang="nb-NO" b="0"/>
          </a:p>
          <a:p>
            <a:endParaRPr lang="nb-NO" b="1"/>
          </a:p>
          <a:p>
            <a:r>
              <a:rPr lang="nb-NO" b="1"/>
              <a:t>Sabire snakker om sin innføringsklasse</a:t>
            </a:r>
          </a:p>
          <a:p>
            <a:endParaRPr lang="nb-NO" b="1"/>
          </a:p>
          <a:p>
            <a:endParaRPr lang="nb-NO" b="1"/>
          </a:p>
          <a:p>
            <a:r>
              <a:rPr lang="nb-NO" b="1"/>
              <a:t>Svar:</a:t>
            </a:r>
            <a:endParaRPr lang="nb-NO">
              <a:cs typeface="Calibri"/>
            </a:endParaRPr>
          </a:p>
          <a:p>
            <a:r>
              <a:rPr lang="nb-NO" b="0">
                <a:effectLst/>
              </a:rPr>
              <a:t>Om dette oppleves som et problem for foreldregruppa, kan de oppfordres til å snakke om dette tema. </a:t>
            </a:r>
          </a:p>
          <a:p>
            <a:endParaRPr lang="nb-NO" b="0">
              <a:effectLst/>
            </a:endParaRPr>
          </a:p>
          <a:p>
            <a:r>
              <a:rPr lang="nb-NO" b="0">
                <a:effectLst/>
              </a:rPr>
              <a:t>Noen elever kan synes det er skummelt å måtte dusje sammen med andre etter gymtimen, og dette kan være noe noen elever kan grue seg til.</a:t>
            </a:r>
            <a:r>
              <a:rPr lang="nb-NO">
                <a:effectLst/>
              </a:rPr>
              <a:t> Noen kommer fra andre kulturer der det ikke er naturlig å dusje og skifte sammen med andre. Det står ikke i loven at elever må dusje etter gymtimen. </a:t>
            </a:r>
          </a:p>
          <a:p>
            <a:r>
              <a:rPr lang="nb-NO">
                <a:effectLst/>
              </a:rPr>
              <a:t>Skolen må gi foreldrene informasjon om dette. Det må være opp til den enkelte skole i samarbeid med skolens tillitsvalgte foreldre å finne frem til den beste måten å gi informasjon om at dusjing er frivillig. Skolen kan prøve å tilrettelegge for dusjing, og finne løsninger slik at eleven føler seg komfortabel med dette, men skolen kan altså ikke tvinge dem. Snakk med læreren.</a:t>
            </a:r>
          </a:p>
          <a:p>
            <a:endParaRPr lang="nb-NO"/>
          </a:p>
          <a:p>
            <a:r>
              <a:rPr lang="nb-NO"/>
              <a:t>Men fra forskning: </a:t>
            </a:r>
            <a:r>
              <a:rPr lang="nb-NO" sz="1200" b="0" i="0" kern="1200">
                <a:solidFill>
                  <a:schemeClr val="tx1"/>
                </a:solidFill>
                <a:effectLst/>
                <a:latin typeface="+mn-lt"/>
                <a:ea typeface="+mn-ea"/>
                <a:cs typeface="+mn-cs"/>
              </a:rPr>
              <a:t>Nesten 90 prosent av elevene svarer dessuten at de syns det er greit å dusje etter gymtimen.</a:t>
            </a:r>
          </a:p>
          <a:p>
            <a:r>
              <a:rPr lang="nb-NO" sz="1200" b="0" i="0" kern="1200">
                <a:solidFill>
                  <a:schemeClr val="tx1"/>
                </a:solidFill>
                <a:effectLst/>
                <a:latin typeface="+mn-lt"/>
                <a:ea typeface="+mn-ea"/>
                <a:cs typeface="+mn-cs"/>
              </a:rPr>
              <a:t>Basseng: må dusje </a:t>
            </a:r>
            <a:r>
              <a:rPr lang="nb-NO" sz="1200" b="0" i="0" kern="1200" err="1">
                <a:solidFill>
                  <a:schemeClr val="tx1"/>
                </a:solidFill>
                <a:effectLst/>
                <a:latin typeface="+mn-lt"/>
                <a:ea typeface="+mn-ea"/>
                <a:cs typeface="+mn-cs"/>
              </a:rPr>
              <a:t>pga</a:t>
            </a:r>
            <a:r>
              <a:rPr lang="nb-NO" sz="1200" b="0" i="0" kern="1200">
                <a:solidFill>
                  <a:schemeClr val="tx1"/>
                </a:solidFill>
                <a:effectLst/>
                <a:latin typeface="+mn-lt"/>
                <a:ea typeface="+mn-ea"/>
                <a:cs typeface="+mn-cs"/>
              </a:rPr>
              <a:t> hygiene</a:t>
            </a:r>
          </a:p>
        </p:txBody>
      </p:sp>
      <p:sp>
        <p:nvSpPr>
          <p:cNvPr id="4" name="Plassholder for lysbildenummer 3"/>
          <p:cNvSpPr>
            <a:spLocks noGrp="1"/>
          </p:cNvSpPr>
          <p:nvPr>
            <p:ph type="sldNum" sz="quarter" idx="5"/>
          </p:nvPr>
        </p:nvSpPr>
        <p:spPr/>
        <p:txBody>
          <a:bodyPr/>
          <a:lstStyle/>
          <a:p>
            <a:fld id="{424BBA70-38CC-4203-989E-D23586E97586}" type="slidenum">
              <a:rPr lang="nb-NO" smtClean="0"/>
              <a:t>25</a:t>
            </a:fld>
            <a:endParaRPr lang="nb-NO"/>
          </a:p>
        </p:txBody>
      </p:sp>
    </p:spTree>
    <p:extLst>
      <p:ext uri="{BB962C8B-B14F-4D97-AF65-F5344CB8AC3E}">
        <p14:creationId xmlns:p14="http://schemas.microsoft.com/office/powerpoint/2010/main" val="41479444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Deltakerne trenger ikke forstå alt som sies. Snakk om hvorfor det er bra med nettbrett. (motivasjon, jobbe selvstendig, ting som ikke kan gjøres med papir og blyant, være nysgjerrig… ) Alle skolene bruker nettbrett – </a:t>
            </a:r>
            <a:r>
              <a:rPr lang="nb-NO" b="1"/>
              <a:t>alle skal ha samme mulighet</a:t>
            </a:r>
            <a:r>
              <a:rPr lang="nb-NO"/>
              <a:t>. Samtidig er det en diskusjon om det er bra med så mye skjermbruk……. </a:t>
            </a:r>
          </a:p>
          <a:p>
            <a:endParaRPr lang="nb-NO"/>
          </a:p>
        </p:txBody>
      </p:sp>
      <p:sp>
        <p:nvSpPr>
          <p:cNvPr id="4" name="Plassholder for lysbildenummer 3"/>
          <p:cNvSpPr>
            <a:spLocks noGrp="1"/>
          </p:cNvSpPr>
          <p:nvPr>
            <p:ph type="sldNum" sz="quarter" idx="5"/>
          </p:nvPr>
        </p:nvSpPr>
        <p:spPr/>
        <p:txBody>
          <a:bodyPr/>
          <a:lstStyle/>
          <a:p>
            <a:fld id="{424BBA70-38CC-4203-989E-D23586E97586}" type="slidenum">
              <a:rPr lang="nb-NO" smtClean="0"/>
              <a:t>26</a:t>
            </a:fld>
            <a:endParaRPr lang="nb-NO"/>
          </a:p>
        </p:txBody>
      </p:sp>
    </p:spTree>
    <p:extLst>
      <p:ext uri="{BB962C8B-B14F-4D97-AF65-F5344CB8AC3E}">
        <p14:creationId xmlns:p14="http://schemas.microsoft.com/office/powerpoint/2010/main" val="22859751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Samtale i grupper. Oppsummering i plenum etterpå. </a:t>
            </a:r>
          </a:p>
        </p:txBody>
      </p:sp>
      <p:sp>
        <p:nvSpPr>
          <p:cNvPr id="4" name="Plassholder for lysbildenummer 3"/>
          <p:cNvSpPr>
            <a:spLocks noGrp="1"/>
          </p:cNvSpPr>
          <p:nvPr>
            <p:ph type="sldNum" sz="quarter" idx="5"/>
          </p:nvPr>
        </p:nvSpPr>
        <p:spPr/>
        <p:txBody>
          <a:bodyPr/>
          <a:lstStyle/>
          <a:p>
            <a:fld id="{424BBA70-38CC-4203-989E-D23586E97586}" type="slidenum">
              <a:rPr lang="nb-NO" smtClean="0"/>
              <a:t>27</a:t>
            </a:fld>
            <a:endParaRPr lang="nb-NO"/>
          </a:p>
        </p:txBody>
      </p:sp>
    </p:spTree>
    <p:extLst>
      <p:ext uri="{BB962C8B-B14F-4D97-AF65-F5344CB8AC3E}">
        <p14:creationId xmlns:p14="http://schemas.microsoft.com/office/powerpoint/2010/main" val="32834557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a:t>MÅL: Foreldrene bør kunne kjenne igjen appene om barna bruker dem hjemme– og evt.spørre barna om hvordan de bruker dem. I undervisningen bruker elever nettbrett i tillegg til vanlige bøker og skrivebøker. Noen ganger blir elevene bedt om å jobbe med de forskjellige appene hjemme, som lekse. </a:t>
            </a:r>
          </a:p>
          <a:p>
            <a:endParaRPr lang="nb-NO"/>
          </a:p>
        </p:txBody>
      </p:sp>
      <p:sp>
        <p:nvSpPr>
          <p:cNvPr id="4" name="Plassholder for lysbildenummer 3"/>
          <p:cNvSpPr>
            <a:spLocks noGrp="1"/>
          </p:cNvSpPr>
          <p:nvPr>
            <p:ph type="sldNum" sz="quarter" idx="5"/>
          </p:nvPr>
        </p:nvSpPr>
        <p:spPr/>
        <p:txBody>
          <a:bodyPr/>
          <a:lstStyle/>
          <a:p>
            <a:fld id="{424BBA70-38CC-4203-989E-D23586E97586}" type="slidenum">
              <a:rPr lang="nb-NO" smtClean="0"/>
              <a:t>28</a:t>
            </a:fld>
            <a:endParaRPr lang="nb-NO"/>
          </a:p>
        </p:txBody>
      </p:sp>
    </p:spTree>
    <p:extLst>
      <p:ext uri="{BB962C8B-B14F-4D97-AF65-F5344CB8AC3E}">
        <p14:creationId xmlns:p14="http://schemas.microsoft.com/office/powerpoint/2010/main" val="4089050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Vise enkelt hvordan appen fungerer. </a:t>
            </a:r>
          </a:p>
        </p:txBody>
      </p:sp>
      <p:sp>
        <p:nvSpPr>
          <p:cNvPr id="4" name="Plassholder for lysbildenummer 3"/>
          <p:cNvSpPr>
            <a:spLocks noGrp="1"/>
          </p:cNvSpPr>
          <p:nvPr>
            <p:ph type="sldNum" sz="quarter" idx="5"/>
          </p:nvPr>
        </p:nvSpPr>
        <p:spPr/>
        <p:txBody>
          <a:bodyPr/>
          <a:lstStyle/>
          <a:p>
            <a:fld id="{424BBA70-38CC-4203-989E-D23586E97586}" type="slidenum">
              <a:rPr lang="nb-NO" smtClean="0"/>
              <a:t>29</a:t>
            </a:fld>
            <a:endParaRPr lang="nb-NO"/>
          </a:p>
        </p:txBody>
      </p:sp>
    </p:spTree>
    <p:extLst>
      <p:ext uri="{BB962C8B-B14F-4D97-AF65-F5344CB8AC3E}">
        <p14:creationId xmlns:p14="http://schemas.microsoft.com/office/powerpoint/2010/main" val="19529986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Digital skrivebok; her kan eleven lime inn bilder, skrive, lage talenotat.</a:t>
            </a:r>
          </a:p>
          <a:p>
            <a:r>
              <a:rPr lang="nb-NO"/>
              <a:t>Vis på tv-en fra appen</a:t>
            </a:r>
          </a:p>
        </p:txBody>
      </p:sp>
      <p:sp>
        <p:nvSpPr>
          <p:cNvPr id="4" name="Plassholder for lysbildenummer 3"/>
          <p:cNvSpPr>
            <a:spLocks noGrp="1"/>
          </p:cNvSpPr>
          <p:nvPr>
            <p:ph type="sldNum" sz="quarter" idx="5"/>
          </p:nvPr>
        </p:nvSpPr>
        <p:spPr/>
        <p:txBody>
          <a:bodyPr/>
          <a:lstStyle/>
          <a:p>
            <a:fld id="{424BBA70-38CC-4203-989E-D23586E97586}" type="slidenum">
              <a:rPr lang="nb-NO" smtClean="0"/>
              <a:t>30</a:t>
            </a:fld>
            <a:endParaRPr lang="nb-NO"/>
          </a:p>
        </p:txBody>
      </p:sp>
    </p:spTree>
    <p:extLst>
      <p:ext uri="{BB962C8B-B14F-4D97-AF65-F5344CB8AC3E}">
        <p14:creationId xmlns:p14="http://schemas.microsoft.com/office/powerpoint/2010/main" val="21544431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 Det er flere måter å hilse på. Se hyggelige videoer om hilsning hvis ønskelig – dette er bare eksempler.</a:t>
            </a:r>
          </a:p>
        </p:txBody>
      </p:sp>
      <p:sp>
        <p:nvSpPr>
          <p:cNvPr id="4" name="Plassholder for lysbildenummer 3"/>
          <p:cNvSpPr>
            <a:spLocks noGrp="1"/>
          </p:cNvSpPr>
          <p:nvPr>
            <p:ph type="sldNum" sz="quarter" idx="5"/>
          </p:nvPr>
        </p:nvSpPr>
        <p:spPr/>
        <p:txBody>
          <a:bodyPr/>
          <a:lstStyle/>
          <a:p>
            <a:fld id="{424BBA70-38CC-4203-989E-D23586E97586}" type="slidenum">
              <a:rPr lang="nb-NO" smtClean="0"/>
              <a:t>4</a:t>
            </a:fld>
            <a:endParaRPr lang="nb-NO"/>
          </a:p>
        </p:txBody>
      </p:sp>
    </p:spTree>
    <p:extLst>
      <p:ext uri="{BB962C8B-B14F-4D97-AF65-F5344CB8AC3E}">
        <p14:creationId xmlns:p14="http://schemas.microsoft.com/office/powerpoint/2010/main" val="19534853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buFont typeface="Arial"/>
              <a:buNone/>
            </a:pPr>
            <a:r>
              <a:rPr lang="nb-NO" b="1"/>
              <a:t>Dersom noen av deltakerne ikke har foreldretilgang, bør de å hjelp til det.</a:t>
            </a:r>
            <a:endParaRPr lang="nb-NO" b="1">
              <a:cs typeface="Calibri" panose="020F0502020204030204"/>
            </a:endParaRPr>
          </a:p>
          <a:p>
            <a:pPr marL="171450" indent="-171450">
              <a:buFont typeface="Arial" panose="020B0604020202020204" pitchFamily="34" charset="0"/>
              <a:buChar char="•"/>
            </a:pPr>
            <a:r>
              <a:rPr lang="nb-NO"/>
              <a:t>Du trenger en kode for å få tilgang til informasjon fra skolen på Showbie. Du får koden av læreren enten på ark eller på e-post. </a:t>
            </a:r>
            <a:endParaRPr lang="nb-NO">
              <a:cs typeface="Calibri"/>
            </a:endParaRPr>
          </a:p>
          <a:p>
            <a:pPr marL="171450" indent="-171450">
              <a:buFont typeface="Arial" panose="020B0604020202020204" pitchFamily="34" charset="0"/>
              <a:buChar char="•"/>
            </a:pPr>
            <a:r>
              <a:rPr lang="nb-NO"/>
              <a:t>Du kan laste ned Showbie-appen gratis fra App Store e.l. eller besøke showbie.com i nettleseren din </a:t>
            </a:r>
            <a:endParaRPr lang="nb-NO">
              <a:cs typeface="Calibri"/>
            </a:endParaRPr>
          </a:p>
          <a:p>
            <a:pPr marL="171450" indent="-171450">
              <a:buFont typeface="Arial" panose="020B0604020202020204" pitchFamily="34" charset="0"/>
              <a:buChar char="•"/>
            </a:pPr>
            <a:r>
              <a:rPr lang="nb-NO"/>
              <a:t>Velg «Registrer deg» </a:t>
            </a:r>
            <a:endParaRPr lang="nb-NO">
              <a:cs typeface="Calibri"/>
            </a:endParaRPr>
          </a:p>
          <a:p>
            <a:pPr marL="171450" indent="-171450">
              <a:buFont typeface="Arial" panose="020B0604020202020204" pitchFamily="34" charset="0"/>
              <a:buChar char="•"/>
            </a:pPr>
            <a:r>
              <a:rPr lang="nb-NO"/>
              <a:t>Angi navnet ditt, e-postadressen og lag et passord. Trykk på registrer deg. </a:t>
            </a:r>
            <a:endParaRPr lang="nb-NO">
              <a:cs typeface="Calibri"/>
            </a:endParaRPr>
          </a:p>
          <a:p>
            <a:pPr marL="171450" indent="-171450">
              <a:buFont typeface="Arial" panose="020B0604020202020204" pitchFamily="34" charset="0"/>
              <a:buChar char="•"/>
            </a:pPr>
            <a:r>
              <a:rPr lang="nb-NO"/>
              <a:t>Angi foreldrekoden din. Trykk på «Legg til elev». </a:t>
            </a:r>
            <a:endParaRPr lang="nb-NO">
              <a:cs typeface="Calibri"/>
            </a:endParaRPr>
          </a:p>
          <a:p>
            <a:pPr>
              <a:buFont typeface="Arial"/>
              <a:buNone/>
            </a:pPr>
            <a:endParaRPr lang="nb-NO">
              <a:cs typeface="Calibri"/>
            </a:endParaRPr>
          </a:p>
          <a:p>
            <a:pPr marL="171450" indent="-171450">
              <a:buFont typeface="Arial" panose="020B0604020202020204" pitchFamily="34" charset="0"/>
              <a:buChar char="•"/>
            </a:pPr>
            <a:r>
              <a:rPr lang="nb-NO"/>
              <a:t>Når foreldre oppretter sin foreldrekonto får de </a:t>
            </a:r>
            <a:r>
              <a:rPr lang="nb-NO" b="1"/>
              <a:t>kun lesetilgang</a:t>
            </a:r>
            <a:r>
              <a:rPr lang="nb-NO"/>
              <a:t>. Det betyr at foreldre ikke kan kommentere oppgaver eller legge til filer, men de vil ha muligheten til å se elevens oppgaver, innleveringsfrister og karakterer. I Showbie legger læreren ut ukeplaner, lekser, oppgaver og viktige beskjeder.</a:t>
            </a:r>
            <a:endParaRPr lang="nb-NO">
              <a:cs typeface="Calibri"/>
            </a:endParaRPr>
          </a:p>
          <a:p>
            <a:pPr marL="171450" indent="-171450">
              <a:buFont typeface="Arial" panose="020B0604020202020204" pitchFamily="34" charset="0"/>
              <a:buChar char="•"/>
            </a:pPr>
            <a:r>
              <a:rPr lang="nb-NO"/>
              <a:t>Læreren kan også legge ut tilbakemeldinger til hver enkelt elev. </a:t>
            </a:r>
            <a:r>
              <a:rPr lang="nb-NO" err="1"/>
              <a:t>Showbie</a:t>
            </a:r>
            <a:r>
              <a:rPr lang="nb-NO"/>
              <a:t> kan brukes til både skriftlige og muntlige oppgaver. </a:t>
            </a:r>
            <a:endParaRPr lang="en-US"/>
          </a:p>
          <a:p>
            <a:pPr marL="171450" indent="-171450">
              <a:buFont typeface="Arial" panose="020B0604020202020204" pitchFamily="34" charset="0"/>
              <a:buChar char="•"/>
            </a:pPr>
            <a:r>
              <a:rPr lang="nb-NO"/>
              <a:t>Foreldre får tilgangskode fra læreren og har tilgang til </a:t>
            </a:r>
            <a:r>
              <a:rPr lang="nb-NO" b="1" err="1"/>
              <a:t>lekserommet</a:t>
            </a:r>
            <a:r>
              <a:rPr lang="nb-NO"/>
              <a:t>. Dette må gjøres fra mobilen eller foreldrenes </a:t>
            </a:r>
            <a:r>
              <a:rPr lang="nb-NO" err="1"/>
              <a:t>iPad</a:t>
            </a:r>
            <a:r>
              <a:rPr lang="nb-NO"/>
              <a:t>. </a:t>
            </a:r>
            <a:endParaRPr lang="en-US"/>
          </a:p>
          <a:p>
            <a:endParaRPr lang="nb-NO">
              <a:cs typeface="Calibri"/>
            </a:endParaRPr>
          </a:p>
        </p:txBody>
      </p:sp>
      <p:sp>
        <p:nvSpPr>
          <p:cNvPr id="4" name="Plassholder for lysbildenummer 3"/>
          <p:cNvSpPr>
            <a:spLocks noGrp="1"/>
          </p:cNvSpPr>
          <p:nvPr>
            <p:ph type="sldNum" sz="quarter" idx="5"/>
          </p:nvPr>
        </p:nvSpPr>
        <p:spPr/>
        <p:txBody>
          <a:bodyPr/>
          <a:lstStyle/>
          <a:p>
            <a:fld id="{424BBA70-38CC-4203-989E-D23586E97586}" type="slidenum">
              <a:rPr lang="nb-NO" smtClean="0"/>
              <a:t>32</a:t>
            </a:fld>
            <a:endParaRPr lang="nb-NO"/>
          </a:p>
        </p:txBody>
      </p:sp>
    </p:spTree>
    <p:extLst>
      <p:ext uri="{BB962C8B-B14F-4D97-AF65-F5344CB8AC3E}">
        <p14:creationId xmlns:p14="http://schemas.microsoft.com/office/powerpoint/2010/main" val="23160610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 På det venstre bildet ser vi to klasser; på skolen og lekser. I </a:t>
            </a:r>
            <a:r>
              <a:rPr lang="nb-NO" err="1"/>
              <a:t>lekserommet</a:t>
            </a:r>
            <a:r>
              <a:rPr lang="nb-NO"/>
              <a:t> finner barna lekser til de ulike fagene. Det er ganske vanlig at ukeplanen ligger i dette rommet. </a:t>
            </a:r>
            <a:r>
              <a:rPr lang="nb-NO" b="1"/>
              <a:t>Vise hvor de finner ukeplan! Be dem finne barnas ukeplan</a:t>
            </a:r>
          </a:p>
          <a:p>
            <a:endParaRPr lang="nb-NO" b="1">
              <a:cs typeface="Calibri"/>
            </a:endParaRPr>
          </a:p>
          <a:p>
            <a:endParaRPr lang="nb-NO">
              <a:cs typeface="Calibri"/>
            </a:endParaRPr>
          </a:p>
          <a:p>
            <a:endParaRPr lang="nb-NO">
              <a:cs typeface="Calibri"/>
            </a:endParaRPr>
          </a:p>
        </p:txBody>
      </p:sp>
      <p:sp>
        <p:nvSpPr>
          <p:cNvPr id="4" name="Plassholder for lysbildenummer 3"/>
          <p:cNvSpPr>
            <a:spLocks noGrp="1"/>
          </p:cNvSpPr>
          <p:nvPr>
            <p:ph type="sldNum" sz="quarter" idx="5"/>
          </p:nvPr>
        </p:nvSpPr>
        <p:spPr/>
        <p:txBody>
          <a:bodyPr/>
          <a:lstStyle/>
          <a:p>
            <a:fld id="{424BBA70-38CC-4203-989E-D23586E97586}" type="slidenum">
              <a:rPr lang="nb-NO" smtClean="0"/>
              <a:t>33</a:t>
            </a:fld>
            <a:endParaRPr lang="nb-NO"/>
          </a:p>
        </p:txBody>
      </p:sp>
    </p:spTree>
    <p:extLst>
      <p:ext uri="{BB962C8B-B14F-4D97-AF65-F5344CB8AC3E}">
        <p14:creationId xmlns:p14="http://schemas.microsoft.com/office/powerpoint/2010/main" val="6948794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b-NO"/>
              <a:t>Som standard har foreldre tilgang til elevens portefølje. (Det som lærer vil dele med foreldrene….. )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b-NO"/>
              <a:t>Her kan både lærere og elever legge inn </a:t>
            </a:r>
            <a:r>
              <a:rPr lang="nb-NO" b="1"/>
              <a:t>oppgaver, tester og andre ting som de vil ta vare på eller som de er ekstra fornøyde med.</a:t>
            </a:r>
            <a:endParaRPr lang="nb-NO" b="1">
              <a:cs typeface="Calibri"/>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b-NO"/>
              <a:t>Forklaring til bildet: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a:t>KM=forelders initialer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a:t>Barnets navn og bilde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a:t>Porteføljen er merket med gul stjerne</a:t>
            </a:r>
            <a:endParaRPr lang="nb-NO">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a:p>
        </p:txBody>
      </p:sp>
      <p:sp>
        <p:nvSpPr>
          <p:cNvPr id="4" name="Plassholder for lysbildenummer 3"/>
          <p:cNvSpPr>
            <a:spLocks noGrp="1"/>
          </p:cNvSpPr>
          <p:nvPr>
            <p:ph type="sldNum" sz="quarter" idx="5"/>
          </p:nvPr>
        </p:nvSpPr>
        <p:spPr/>
        <p:txBody>
          <a:bodyPr/>
          <a:lstStyle/>
          <a:p>
            <a:fld id="{424BBA70-38CC-4203-989E-D23586E97586}" type="slidenum">
              <a:rPr lang="nb-NO" smtClean="0"/>
              <a:t>34</a:t>
            </a:fld>
            <a:endParaRPr lang="nb-NO"/>
          </a:p>
        </p:txBody>
      </p:sp>
    </p:spTree>
    <p:extLst>
      <p:ext uri="{BB962C8B-B14F-4D97-AF65-F5344CB8AC3E}">
        <p14:creationId xmlns:p14="http://schemas.microsoft.com/office/powerpoint/2010/main" val="17259623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Målet er at deltakere skal vite hva en ukeplan er og hvor den ligger.</a:t>
            </a:r>
          </a:p>
          <a:p>
            <a:r>
              <a:rPr lang="nb-NO"/>
              <a:t>- Vet alle hva en ukeplan er? </a:t>
            </a:r>
          </a:p>
          <a:p>
            <a:r>
              <a:rPr lang="nb-NO"/>
              <a:t>- Hva slags informasjon finner man på en ukeplan? </a:t>
            </a:r>
          </a:p>
          <a:p>
            <a:r>
              <a:rPr lang="nb-NO"/>
              <a:t>- Hvor finner dere ukeplanen? </a:t>
            </a:r>
          </a:p>
          <a:p>
            <a:r>
              <a:rPr lang="nb-NO"/>
              <a:t>- Er det vanskelig å forstå? </a:t>
            </a:r>
          </a:p>
          <a:p>
            <a:pPr marL="171450" indent="-171450">
              <a:buFontTx/>
              <a:buChar char="-"/>
            </a:pPr>
            <a:r>
              <a:rPr lang="nb-NO"/>
              <a:t>Hva gjør du dersom du ikke forstår ukeplanen?</a:t>
            </a:r>
          </a:p>
          <a:p>
            <a:pPr marL="171450" indent="-171450">
              <a:buFontTx/>
              <a:buChar char="-"/>
            </a:pPr>
            <a:endParaRPr lang="nb-NO"/>
          </a:p>
          <a:p>
            <a:pPr marL="0" indent="0">
              <a:buNone/>
            </a:pPr>
            <a:r>
              <a:rPr lang="nb-NO" sz="2000"/>
              <a:t>Ukeplanen ligger i Showbie og gir informasjon om hva som skal skje gjennom hele uken på skolen:</a:t>
            </a:r>
          </a:p>
          <a:p>
            <a:pPr marL="0" indent="0">
              <a:buNone/>
            </a:pPr>
            <a:endParaRPr lang="nb-NO" sz="2000"/>
          </a:p>
          <a:p>
            <a:pPr lvl="1"/>
            <a:r>
              <a:rPr lang="nb-NO" sz="2000"/>
              <a:t>Lekser</a:t>
            </a:r>
          </a:p>
          <a:p>
            <a:pPr lvl="1"/>
            <a:r>
              <a:rPr lang="nb-NO" sz="2000"/>
              <a:t>Konkrete mål om hva barna skal lære</a:t>
            </a:r>
          </a:p>
          <a:p>
            <a:pPr lvl="1"/>
            <a:r>
              <a:rPr lang="nb-NO" sz="2000"/>
              <a:t>Aktiviteter på skolen</a:t>
            </a:r>
          </a:p>
          <a:p>
            <a:pPr lvl="1"/>
            <a:r>
              <a:rPr lang="nb-NO" sz="2000"/>
              <a:t>Viktige beskjeder til foreldre</a:t>
            </a:r>
          </a:p>
          <a:p>
            <a:pPr marL="457200" lvl="1" indent="0">
              <a:buNone/>
            </a:pPr>
            <a:endParaRPr lang="nb-NO" sz="2000"/>
          </a:p>
          <a:p>
            <a:pPr marL="457200" lvl="1" indent="0">
              <a:buNone/>
            </a:pPr>
            <a:r>
              <a:rPr lang="nb-NO" sz="2000"/>
              <a:t>Ny ukeplan hver uke!</a:t>
            </a:r>
          </a:p>
          <a:p>
            <a:pPr marL="171450" indent="-171450">
              <a:buFontTx/>
              <a:buChar char="-"/>
            </a:pPr>
            <a:endParaRPr lang="nb-NO"/>
          </a:p>
        </p:txBody>
      </p:sp>
      <p:sp>
        <p:nvSpPr>
          <p:cNvPr id="4" name="Plassholder for lysbildenummer 3"/>
          <p:cNvSpPr>
            <a:spLocks noGrp="1"/>
          </p:cNvSpPr>
          <p:nvPr>
            <p:ph type="sldNum" sz="quarter" idx="5"/>
          </p:nvPr>
        </p:nvSpPr>
        <p:spPr/>
        <p:txBody>
          <a:bodyPr/>
          <a:lstStyle/>
          <a:p>
            <a:fld id="{424BBA70-38CC-4203-989E-D23586E97586}" type="slidenum">
              <a:rPr lang="nb-NO" smtClean="0"/>
              <a:t>35</a:t>
            </a:fld>
            <a:endParaRPr lang="nb-NO"/>
          </a:p>
        </p:txBody>
      </p:sp>
    </p:spTree>
    <p:extLst>
      <p:ext uri="{BB962C8B-B14F-4D97-AF65-F5344CB8AC3E}">
        <p14:creationId xmlns:p14="http://schemas.microsoft.com/office/powerpoint/2010/main" val="19169703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Tx/>
              <a:buChar char="-"/>
            </a:pPr>
            <a:r>
              <a:rPr lang="nb-NO"/>
              <a:t>Viktigst: Skape motivasjon hos foreldre til å forstå, be om hjelp til å forstå! (De kan ikke nødvendigvis forstå alt som står her). </a:t>
            </a:r>
          </a:p>
          <a:p>
            <a:pPr marL="171450" indent="-171450">
              <a:buFontTx/>
              <a:buChar char="-"/>
            </a:pPr>
            <a:endParaRPr lang="nb-NO"/>
          </a:p>
          <a:p>
            <a:pPr marL="171450" indent="-171450">
              <a:buFontTx/>
              <a:buChar char="-"/>
            </a:pPr>
            <a:r>
              <a:rPr lang="nb-NO"/>
              <a:t>Kursholder kan stille noen spørsmål om det som står på ukeplanen. For eksempel: Hva skjer på fredag? Hva er viktig for deg som forelder å huske denne uken? Hva betyr klær etter vær? </a:t>
            </a:r>
          </a:p>
          <a:p>
            <a:pPr marL="171450" indent="-171450">
              <a:buFontTx/>
              <a:buChar char="-"/>
            </a:pPr>
            <a:endParaRPr lang="nb-NO" b="1"/>
          </a:p>
          <a:p>
            <a:pPr marL="171450" indent="-171450">
              <a:buFontTx/>
              <a:buChar char="-"/>
            </a:pPr>
            <a:r>
              <a:rPr lang="nb-NO" b="1"/>
              <a:t>Hva skjer om barnet ditt kommer på skolen uten turmat og </a:t>
            </a:r>
            <a:r>
              <a:rPr lang="nb-NO" b="1" err="1"/>
              <a:t>turklær</a:t>
            </a:r>
            <a:r>
              <a:rPr lang="nb-NO" b="1"/>
              <a:t>? Veldig uheldig – viser hvor viktig det er å lese timeplan</a:t>
            </a:r>
          </a:p>
          <a:p>
            <a:pPr marL="171450" indent="-171450">
              <a:buFontTx/>
              <a:buChar char="-"/>
            </a:pPr>
            <a:endParaRPr lang="nb-NO"/>
          </a:p>
          <a:p>
            <a:pPr marL="171450" indent="-171450">
              <a:buFontTx/>
              <a:buChar char="-"/>
            </a:pPr>
            <a:r>
              <a:rPr lang="nb-NO"/>
              <a:t>Fokuset bør ligge på at det er viktig å lese beskjedene på ukeplanen.</a:t>
            </a:r>
          </a:p>
          <a:p>
            <a:pPr marL="171450" indent="-171450">
              <a:buFontTx/>
              <a:buChar char="-"/>
            </a:pPr>
            <a:endParaRPr lang="nb-NO"/>
          </a:p>
        </p:txBody>
      </p:sp>
      <p:sp>
        <p:nvSpPr>
          <p:cNvPr id="4" name="Plassholder for lysbildenummer 3"/>
          <p:cNvSpPr>
            <a:spLocks noGrp="1"/>
          </p:cNvSpPr>
          <p:nvPr>
            <p:ph type="sldNum" sz="quarter" idx="5"/>
          </p:nvPr>
        </p:nvSpPr>
        <p:spPr/>
        <p:txBody>
          <a:bodyPr/>
          <a:lstStyle/>
          <a:p>
            <a:fld id="{424BBA70-38CC-4203-989E-D23586E97586}" type="slidenum">
              <a:rPr lang="nb-NO" smtClean="0"/>
              <a:t>36</a:t>
            </a:fld>
            <a:endParaRPr lang="nb-NO"/>
          </a:p>
        </p:txBody>
      </p:sp>
    </p:spTree>
    <p:extLst>
      <p:ext uri="{BB962C8B-B14F-4D97-AF65-F5344CB8AC3E}">
        <p14:creationId xmlns:p14="http://schemas.microsoft.com/office/powerpoint/2010/main" val="6879341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Tx/>
              <a:buChar char="-"/>
            </a:pPr>
            <a:r>
              <a:rPr lang="nb-NO"/>
              <a:t>EKSEMPEL på ukeplan.</a:t>
            </a:r>
          </a:p>
          <a:p>
            <a:pPr marL="171450" indent="-171450">
              <a:buFontTx/>
              <a:buChar char="-"/>
            </a:pPr>
            <a:r>
              <a:rPr lang="nb-NO"/>
              <a:t>Kursholder kan be deltakerne fortelle om målene i et av fagene.</a:t>
            </a:r>
          </a:p>
          <a:p>
            <a:r>
              <a:rPr lang="nb-NO"/>
              <a:t>- Det legges ut nytt mål for hvert fag hver uke. Målene hjelper elever å holde fokus på et bestemt tema og gir foreldre mulighet til å snakke om det hjemme slik at barnet reflekterer over det som blir sagt på skolen.</a:t>
            </a:r>
          </a:p>
        </p:txBody>
      </p:sp>
      <p:sp>
        <p:nvSpPr>
          <p:cNvPr id="4" name="Plassholder for lysbildenummer 3"/>
          <p:cNvSpPr>
            <a:spLocks noGrp="1"/>
          </p:cNvSpPr>
          <p:nvPr>
            <p:ph type="sldNum" sz="quarter" idx="5"/>
          </p:nvPr>
        </p:nvSpPr>
        <p:spPr/>
        <p:txBody>
          <a:bodyPr/>
          <a:lstStyle/>
          <a:p>
            <a:fld id="{424BBA70-38CC-4203-989E-D23586E97586}" type="slidenum">
              <a:rPr lang="nb-NO" smtClean="0"/>
              <a:t>37</a:t>
            </a:fld>
            <a:endParaRPr lang="nb-NO"/>
          </a:p>
        </p:txBody>
      </p:sp>
    </p:spTree>
    <p:extLst>
      <p:ext uri="{BB962C8B-B14F-4D97-AF65-F5344CB8AC3E}">
        <p14:creationId xmlns:p14="http://schemas.microsoft.com/office/powerpoint/2010/main" val="36346222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a:t>Sjekk ukeplan i starten av hver uke  slik at du har tid å skaffe</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1"/>
              <a:t>Dette er foreldres ansvar</a:t>
            </a:r>
          </a:p>
          <a:p>
            <a:endParaRPr lang="nb-NO"/>
          </a:p>
          <a:p>
            <a:r>
              <a:rPr lang="nb-NO"/>
              <a:t>Husk matpakke- turmat</a:t>
            </a:r>
          </a:p>
          <a:p>
            <a:r>
              <a:rPr lang="nb-NO"/>
              <a:t>Riktige klær – sjekk været = hva gjør du hvis du ikke har riktige klær? </a:t>
            </a:r>
          </a:p>
          <a:p>
            <a:r>
              <a:rPr lang="nb-NO"/>
              <a:t>Lade nettbrett </a:t>
            </a:r>
          </a:p>
          <a:p>
            <a:r>
              <a:rPr lang="nb-NO"/>
              <a:t>Møter på skolen</a:t>
            </a:r>
          </a:p>
          <a:p>
            <a:r>
              <a:rPr lang="nb-NO"/>
              <a:t>Husk refleks i høst – hva er refleks</a:t>
            </a:r>
          </a:p>
          <a:p>
            <a:endParaRPr lang="nb-NO"/>
          </a:p>
        </p:txBody>
      </p:sp>
      <p:sp>
        <p:nvSpPr>
          <p:cNvPr id="4" name="Plassholder for lysbildenummer 3"/>
          <p:cNvSpPr>
            <a:spLocks noGrp="1"/>
          </p:cNvSpPr>
          <p:nvPr>
            <p:ph type="sldNum" sz="quarter" idx="5"/>
          </p:nvPr>
        </p:nvSpPr>
        <p:spPr/>
        <p:txBody>
          <a:bodyPr/>
          <a:lstStyle/>
          <a:p>
            <a:fld id="{424BBA70-38CC-4203-989E-D23586E97586}" type="slidenum">
              <a:rPr lang="nb-NO" smtClean="0"/>
              <a:t>38</a:t>
            </a:fld>
            <a:endParaRPr lang="nb-NO"/>
          </a:p>
        </p:txBody>
      </p:sp>
    </p:spTree>
    <p:extLst>
      <p:ext uri="{BB962C8B-B14F-4D97-AF65-F5344CB8AC3E}">
        <p14:creationId xmlns:p14="http://schemas.microsoft.com/office/powerpoint/2010/main" val="8349998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Samtale i grupper. Oppsummere i plenum etterpå. Hvorfor er det viktig å gå på SFO? SFO er ikke gratis i alle kommuner. Det er mulig søke om redusert betaling.</a:t>
            </a:r>
          </a:p>
        </p:txBody>
      </p:sp>
      <p:sp>
        <p:nvSpPr>
          <p:cNvPr id="4" name="Plassholder for lysbildenummer 3"/>
          <p:cNvSpPr>
            <a:spLocks noGrp="1"/>
          </p:cNvSpPr>
          <p:nvPr>
            <p:ph type="sldNum" sz="quarter" idx="5"/>
          </p:nvPr>
        </p:nvSpPr>
        <p:spPr/>
        <p:txBody>
          <a:bodyPr/>
          <a:lstStyle/>
          <a:p>
            <a:fld id="{424BBA70-38CC-4203-989E-D23586E97586}" type="slidenum">
              <a:rPr lang="nb-NO" smtClean="0"/>
              <a:t>39</a:t>
            </a:fld>
            <a:endParaRPr lang="nb-NO"/>
          </a:p>
        </p:txBody>
      </p:sp>
    </p:spTree>
    <p:extLst>
      <p:ext uri="{BB962C8B-B14F-4D97-AF65-F5344CB8AC3E}">
        <p14:creationId xmlns:p14="http://schemas.microsoft.com/office/powerpoint/2010/main" val="37085740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Avslutt med en oppsummering.</a:t>
            </a:r>
          </a:p>
        </p:txBody>
      </p:sp>
      <p:sp>
        <p:nvSpPr>
          <p:cNvPr id="4" name="Plassholder for lysbildenummer 3"/>
          <p:cNvSpPr>
            <a:spLocks noGrp="1"/>
          </p:cNvSpPr>
          <p:nvPr>
            <p:ph type="sldNum" sz="quarter" idx="5"/>
          </p:nvPr>
        </p:nvSpPr>
        <p:spPr/>
        <p:txBody>
          <a:bodyPr/>
          <a:lstStyle/>
          <a:p>
            <a:fld id="{424BBA70-38CC-4203-989E-D23586E97586}" type="slidenum">
              <a:rPr lang="nb-NO" smtClean="0"/>
              <a:t>41</a:t>
            </a:fld>
            <a:endParaRPr lang="nb-NO"/>
          </a:p>
        </p:txBody>
      </p:sp>
    </p:spTree>
    <p:extLst>
      <p:ext uri="{BB962C8B-B14F-4D97-AF65-F5344CB8AC3E}">
        <p14:creationId xmlns:p14="http://schemas.microsoft.com/office/powerpoint/2010/main" val="4308333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90000"/>
              </a:lnSpc>
              <a:spcBef>
                <a:spcPts val="1000"/>
              </a:spcBef>
            </a:pPr>
            <a:r>
              <a:rPr lang="nb-NO"/>
              <a:t>Det å hilse om morgenen gjør at alle elevene blir sett av læreren. Dette er med på å gjøre elevene trygge og gir en god start på dagen for alle.</a:t>
            </a:r>
          </a:p>
          <a:p>
            <a:pPr>
              <a:lnSpc>
                <a:spcPct val="90000"/>
              </a:lnSpc>
              <a:spcBef>
                <a:spcPts val="1000"/>
              </a:spcBef>
            </a:pPr>
            <a:endParaRPr lang="nb-NO">
              <a:cs typeface="Calibri" panose="020F0502020204030204"/>
            </a:endParaRPr>
          </a:p>
          <a:p>
            <a:pPr>
              <a:lnSpc>
                <a:spcPct val="90000"/>
              </a:lnSpc>
              <a:spcBef>
                <a:spcPts val="1000"/>
              </a:spcBef>
            </a:pPr>
            <a:r>
              <a:rPr lang="nb-NO">
                <a:cs typeface="Calibri" panose="020F0502020204030204"/>
              </a:rPr>
              <a:t>Det er foreldrenes ansvar at barna kommer tidsnok til skolen.  Det viser barna at foreldrene tenker at skolen  er viktig. Hvorfor? Kan miste en god start på dagen. Barna lærer å ta ansvar og at man ikke skal forstyrre timen. Viktig i norsk samfunn og på jobben. </a:t>
            </a:r>
          </a:p>
          <a:p>
            <a:pPr>
              <a:lnSpc>
                <a:spcPct val="90000"/>
              </a:lnSpc>
              <a:spcBef>
                <a:spcPts val="1000"/>
              </a:spcBef>
            </a:pPr>
            <a:br>
              <a:rPr lang="nb-NO">
                <a:cs typeface="Calibri" panose="020F0502020204030204"/>
              </a:rPr>
            </a:br>
            <a:endParaRPr lang="nb-NO">
              <a:cs typeface="Calibri" panose="020F0502020204030204"/>
            </a:endParaRPr>
          </a:p>
        </p:txBody>
      </p:sp>
      <p:sp>
        <p:nvSpPr>
          <p:cNvPr id="4" name="Plassholder for lysbildenummer 3"/>
          <p:cNvSpPr>
            <a:spLocks noGrp="1"/>
          </p:cNvSpPr>
          <p:nvPr>
            <p:ph type="sldNum" sz="quarter" idx="5"/>
          </p:nvPr>
        </p:nvSpPr>
        <p:spPr/>
        <p:txBody>
          <a:bodyPr/>
          <a:lstStyle/>
          <a:p>
            <a:fld id="{424BBA70-38CC-4203-989E-D23586E97586}" type="slidenum">
              <a:rPr lang="nb-NO" smtClean="0"/>
              <a:t>5</a:t>
            </a:fld>
            <a:endParaRPr lang="nb-NO"/>
          </a:p>
        </p:txBody>
      </p:sp>
    </p:spTree>
    <p:extLst>
      <p:ext uri="{BB962C8B-B14F-4D97-AF65-F5344CB8AC3E}">
        <p14:creationId xmlns:p14="http://schemas.microsoft.com/office/powerpoint/2010/main" val="39700192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Tx/>
              <a:buChar char="-"/>
            </a:pPr>
            <a:r>
              <a:rPr lang="nb-NO" noProof="0">
                <a:cs typeface="Calibri"/>
              </a:rPr>
              <a:t>Varer i ca. 7 min.</a:t>
            </a:r>
          </a:p>
          <a:p>
            <a:pPr marL="171450" indent="-171450">
              <a:buFontTx/>
              <a:buChar char="-"/>
            </a:pPr>
            <a:r>
              <a:rPr lang="nb-NO" noProof="0">
                <a:cs typeface="Calibri"/>
              </a:rPr>
              <a:t>Stopp filmen underveis og snakk om det de gjør. (sitter ikke bare på pultene – men jobber på forskjellige måter. Alene, i grupper, på </a:t>
            </a:r>
            <a:r>
              <a:rPr lang="nb-NO" noProof="0" err="1">
                <a:cs typeface="Calibri"/>
              </a:rPr>
              <a:t>Ipdad</a:t>
            </a:r>
            <a:r>
              <a:rPr lang="nb-NO" noProof="0">
                <a:cs typeface="Calibri"/>
              </a:rPr>
              <a:t>/pc, lærer kan hjelpe de som trenger det)</a:t>
            </a:r>
          </a:p>
          <a:p>
            <a:pPr marL="171450" indent="-171450">
              <a:buFontTx/>
              <a:buChar char="-"/>
            </a:pPr>
            <a:r>
              <a:rPr lang="nb-NO" noProof="0">
                <a:cs typeface="Calibri"/>
              </a:rPr>
              <a:t>Gruppa kan diskutere filmen. De kan snakke om stasjonsundervisning, (hvorfor) </a:t>
            </a:r>
            <a:r>
              <a:rPr lang="nb-NO" b="1" noProof="0">
                <a:cs typeface="Calibri"/>
              </a:rPr>
              <a:t>variasjon</a:t>
            </a:r>
            <a:r>
              <a:rPr lang="nb-NO" noProof="0">
                <a:cs typeface="Calibri"/>
              </a:rPr>
              <a:t>, tilpasset opplæring, bruk av ulike sanser, vurdering. Lek</a:t>
            </a:r>
          </a:p>
          <a:p>
            <a:pPr marL="171450" indent="-171450">
              <a:buFontTx/>
              <a:buChar char="-"/>
            </a:pPr>
            <a:r>
              <a:rPr lang="nb-NO" noProof="0">
                <a:cs typeface="Calibri"/>
              </a:rPr>
              <a:t>Gruppa kan også snakke om hvordan deres egen skole var, om det er stor forskjell fra det de ser i filmen</a:t>
            </a:r>
          </a:p>
        </p:txBody>
      </p:sp>
      <p:sp>
        <p:nvSpPr>
          <p:cNvPr id="4" name="Plassholder for lysbildenummer 3"/>
          <p:cNvSpPr>
            <a:spLocks noGrp="1"/>
          </p:cNvSpPr>
          <p:nvPr>
            <p:ph type="sldNum" sz="quarter" idx="5"/>
          </p:nvPr>
        </p:nvSpPr>
        <p:spPr/>
        <p:txBody>
          <a:bodyPr/>
          <a:lstStyle/>
          <a:p>
            <a:fld id="{424BBA70-38CC-4203-989E-D23586E97586}" type="slidenum">
              <a:rPr lang="nb-NO" smtClean="0"/>
              <a:t>6</a:t>
            </a:fld>
            <a:endParaRPr lang="nb-NO"/>
          </a:p>
        </p:txBody>
      </p:sp>
    </p:spTree>
    <p:extLst>
      <p:ext uri="{BB962C8B-B14F-4D97-AF65-F5344CB8AC3E}">
        <p14:creationId xmlns:p14="http://schemas.microsoft.com/office/powerpoint/2010/main" val="2436815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Det kommer nå en del lysbilder som kan brukes som repetisjon fra filmen, og eventuelt innlæring av begrepene. </a:t>
            </a:r>
          </a:p>
          <a:p>
            <a:r>
              <a:rPr lang="nb-NO"/>
              <a:t>SPØR: Hva gjør de her?     </a:t>
            </a:r>
          </a:p>
          <a:p>
            <a:r>
              <a:rPr lang="nb-NO"/>
              <a:t>Kan vises som et eksempel på å jobbe i grupper med forskjellige ting. Elevene flytter seg rundt til forskjellig stasjoner. Hvorfor gjør de det? Variasjon, lærer å samarbeide. Kan få hjelp av lærer en og en</a:t>
            </a:r>
          </a:p>
        </p:txBody>
      </p:sp>
      <p:sp>
        <p:nvSpPr>
          <p:cNvPr id="4" name="Plassholder for lysbildenummer 3"/>
          <p:cNvSpPr>
            <a:spLocks noGrp="1"/>
          </p:cNvSpPr>
          <p:nvPr>
            <p:ph type="sldNum" sz="quarter" idx="5"/>
          </p:nvPr>
        </p:nvSpPr>
        <p:spPr/>
        <p:txBody>
          <a:bodyPr/>
          <a:lstStyle/>
          <a:p>
            <a:fld id="{424BBA70-38CC-4203-989E-D23586E97586}" type="slidenum">
              <a:rPr lang="nb-NO" smtClean="0"/>
              <a:t>7</a:t>
            </a:fld>
            <a:endParaRPr lang="nb-NO"/>
          </a:p>
        </p:txBody>
      </p:sp>
    </p:spTree>
    <p:extLst>
      <p:ext uri="{BB962C8B-B14F-4D97-AF65-F5344CB8AC3E}">
        <p14:creationId xmlns:p14="http://schemas.microsoft.com/office/powerpoint/2010/main" val="27903075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Veldig vanlig med gruppearbeid. Hvorfor er det bra?</a:t>
            </a:r>
          </a:p>
        </p:txBody>
      </p:sp>
      <p:sp>
        <p:nvSpPr>
          <p:cNvPr id="4" name="Plassholder for lysbildenummer 3"/>
          <p:cNvSpPr>
            <a:spLocks noGrp="1"/>
          </p:cNvSpPr>
          <p:nvPr>
            <p:ph type="sldNum" sz="quarter" idx="5"/>
          </p:nvPr>
        </p:nvSpPr>
        <p:spPr/>
        <p:txBody>
          <a:bodyPr/>
          <a:lstStyle/>
          <a:p>
            <a:fld id="{424BBA70-38CC-4203-989E-D23586E97586}" type="slidenum">
              <a:rPr lang="nb-NO" smtClean="0"/>
              <a:t>8</a:t>
            </a:fld>
            <a:endParaRPr lang="nb-NO"/>
          </a:p>
        </p:txBody>
      </p:sp>
    </p:spTree>
    <p:extLst>
      <p:ext uri="{BB962C8B-B14F-4D97-AF65-F5344CB8AC3E}">
        <p14:creationId xmlns:p14="http://schemas.microsoft.com/office/powerpoint/2010/main" val="28584196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cs typeface="Calibri" panose="020F0502020204030204"/>
              </a:rPr>
              <a:t>Hva tenker du om at barna leker så mye på skolen? Hvordan er det på skolen i hjemlandet ditt? I norsk barneskole (og barnehage) er lek en viktig måte å lære på. Barna lærer også å samarbeide og tilpasse seg andre. </a:t>
            </a:r>
          </a:p>
        </p:txBody>
      </p:sp>
      <p:sp>
        <p:nvSpPr>
          <p:cNvPr id="4" name="Plassholder for lysbildenummer 3"/>
          <p:cNvSpPr>
            <a:spLocks noGrp="1"/>
          </p:cNvSpPr>
          <p:nvPr>
            <p:ph type="sldNum" sz="quarter" idx="5"/>
          </p:nvPr>
        </p:nvSpPr>
        <p:spPr/>
        <p:txBody>
          <a:bodyPr/>
          <a:lstStyle/>
          <a:p>
            <a:fld id="{424BBA70-38CC-4203-989E-D23586E97586}" type="slidenum">
              <a:rPr lang="nb-NO" smtClean="0"/>
              <a:t>9</a:t>
            </a:fld>
            <a:endParaRPr lang="nb-NO"/>
          </a:p>
        </p:txBody>
      </p:sp>
    </p:spTree>
    <p:extLst>
      <p:ext uri="{BB962C8B-B14F-4D97-AF65-F5344CB8AC3E}">
        <p14:creationId xmlns:p14="http://schemas.microsoft.com/office/powerpoint/2010/main" val="2376977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b-NO" sz="1200" b="1"/>
              <a:t>Hvorfor </a:t>
            </a:r>
            <a:r>
              <a:rPr lang="nb-NO" sz="1200" b="0"/>
              <a:t>har vi uteskole? Hva kan elevene lære ute?</a:t>
            </a:r>
            <a:r>
              <a:rPr lang="nb-NO" sz="1200" b="1"/>
              <a:t> </a:t>
            </a:r>
            <a:r>
              <a:rPr lang="nb-NO" sz="1200" b="0"/>
              <a:t>. Snakk om hva som skjer og hvorfor de gjør det sånn. (variasjon, konkret, godt samarbeid, blir kjent med naturen, lærer å bli trygg på naturen, lettere å se skjønne hvorfor man lærer ting)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b-NO" sz="1200" b="0"/>
              <a:t>Hva er viktig for foreldrene å huske på når det er uteskole? (gode klær, mat, utstyr)</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nb-NO" sz="1200" b="0"/>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nb-NO" sz="1200" b="0"/>
          </a:p>
        </p:txBody>
      </p:sp>
      <p:sp>
        <p:nvSpPr>
          <p:cNvPr id="4" name="Plassholder for lysbildenummer 3"/>
          <p:cNvSpPr>
            <a:spLocks noGrp="1"/>
          </p:cNvSpPr>
          <p:nvPr>
            <p:ph type="sldNum" sz="quarter" idx="5"/>
          </p:nvPr>
        </p:nvSpPr>
        <p:spPr/>
        <p:txBody>
          <a:bodyPr/>
          <a:lstStyle/>
          <a:p>
            <a:fld id="{424BBA70-38CC-4203-989E-D23586E97586}" type="slidenum">
              <a:rPr lang="nb-NO" smtClean="0"/>
              <a:t>10</a:t>
            </a:fld>
            <a:endParaRPr lang="nb-NO"/>
          </a:p>
        </p:txBody>
      </p:sp>
    </p:spTree>
    <p:extLst>
      <p:ext uri="{BB962C8B-B14F-4D97-AF65-F5344CB8AC3E}">
        <p14:creationId xmlns:p14="http://schemas.microsoft.com/office/powerpoint/2010/main" val="2046096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2477750-21C0-4750-995E-9C727C9F654C}"/>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EDCCEC1F-B50A-4073-91E6-68785EAC284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5" name="Plassholder for bunntekst 4">
            <a:extLst>
              <a:ext uri="{FF2B5EF4-FFF2-40B4-BE49-F238E27FC236}">
                <a16:creationId xmlns:a16="http://schemas.microsoft.com/office/drawing/2014/main" id="{299D1AAF-0A2F-4542-9978-4EF21B5399AB}"/>
              </a:ext>
            </a:extLst>
          </p:cNvPr>
          <p:cNvSpPr>
            <a:spLocks noGrp="1"/>
          </p:cNvSpPr>
          <p:nvPr>
            <p:ph type="ftr" sz="quarter" idx="11"/>
          </p:nvPr>
        </p:nvSpPr>
        <p:spPr/>
        <p:txBody>
          <a:bodyPr/>
          <a:lstStyle/>
          <a:p>
            <a:r>
              <a:rPr lang="nb-NO"/>
              <a:t>Foreldre-skolesamarbeid</a:t>
            </a:r>
          </a:p>
        </p:txBody>
      </p:sp>
    </p:spTree>
    <p:extLst>
      <p:ext uri="{BB962C8B-B14F-4D97-AF65-F5344CB8AC3E}">
        <p14:creationId xmlns:p14="http://schemas.microsoft.com/office/powerpoint/2010/main" val="2107897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9119351-71F0-4206-9AC8-28C6EBEFEC69}"/>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6477F0A4-164E-4A08-8F5C-AD460A11C91B}"/>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bunntekst 4">
            <a:extLst>
              <a:ext uri="{FF2B5EF4-FFF2-40B4-BE49-F238E27FC236}">
                <a16:creationId xmlns:a16="http://schemas.microsoft.com/office/drawing/2014/main" id="{A3E4787C-632E-48BB-A461-7AC0C53220DB}"/>
              </a:ext>
            </a:extLst>
          </p:cNvPr>
          <p:cNvSpPr>
            <a:spLocks noGrp="1"/>
          </p:cNvSpPr>
          <p:nvPr>
            <p:ph type="ftr" sz="quarter" idx="11"/>
          </p:nvPr>
        </p:nvSpPr>
        <p:spPr/>
        <p:txBody>
          <a:bodyPr/>
          <a:lstStyle/>
          <a:p>
            <a:r>
              <a:rPr lang="nb-NO"/>
              <a:t>Foreldre-skolesamarbeid</a:t>
            </a:r>
          </a:p>
        </p:txBody>
      </p:sp>
    </p:spTree>
    <p:extLst>
      <p:ext uri="{BB962C8B-B14F-4D97-AF65-F5344CB8AC3E}">
        <p14:creationId xmlns:p14="http://schemas.microsoft.com/office/powerpoint/2010/main" val="9263985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8408CC0-78AD-4BA2-A812-0F6E3A42381C}"/>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2ADFDB16-AA33-4CBB-9EB0-582D86BCD08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5" name="Plassholder for bunntekst 4">
            <a:extLst>
              <a:ext uri="{FF2B5EF4-FFF2-40B4-BE49-F238E27FC236}">
                <a16:creationId xmlns:a16="http://schemas.microsoft.com/office/drawing/2014/main" id="{43841C21-C672-44F4-AE05-5C18C6BC84F6}"/>
              </a:ext>
            </a:extLst>
          </p:cNvPr>
          <p:cNvSpPr>
            <a:spLocks noGrp="1"/>
          </p:cNvSpPr>
          <p:nvPr>
            <p:ph type="ftr" sz="quarter" idx="11"/>
          </p:nvPr>
        </p:nvSpPr>
        <p:spPr/>
        <p:txBody>
          <a:bodyPr/>
          <a:lstStyle/>
          <a:p>
            <a:r>
              <a:rPr lang="nb-NO"/>
              <a:t>Foreldre-skolesamarbeid</a:t>
            </a:r>
          </a:p>
        </p:txBody>
      </p:sp>
    </p:spTree>
    <p:extLst>
      <p:ext uri="{BB962C8B-B14F-4D97-AF65-F5344CB8AC3E}">
        <p14:creationId xmlns:p14="http://schemas.microsoft.com/office/powerpoint/2010/main" val="21725023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4622D40-6C31-459C-805F-BF72F252F80C}"/>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ABA3A5E7-442F-4E0A-AD37-5D1C59719303}"/>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A786F927-3308-4EB5-9DDC-37F3F01D4F3A}"/>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a:extLst>
              <a:ext uri="{FF2B5EF4-FFF2-40B4-BE49-F238E27FC236}">
                <a16:creationId xmlns:a16="http://schemas.microsoft.com/office/drawing/2014/main" id="{EE0F7CB4-08A4-4277-8BC0-57CF9046FFE8}"/>
              </a:ext>
            </a:extLst>
          </p:cNvPr>
          <p:cNvSpPr>
            <a:spLocks noGrp="1"/>
          </p:cNvSpPr>
          <p:nvPr>
            <p:ph type="ftr" sz="quarter" idx="11"/>
          </p:nvPr>
        </p:nvSpPr>
        <p:spPr/>
        <p:txBody>
          <a:bodyPr/>
          <a:lstStyle/>
          <a:p>
            <a:r>
              <a:rPr lang="nb-NO"/>
              <a:t>Foreldre-skolesamarbeid</a:t>
            </a:r>
          </a:p>
        </p:txBody>
      </p:sp>
    </p:spTree>
    <p:extLst>
      <p:ext uri="{BB962C8B-B14F-4D97-AF65-F5344CB8AC3E}">
        <p14:creationId xmlns:p14="http://schemas.microsoft.com/office/powerpoint/2010/main" val="4034403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1B4EBAF-A74D-4E73-9503-227AA3131513}"/>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F94FD021-757F-4517-A476-1064CD3FA3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BB7844AA-CDA0-49A2-ACD2-C61D7352E477}"/>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AC9B052E-28B9-4017-ACDB-4DDE3C34087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8" name="Plassholder for bunntekst 7">
            <a:extLst>
              <a:ext uri="{FF2B5EF4-FFF2-40B4-BE49-F238E27FC236}">
                <a16:creationId xmlns:a16="http://schemas.microsoft.com/office/drawing/2014/main" id="{EED4A649-C9DE-41FC-B46F-385A321607AE}"/>
              </a:ext>
            </a:extLst>
          </p:cNvPr>
          <p:cNvSpPr>
            <a:spLocks noGrp="1"/>
          </p:cNvSpPr>
          <p:nvPr>
            <p:ph type="ftr" sz="quarter" idx="11"/>
          </p:nvPr>
        </p:nvSpPr>
        <p:spPr/>
        <p:txBody>
          <a:bodyPr/>
          <a:lstStyle/>
          <a:p>
            <a:r>
              <a:rPr lang="nb-NO"/>
              <a:t>Foreldre-skolesamarbeid</a:t>
            </a:r>
          </a:p>
        </p:txBody>
      </p:sp>
    </p:spTree>
    <p:extLst>
      <p:ext uri="{BB962C8B-B14F-4D97-AF65-F5344CB8AC3E}">
        <p14:creationId xmlns:p14="http://schemas.microsoft.com/office/powerpoint/2010/main" val="33608218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379B6A9-A670-45AA-B604-4A5F7668EC67}"/>
              </a:ext>
            </a:extLst>
          </p:cNvPr>
          <p:cNvSpPr>
            <a:spLocks noGrp="1"/>
          </p:cNvSpPr>
          <p:nvPr>
            <p:ph type="title"/>
          </p:nvPr>
        </p:nvSpPr>
        <p:spPr/>
        <p:txBody>
          <a:bodyPr/>
          <a:lstStyle/>
          <a:p>
            <a:r>
              <a:rPr lang="nb-NO"/>
              <a:t>Klikk for å redigere tittelstil</a:t>
            </a:r>
          </a:p>
        </p:txBody>
      </p:sp>
      <p:sp>
        <p:nvSpPr>
          <p:cNvPr id="4" name="Plassholder for bunntekst 3">
            <a:extLst>
              <a:ext uri="{FF2B5EF4-FFF2-40B4-BE49-F238E27FC236}">
                <a16:creationId xmlns:a16="http://schemas.microsoft.com/office/drawing/2014/main" id="{5E5C2205-33A7-4692-A133-ACE746DFDFF5}"/>
              </a:ext>
            </a:extLst>
          </p:cNvPr>
          <p:cNvSpPr>
            <a:spLocks noGrp="1"/>
          </p:cNvSpPr>
          <p:nvPr>
            <p:ph type="ftr" sz="quarter" idx="11"/>
          </p:nvPr>
        </p:nvSpPr>
        <p:spPr/>
        <p:txBody>
          <a:bodyPr/>
          <a:lstStyle/>
          <a:p>
            <a:r>
              <a:rPr lang="nb-NO"/>
              <a:t>Foreldre-skolesamarbeid</a:t>
            </a:r>
          </a:p>
        </p:txBody>
      </p:sp>
    </p:spTree>
    <p:extLst>
      <p:ext uri="{BB962C8B-B14F-4D97-AF65-F5344CB8AC3E}">
        <p14:creationId xmlns:p14="http://schemas.microsoft.com/office/powerpoint/2010/main" val="29844488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3" name="Plassholder for bunntekst 2">
            <a:extLst>
              <a:ext uri="{FF2B5EF4-FFF2-40B4-BE49-F238E27FC236}">
                <a16:creationId xmlns:a16="http://schemas.microsoft.com/office/drawing/2014/main" id="{3FCC5100-3C77-4392-A10D-1DCE0B10B0C5}"/>
              </a:ext>
            </a:extLst>
          </p:cNvPr>
          <p:cNvSpPr>
            <a:spLocks noGrp="1"/>
          </p:cNvSpPr>
          <p:nvPr>
            <p:ph type="ftr" sz="quarter" idx="11"/>
          </p:nvPr>
        </p:nvSpPr>
        <p:spPr/>
        <p:txBody>
          <a:bodyPr/>
          <a:lstStyle/>
          <a:p>
            <a:r>
              <a:rPr lang="nb-NO"/>
              <a:t>Foreldre-skolesamarbeid</a:t>
            </a:r>
          </a:p>
        </p:txBody>
      </p:sp>
    </p:spTree>
    <p:extLst>
      <p:ext uri="{BB962C8B-B14F-4D97-AF65-F5344CB8AC3E}">
        <p14:creationId xmlns:p14="http://schemas.microsoft.com/office/powerpoint/2010/main" val="32526083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A6416BF-06F5-4DEB-B619-C4538B8854C9}"/>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007DE971-7875-4DF7-B2C7-CCFBBAFC18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4D0E3142-7208-4AC6-997E-F4ADA76CFF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6" name="Plassholder for bunntekst 5">
            <a:extLst>
              <a:ext uri="{FF2B5EF4-FFF2-40B4-BE49-F238E27FC236}">
                <a16:creationId xmlns:a16="http://schemas.microsoft.com/office/drawing/2014/main" id="{98D6405D-88CF-4D8F-8277-D547EA77C1F1}"/>
              </a:ext>
            </a:extLst>
          </p:cNvPr>
          <p:cNvSpPr>
            <a:spLocks noGrp="1"/>
          </p:cNvSpPr>
          <p:nvPr>
            <p:ph type="ftr" sz="quarter" idx="11"/>
          </p:nvPr>
        </p:nvSpPr>
        <p:spPr/>
        <p:txBody>
          <a:bodyPr/>
          <a:lstStyle/>
          <a:p>
            <a:r>
              <a:rPr lang="nb-NO"/>
              <a:t>Foreldre-skolesamarbeid</a:t>
            </a:r>
          </a:p>
        </p:txBody>
      </p:sp>
    </p:spTree>
    <p:extLst>
      <p:ext uri="{BB962C8B-B14F-4D97-AF65-F5344CB8AC3E}">
        <p14:creationId xmlns:p14="http://schemas.microsoft.com/office/powerpoint/2010/main" val="5243500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DD14846-7541-44ED-B20D-FB9FE5DE8D4B}"/>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C0A4BDA3-58C0-4752-84BD-8C70026400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79A8AAD0-68F4-4E55-8261-A132E2DD20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6" name="Plassholder for bunntekst 5">
            <a:extLst>
              <a:ext uri="{FF2B5EF4-FFF2-40B4-BE49-F238E27FC236}">
                <a16:creationId xmlns:a16="http://schemas.microsoft.com/office/drawing/2014/main" id="{9CD58980-5DCA-408D-AFB5-911BC7D549E9}"/>
              </a:ext>
            </a:extLst>
          </p:cNvPr>
          <p:cNvSpPr>
            <a:spLocks noGrp="1"/>
          </p:cNvSpPr>
          <p:nvPr>
            <p:ph type="ftr" sz="quarter" idx="11"/>
          </p:nvPr>
        </p:nvSpPr>
        <p:spPr/>
        <p:txBody>
          <a:bodyPr/>
          <a:lstStyle/>
          <a:p>
            <a:r>
              <a:rPr lang="nb-NO"/>
              <a:t>Foreldre-skolesamarbeid</a:t>
            </a:r>
          </a:p>
        </p:txBody>
      </p:sp>
      <p:sp>
        <p:nvSpPr>
          <p:cNvPr id="7" name="Plassholder for lysbildenummer 6">
            <a:extLst>
              <a:ext uri="{FF2B5EF4-FFF2-40B4-BE49-F238E27FC236}">
                <a16:creationId xmlns:a16="http://schemas.microsoft.com/office/drawing/2014/main" id="{44F429B9-A95A-4C1D-8F5D-D5DD2ACF2702}"/>
              </a:ext>
            </a:extLst>
          </p:cNvPr>
          <p:cNvSpPr>
            <a:spLocks noGrp="1"/>
          </p:cNvSpPr>
          <p:nvPr>
            <p:ph type="sldNum" sz="quarter" idx="12"/>
          </p:nvPr>
        </p:nvSpPr>
        <p:spPr>
          <a:xfrm>
            <a:off x="839788" y="6218237"/>
            <a:ext cx="2743200" cy="365125"/>
          </a:xfrm>
          <a:prstGeom prst="rect">
            <a:avLst/>
          </a:prstGeom>
        </p:spPr>
        <p:txBody>
          <a:bodyPr/>
          <a:lstStyle/>
          <a:p>
            <a:fld id="{1C083166-C2BC-40B3-A7D1-F6DE2B55AFAD}" type="slidenum">
              <a:rPr lang="nb-NO" smtClean="0"/>
              <a:t>‹#›</a:t>
            </a:fld>
            <a:endParaRPr lang="nb-NO"/>
          </a:p>
        </p:txBody>
      </p:sp>
    </p:spTree>
    <p:extLst>
      <p:ext uri="{BB962C8B-B14F-4D97-AF65-F5344CB8AC3E}">
        <p14:creationId xmlns:p14="http://schemas.microsoft.com/office/powerpoint/2010/main" val="27112513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54C6C06A-FE4B-4593-97F1-929829E417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891E6D66-198B-423D-B410-0D53616823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bunntekst 4">
            <a:extLst>
              <a:ext uri="{FF2B5EF4-FFF2-40B4-BE49-F238E27FC236}">
                <a16:creationId xmlns:a16="http://schemas.microsoft.com/office/drawing/2014/main" id="{71D75D96-04DA-4AD6-917F-F736ED3178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nb-NO"/>
              <a:t>Foreldre-skolesamarbeid</a:t>
            </a:r>
          </a:p>
        </p:txBody>
      </p:sp>
      <p:pic>
        <p:nvPicPr>
          <p:cNvPr id="7" name="Picture 2">
            <a:extLst>
              <a:ext uri="{FF2B5EF4-FFF2-40B4-BE49-F238E27FC236}">
                <a16:creationId xmlns:a16="http://schemas.microsoft.com/office/drawing/2014/main" id="{F080D988-AD75-4E73-839A-8744509B3A78}"/>
              </a:ext>
            </a:extLst>
          </p:cNvPr>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9171226" y="6492875"/>
            <a:ext cx="1873987" cy="333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59994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rk-7VG6eMzQ"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hyperlink" Target="https://www.youtube.com/watch?app=desktop&amp;v=rk-7VG6eMzQ" TargetMode="Externa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s://laeringsfilm.no/2020/01/24/elevarbeid-olivers-kjokken/" TargetMode="External"/><Relationship Id="rId5" Type="http://schemas.openxmlformats.org/officeDocument/2006/relationships/image" Target="../media/image13.png"/><Relationship Id="rId4" Type="http://schemas.openxmlformats.org/officeDocument/2006/relationships/hyperlink" Target="https://laeringsfilm.no/kategori/forelder/"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www.krafttakforsang.no/syng-ut" TargetMode="External"/><Relationship Id="rId5" Type="http://schemas.openxmlformats.org/officeDocument/2006/relationships/hyperlink" Target="https://www.aftenposten.no/kultur/i/EgEK/laerer-musikk-blir-bedre" TargetMode="Externa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ww.youtube.com/watch?v=j5_hSMn5py4"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png"/><Relationship Id="rId7" Type="http://schemas.openxmlformats.org/officeDocument/2006/relationships/image" Target="../media/image45.jpeg"/><Relationship Id="rId12" Type="http://schemas.openxmlformats.org/officeDocument/2006/relationships/image" Target="../media/image50.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image" Target="../media/image49.jpeg"/><Relationship Id="rId5" Type="http://schemas.openxmlformats.org/officeDocument/2006/relationships/image" Target="../media/image43.png"/><Relationship Id="rId10" Type="http://schemas.openxmlformats.org/officeDocument/2006/relationships/image" Target="../media/image48.jpeg"/><Relationship Id="rId4" Type="http://schemas.openxmlformats.org/officeDocument/2006/relationships/image" Target="../media/image42.jpeg"/><Relationship Id="rId9" Type="http://schemas.openxmlformats.org/officeDocument/2006/relationships/image" Target="../media/image47.jpeg"/></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61.jpeg"/></Relationships>
</file>

<file path=ppt/slides/_rels/slide3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hyperlink" Target="https://evelyneviret.wordpress.com/2013/11/27/showbie-lapplication-ideale-pour-une-classe-sans-papier/"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3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www.nrk.no/sorlandet/elever-velger-egen-hilsen-1.14346745"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hyperlink" Target="https://vimeo.com/97117355"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hyperlink" Target="http://www.nrk.no/ytring" TargetMode="Externa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Bilde 5" descr="Et bilde som inneholder tekst, person, innendørs&#10;&#10;Automatisk generert beskrivelse">
            <a:extLst>
              <a:ext uri="{FF2B5EF4-FFF2-40B4-BE49-F238E27FC236}">
                <a16:creationId xmlns:a16="http://schemas.microsoft.com/office/drawing/2014/main" id="{367495B4-2C9D-4EDE-83E5-03A6D1815902}"/>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24905" r="17055"/>
          <a:stretch/>
        </p:blipFill>
        <p:spPr>
          <a:xfrm>
            <a:off x="7269166" y="349624"/>
            <a:ext cx="4895133" cy="5247817"/>
          </a:xfrm>
          <a:prstGeom prst="rect">
            <a:avLst/>
          </a:prstGeom>
        </p:spPr>
      </p:pic>
      <p:pic>
        <p:nvPicPr>
          <p:cNvPr id="11" name="Picture 10">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tel 1">
            <a:extLst>
              <a:ext uri="{FF2B5EF4-FFF2-40B4-BE49-F238E27FC236}">
                <a16:creationId xmlns:a16="http://schemas.microsoft.com/office/drawing/2014/main" id="{C02640E2-3E05-463E-9393-72F31EC7F0B0}"/>
              </a:ext>
            </a:extLst>
          </p:cNvPr>
          <p:cNvSpPr>
            <a:spLocks noGrp="1"/>
          </p:cNvSpPr>
          <p:nvPr>
            <p:ph type="title"/>
          </p:nvPr>
        </p:nvSpPr>
        <p:spPr>
          <a:xfrm>
            <a:off x="305519" y="1002802"/>
            <a:ext cx="6682604" cy="1153908"/>
          </a:xfrm>
        </p:spPr>
        <p:txBody>
          <a:bodyPr vert="horz" lIns="91440" tIns="45720" rIns="91440" bIns="45720" rtlCol="0" anchor="ctr">
            <a:normAutofit fontScale="90000"/>
          </a:bodyPr>
          <a:lstStyle/>
          <a:p>
            <a:r>
              <a:rPr lang="en-US" sz="2800">
                <a:solidFill>
                  <a:schemeClr val="accent6">
                    <a:lumMod val="75000"/>
                  </a:schemeClr>
                </a:solidFill>
              </a:rPr>
              <a:t>Til kursholder</a:t>
            </a:r>
            <a:br>
              <a:rPr lang="en-US" sz="2800">
                <a:solidFill>
                  <a:srgbClr val="000000"/>
                </a:solidFill>
              </a:rPr>
            </a:br>
            <a:r>
              <a:rPr lang="en-US" sz="2800">
                <a:solidFill>
                  <a:srgbClr val="000000"/>
                </a:solidFill>
              </a:rPr>
              <a:t>Del 3. Om skolehverdagen.</a:t>
            </a:r>
            <a:br>
              <a:rPr lang="en-US" sz="2800">
                <a:solidFill>
                  <a:srgbClr val="000000"/>
                </a:solidFill>
              </a:rPr>
            </a:br>
            <a:br>
              <a:rPr lang="en-US" sz="2800">
                <a:solidFill>
                  <a:srgbClr val="000000"/>
                </a:solidFill>
              </a:rPr>
            </a:br>
            <a:r>
              <a:rPr lang="en-US" sz="2800">
                <a:solidFill>
                  <a:srgbClr val="000000"/>
                </a:solidFill>
              </a:rPr>
              <a:t>Målsetting:</a:t>
            </a:r>
            <a:br>
              <a:rPr lang="en-US">
                <a:solidFill>
                  <a:srgbClr val="000000"/>
                </a:solidFill>
              </a:rPr>
            </a:br>
            <a:endParaRPr lang="nb-NO">
              <a:solidFill>
                <a:srgbClr val="000000"/>
              </a:solidFill>
            </a:endParaRPr>
          </a:p>
        </p:txBody>
      </p:sp>
      <p:sp>
        <p:nvSpPr>
          <p:cNvPr id="3" name="Plassholder for innhold 2">
            <a:extLst>
              <a:ext uri="{FF2B5EF4-FFF2-40B4-BE49-F238E27FC236}">
                <a16:creationId xmlns:a16="http://schemas.microsoft.com/office/drawing/2014/main" id="{48838BD9-99DA-4A27-95A5-7951A99BFE5F}"/>
              </a:ext>
            </a:extLst>
          </p:cNvPr>
          <p:cNvSpPr>
            <a:spLocks noGrp="1"/>
          </p:cNvSpPr>
          <p:nvPr>
            <p:ph idx="1"/>
          </p:nvPr>
        </p:nvSpPr>
        <p:spPr>
          <a:xfrm>
            <a:off x="182716" y="2154770"/>
            <a:ext cx="7172674" cy="3788830"/>
          </a:xfrm>
        </p:spPr>
        <p:txBody>
          <a:bodyPr vert="horz" lIns="91440" tIns="45720" rIns="91440" bIns="45720" rtlCol="0" anchor="ctr">
            <a:normAutofit/>
          </a:bodyPr>
          <a:lstStyle/>
          <a:p>
            <a:pPr marL="0">
              <a:lnSpc>
                <a:spcPct val="100000"/>
              </a:lnSpc>
            </a:pPr>
            <a:r>
              <a:rPr lang="nb-NO" sz="2400">
                <a:solidFill>
                  <a:srgbClr val="000000"/>
                </a:solidFill>
              </a:rPr>
              <a:t>Skape bedre forståelse for barnas skolehverdag. </a:t>
            </a:r>
          </a:p>
          <a:p>
            <a:pPr marL="0">
              <a:lnSpc>
                <a:spcPct val="100000"/>
              </a:lnSpc>
            </a:pPr>
            <a:r>
              <a:rPr lang="nb-NO" sz="2400">
                <a:solidFill>
                  <a:srgbClr val="000000"/>
                </a:solidFill>
              </a:rPr>
              <a:t>Få kjennskap til fagene i skolen (også på norsk), hvorfor alle fag er viktige og hvordan læreren jobber.</a:t>
            </a:r>
          </a:p>
          <a:p>
            <a:pPr marL="0">
              <a:lnSpc>
                <a:spcPct val="120000"/>
              </a:lnSpc>
            </a:pPr>
            <a:r>
              <a:rPr lang="nb-NO" sz="2400">
                <a:solidFill>
                  <a:srgbClr val="000000"/>
                </a:solidFill>
              </a:rPr>
              <a:t>Bli kjent med noen av appene barna bruker på skolen.</a:t>
            </a:r>
          </a:p>
          <a:p>
            <a:pPr marL="0">
              <a:lnSpc>
                <a:spcPct val="120000"/>
              </a:lnSpc>
            </a:pPr>
            <a:r>
              <a:rPr lang="nb-NO" sz="2400">
                <a:solidFill>
                  <a:srgbClr val="000000"/>
                </a:solidFill>
              </a:rPr>
              <a:t>Bli kjent med ukeplan og Showbie.</a:t>
            </a:r>
          </a:p>
          <a:p>
            <a:pPr marL="0">
              <a:lnSpc>
                <a:spcPct val="120000"/>
              </a:lnSpc>
            </a:pPr>
            <a:r>
              <a:rPr lang="nb-NO" sz="2400">
                <a:solidFill>
                  <a:srgbClr val="000000"/>
                </a:solidFill>
              </a:rPr>
              <a:t>Forståelse for hvorfor SFO er viktig for barna</a:t>
            </a:r>
          </a:p>
        </p:txBody>
      </p:sp>
      <p:sp>
        <p:nvSpPr>
          <p:cNvPr id="4" name="Plassholder for bunntekst 3">
            <a:extLst>
              <a:ext uri="{FF2B5EF4-FFF2-40B4-BE49-F238E27FC236}">
                <a16:creationId xmlns:a16="http://schemas.microsoft.com/office/drawing/2014/main" id="{F93CA147-B809-4EE1-8B9D-2FDF4226B278}"/>
              </a:ext>
            </a:extLst>
          </p:cNvPr>
          <p:cNvSpPr>
            <a:spLocks noGrp="1"/>
          </p:cNvSpPr>
          <p:nvPr>
            <p:ph type="ftr" sz="quarter" idx="11"/>
          </p:nvPr>
        </p:nvSpPr>
        <p:spPr>
          <a:xfrm>
            <a:off x="4670562" y="6501049"/>
            <a:ext cx="1609065" cy="314067"/>
          </a:xfrm>
        </p:spPr>
        <p:txBody>
          <a:bodyPr vert="horz" lIns="91440" tIns="45720" rIns="91440" bIns="45720" rtlCol="0" anchor="ctr">
            <a:normAutofit/>
          </a:bodyPr>
          <a:lstStyle/>
          <a:p>
            <a:pPr algn="l">
              <a:spcAft>
                <a:spcPts val="600"/>
              </a:spcAft>
              <a:defRPr/>
            </a:pPr>
            <a:r>
              <a:rPr lang="en-US" sz="1100" kern="1200" err="1">
                <a:solidFill>
                  <a:srgbClr val="898989"/>
                </a:solidFill>
                <a:latin typeface="Calibri" panose="020F0502020204030204"/>
                <a:ea typeface="+mn-ea"/>
                <a:cs typeface="+mn-cs"/>
              </a:rPr>
              <a:t>Foreldre-skolesamarbeid</a:t>
            </a:r>
            <a:endParaRPr lang="en-US" sz="1100" kern="1200">
              <a:solidFill>
                <a:srgbClr val="898989"/>
              </a:solidFill>
              <a:latin typeface="Calibri" panose="020F0502020204030204"/>
              <a:ea typeface="+mn-ea"/>
              <a:cs typeface="+mn-cs"/>
            </a:endParaRPr>
          </a:p>
        </p:txBody>
      </p:sp>
      <p:sp>
        <p:nvSpPr>
          <p:cNvPr id="7" name="TekstSylinder 6">
            <a:extLst>
              <a:ext uri="{FF2B5EF4-FFF2-40B4-BE49-F238E27FC236}">
                <a16:creationId xmlns:a16="http://schemas.microsoft.com/office/drawing/2014/main" id="{7461464E-E982-49F3-BAC8-B8B448FA30DA}"/>
              </a:ext>
            </a:extLst>
          </p:cNvPr>
          <p:cNvSpPr txBox="1"/>
          <p:nvPr/>
        </p:nvSpPr>
        <p:spPr>
          <a:xfrm>
            <a:off x="9585713" y="6518171"/>
            <a:ext cx="1345240" cy="215444"/>
          </a:xfrm>
          <a:prstGeom prst="rect">
            <a:avLst/>
          </a:prstGeom>
          <a:noFill/>
        </p:spPr>
        <p:txBody>
          <a:bodyPr wrap="none" rtlCol="0">
            <a:spAutoFit/>
          </a:bodyPr>
          <a:lstStyle/>
          <a:p>
            <a:r>
              <a:rPr lang="nb-NO" sz="800">
                <a:solidFill>
                  <a:schemeClr val="bg1"/>
                </a:solidFill>
              </a:rPr>
              <a:t>Foto: Neonbrand, </a:t>
            </a:r>
            <a:r>
              <a:rPr lang="nb-NO" sz="800" err="1">
                <a:solidFill>
                  <a:schemeClr val="bg1"/>
                </a:solidFill>
              </a:rPr>
              <a:t>Unsplash</a:t>
            </a:r>
            <a:endParaRPr lang="nb-NO" sz="800">
              <a:solidFill>
                <a:schemeClr val="bg1"/>
              </a:solidFill>
            </a:endParaRPr>
          </a:p>
        </p:txBody>
      </p:sp>
    </p:spTree>
    <p:extLst>
      <p:ext uri="{BB962C8B-B14F-4D97-AF65-F5344CB8AC3E}">
        <p14:creationId xmlns:p14="http://schemas.microsoft.com/office/powerpoint/2010/main" val="37353223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FA69AAE0-49D5-4C8B-8BA2-55898C00E0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Bilde 6" descr="Et bilde som inneholder utendørs, snø, person, snøscooter&#10;&#10;Automatisk generert beskrivelse">
            <a:hlinkClick r:id="rId3"/>
            <a:extLst>
              <a:ext uri="{FF2B5EF4-FFF2-40B4-BE49-F238E27FC236}">
                <a16:creationId xmlns:a16="http://schemas.microsoft.com/office/drawing/2014/main" id="{B970B8B3-A326-43B8-AFB4-E5AF379D86FB}"/>
              </a:ext>
            </a:extLst>
          </p:cNvPr>
          <p:cNvPicPr>
            <a:picLocks noChangeAspect="1"/>
          </p:cNvPicPr>
          <p:nvPr/>
        </p:nvPicPr>
        <p:blipFill rotWithShape="1">
          <a:blip r:embed="rId4"/>
          <a:srcRect l="13952" r="12711" b="-1"/>
          <a:stretch/>
        </p:blipFill>
        <p:spPr>
          <a:xfrm>
            <a:off x="-239518" y="0"/>
            <a:ext cx="7534640" cy="6857984"/>
          </a:xfrm>
          <a:custGeom>
            <a:avLst/>
            <a:gdLst/>
            <a:ahLst/>
            <a:cxnLst/>
            <a:rect l="l" t="t" r="r" b="b"/>
            <a:pathLst>
              <a:path w="7534640" h="6857984">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p:spPr>
      </p:pic>
      <p:sp>
        <p:nvSpPr>
          <p:cNvPr id="2" name="Tittel 1">
            <a:extLst>
              <a:ext uri="{FF2B5EF4-FFF2-40B4-BE49-F238E27FC236}">
                <a16:creationId xmlns:a16="http://schemas.microsoft.com/office/drawing/2014/main" id="{122C1C21-0BED-49B3-A613-E086F0D74558}"/>
              </a:ext>
            </a:extLst>
          </p:cNvPr>
          <p:cNvSpPr>
            <a:spLocks noGrp="1"/>
          </p:cNvSpPr>
          <p:nvPr>
            <p:ph type="title"/>
          </p:nvPr>
        </p:nvSpPr>
        <p:spPr>
          <a:xfrm>
            <a:off x="4974635" y="4209759"/>
            <a:ext cx="6275754" cy="756718"/>
          </a:xfrm>
        </p:spPr>
        <p:txBody>
          <a:bodyPr vert="horz" lIns="91440" tIns="45720" rIns="91440" bIns="45720" rtlCol="0" anchor="b">
            <a:normAutofit fontScale="90000"/>
          </a:bodyPr>
          <a:lstStyle/>
          <a:p>
            <a:br>
              <a:rPr lang="en-US" kern="1200">
                <a:solidFill>
                  <a:schemeClr val="tx1"/>
                </a:solidFill>
                <a:latin typeface="+mj-lt"/>
                <a:ea typeface="+mj-ea"/>
                <a:cs typeface="+mj-cs"/>
              </a:rPr>
            </a:br>
            <a:br>
              <a:rPr lang="en-US" kern="1200">
                <a:solidFill>
                  <a:schemeClr val="tx1"/>
                </a:solidFill>
                <a:latin typeface="+mj-lt"/>
                <a:ea typeface="+mj-ea"/>
                <a:cs typeface="+mj-cs"/>
              </a:rPr>
            </a:br>
            <a:r>
              <a:rPr lang="en-US" kern="1200">
                <a:solidFill>
                  <a:schemeClr val="tx1"/>
                </a:solidFill>
                <a:latin typeface="+mj-lt"/>
                <a:ea typeface="+mj-ea"/>
                <a:cs typeface="+mj-cs"/>
              </a:rPr>
              <a:t>Hvorfor har barna skole ute?</a:t>
            </a:r>
          </a:p>
        </p:txBody>
      </p:sp>
      <p:sp>
        <p:nvSpPr>
          <p:cNvPr id="4" name="Plassholder for bunntekst 3">
            <a:extLst>
              <a:ext uri="{FF2B5EF4-FFF2-40B4-BE49-F238E27FC236}">
                <a16:creationId xmlns:a16="http://schemas.microsoft.com/office/drawing/2014/main" id="{636C35A0-26C9-4A33-B428-26E5C4F5A549}"/>
              </a:ext>
            </a:extLst>
          </p:cNvPr>
          <p:cNvSpPr>
            <a:spLocks noGrp="1"/>
          </p:cNvSpPr>
          <p:nvPr>
            <p:ph type="ftr" sz="quarter" idx="11"/>
          </p:nvPr>
        </p:nvSpPr>
        <p:spPr>
          <a:xfrm>
            <a:off x="5359166" y="6549398"/>
            <a:ext cx="4114800" cy="365125"/>
          </a:xfrm>
        </p:spPr>
        <p:txBody>
          <a:bodyPr vert="horz" lIns="91440" tIns="45720" rIns="91440" bIns="45720" rtlCol="0" anchor="ctr">
            <a:normAutofit/>
          </a:bodyPr>
          <a:lstStyle/>
          <a:p>
            <a:pPr algn="l">
              <a:spcAft>
                <a:spcPts val="600"/>
              </a:spcAft>
            </a:pPr>
            <a:r>
              <a:rPr lang="en-US" kern="1200">
                <a:solidFill>
                  <a:schemeClr val="tx1">
                    <a:tint val="75000"/>
                  </a:schemeClr>
                </a:solidFill>
                <a:latin typeface="+mn-lt"/>
                <a:ea typeface="+mn-ea"/>
                <a:cs typeface="+mn-cs"/>
              </a:rPr>
              <a:t>Foreldre-skolesamarbeid</a:t>
            </a:r>
          </a:p>
        </p:txBody>
      </p:sp>
      <p:sp>
        <p:nvSpPr>
          <p:cNvPr id="7" name="TekstSylinder 6">
            <a:extLst>
              <a:ext uri="{FF2B5EF4-FFF2-40B4-BE49-F238E27FC236}">
                <a16:creationId xmlns:a16="http://schemas.microsoft.com/office/drawing/2014/main" id="{E015C0EB-6870-4160-93E7-2ABF0CB53E4E}"/>
              </a:ext>
            </a:extLst>
          </p:cNvPr>
          <p:cNvSpPr txBox="1"/>
          <p:nvPr/>
        </p:nvSpPr>
        <p:spPr>
          <a:xfrm flipH="1">
            <a:off x="-107228" y="6356350"/>
            <a:ext cx="3635030" cy="276999"/>
          </a:xfrm>
          <a:prstGeom prst="rect">
            <a:avLst/>
          </a:prstGeom>
          <a:noFill/>
        </p:spPr>
        <p:txBody>
          <a:bodyPr wrap="square" rtlCol="0">
            <a:spAutoFit/>
          </a:bodyPr>
          <a:lstStyle/>
          <a:p>
            <a:r>
              <a:rPr lang="nb-NO" sz="1200">
                <a:solidFill>
                  <a:schemeClr val="bg1"/>
                </a:solidFill>
              </a:rPr>
              <a:t>Foto: Randabergskolen </a:t>
            </a:r>
          </a:p>
        </p:txBody>
      </p:sp>
      <p:sp>
        <p:nvSpPr>
          <p:cNvPr id="3" name="TekstSylinder 2">
            <a:extLst>
              <a:ext uri="{FF2B5EF4-FFF2-40B4-BE49-F238E27FC236}">
                <a16:creationId xmlns:a16="http://schemas.microsoft.com/office/drawing/2014/main" id="{ADB0F097-B47C-4D8F-BCAA-9A9751A183D6}"/>
              </a:ext>
            </a:extLst>
          </p:cNvPr>
          <p:cNvSpPr txBox="1"/>
          <p:nvPr/>
        </p:nvSpPr>
        <p:spPr>
          <a:xfrm>
            <a:off x="5722265" y="5107415"/>
            <a:ext cx="4226312" cy="369332"/>
          </a:xfrm>
          <a:prstGeom prst="rect">
            <a:avLst/>
          </a:prstGeom>
          <a:noFill/>
        </p:spPr>
        <p:txBody>
          <a:bodyPr wrap="square" rtlCol="0">
            <a:spAutoFit/>
          </a:bodyPr>
          <a:lstStyle/>
          <a:p>
            <a:r>
              <a:rPr lang="nb-NO">
                <a:hlinkClick r:id="rId5"/>
              </a:rPr>
              <a:t>video om uteskole</a:t>
            </a:r>
            <a:endParaRPr lang="nb-NO"/>
          </a:p>
        </p:txBody>
      </p:sp>
      <p:pic>
        <p:nvPicPr>
          <p:cNvPr id="8" name="Bilde 7">
            <a:extLst>
              <a:ext uri="{FF2B5EF4-FFF2-40B4-BE49-F238E27FC236}">
                <a16:creationId xmlns:a16="http://schemas.microsoft.com/office/drawing/2014/main" id="{C3809573-F4A1-4181-9569-7B427212342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969752" y="589915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0920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innhold 5">
            <a:extLst>
              <a:ext uri="{FF2B5EF4-FFF2-40B4-BE49-F238E27FC236}">
                <a16:creationId xmlns:a16="http://schemas.microsoft.com/office/drawing/2014/main" id="{FC9CC76E-278C-4499-B7EE-5CF2D8773FDE}"/>
              </a:ext>
            </a:extLst>
          </p:cNvPr>
          <p:cNvPicPr>
            <a:picLocks noGrp="1" noChangeAspect="1"/>
          </p:cNvPicPr>
          <p:nvPr>
            <p:ph idx="1"/>
          </p:nvPr>
        </p:nvPicPr>
        <p:blipFill>
          <a:blip r:embed="rId3"/>
          <a:stretch>
            <a:fillRect/>
          </a:stretch>
        </p:blipFill>
        <p:spPr>
          <a:xfrm>
            <a:off x="353745" y="415925"/>
            <a:ext cx="5022750" cy="3767455"/>
          </a:xfrm>
          <a:prstGeom prst="rect">
            <a:avLst/>
          </a:prstGeom>
          <a:ln w="127000" cap="sq">
            <a:solidFill>
              <a:schemeClr val="bg2"/>
            </a:solidFill>
            <a:miter lim="800000"/>
          </a:ln>
          <a:effectLst>
            <a:outerShdw blurRad="57150" dist="50800" dir="2700000" algn="tl" rotWithShape="0">
              <a:srgbClr val="000000">
                <a:alpha val="40000"/>
              </a:srgbClr>
            </a:outerShdw>
          </a:effectLst>
        </p:spPr>
      </p:pic>
      <p:sp>
        <p:nvSpPr>
          <p:cNvPr id="4" name="Plassholder for bunntekst 3">
            <a:extLst>
              <a:ext uri="{FF2B5EF4-FFF2-40B4-BE49-F238E27FC236}">
                <a16:creationId xmlns:a16="http://schemas.microsoft.com/office/drawing/2014/main" id="{2FCC7C27-4859-4E8D-8E8B-A27FB910A417}"/>
              </a:ext>
            </a:extLst>
          </p:cNvPr>
          <p:cNvSpPr>
            <a:spLocks noGrp="1"/>
          </p:cNvSpPr>
          <p:nvPr>
            <p:ph type="ftr" sz="quarter" idx="11"/>
          </p:nvPr>
        </p:nvSpPr>
        <p:spPr>
          <a:xfrm>
            <a:off x="3957918" y="6460004"/>
            <a:ext cx="4114800" cy="365125"/>
          </a:xfrm>
        </p:spPr>
        <p:txBody>
          <a:bodyPr/>
          <a:lstStyle/>
          <a:p>
            <a:r>
              <a:rPr lang="nb-NO"/>
              <a:t>Foreldre-skolesamarbeid</a:t>
            </a:r>
          </a:p>
        </p:txBody>
      </p:sp>
      <p:sp>
        <p:nvSpPr>
          <p:cNvPr id="5" name="TekstSylinder 4">
            <a:extLst>
              <a:ext uri="{FF2B5EF4-FFF2-40B4-BE49-F238E27FC236}">
                <a16:creationId xmlns:a16="http://schemas.microsoft.com/office/drawing/2014/main" id="{149CCAA6-A81E-4B27-A11A-9FD48A611FDF}"/>
              </a:ext>
            </a:extLst>
          </p:cNvPr>
          <p:cNvSpPr txBox="1"/>
          <p:nvPr/>
        </p:nvSpPr>
        <p:spPr>
          <a:xfrm>
            <a:off x="237565" y="4409184"/>
            <a:ext cx="1844040" cy="246221"/>
          </a:xfrm>
          <a:prstGeom prst="rect">
            <a:avLst/>
          </a:prstGeom>
          <a:noFill/>
        </p:spPr>
        <p:txBody>
          <a:bodyPr wrap="square" rtlCol="0">
            <a:spAutoFit/>
          </a:bodyPr>
          <a:lstStyle/>
          <a:p>
            <a:r>
              <a:rPr lang="nb-NO" sz="1000">
                <a:hlinkClick r:id="rId4"/>
              </a:rPr>
              <a:t>filmer fra Bærum kommune</a:t>
            </a:r>
            <a:endParaRPr lang="nb-NO" sz="1000"/>
          </a:p>
        </p:txBody>
      </p:sp>
      <p:pic>
        <p:nvPicPr>
          <p:cNvPr id="7" name="Bilde 6">
            <a:extLst>
              <a:ext uri="{FF2B5EF4-FFF2-40B4-BE49-F238E27FC236}">
                <a16:creationId xmlns:a16="http://schemas.microsoft.com/office/drawing/2014/main" id="{5AECBC6F-0BE7-4EEC-BAF4-94265A91A235}"/>
              </a:ext>
            </a:extLst>
          </p:cNvPr>
          <p:cNvPicPr>
            <a:picLocks noChangeAspect="1"/>
          </p:cNvPicPr>
          <p:nvPr/>
        </p:nvPicPr>
        <p:blipFill>
          <a:blip r:embed="rId5"/>
          <a:stretch>
            <a:fillRect/>
          </a:stretch>
        </p:blipFill>
        <p:spPr>
          <a:xfrm>
            <a:off x="5745480" y="1394460"/>
            <a:ext cx="5668166" cy="3215136"/>
          </a:xfrm>
          <a:prstGeom prst="rect">
            <a:avLst/>
          </a:prstGeom>
        </p:spPr>
      </p:pic>
      <p:sp>
        <p:nvSpPr>
          <p:cNvPr id="8" name="TekstSylinder 7">
            <a:extLst>
              <a:ext uri="{FF2B5EF4-FFF2-40B4-BE49-F238E27FC236}">
                <a16:creationId xmlns:a16="http://schemas.microsoft.com/office/drawing/2014/main" id="{5269B654-6291-4589-AA31-2E2C47D4B723}"/>
              </a:ext>
            </a:extLst>
          </p:cNvPr>
          <p:cNvSpPr txBox="1"/>
          <p:nvPr/>
        </p:nvSpPr>
        <p:spPr>
          <a:xfrm>
            <a:off x="5833782" y="4703310"/>
            <a:ext cx="1844040" cy="246221"/>
          </a:xfrm>
          <a:prstGeom prst="rect">
            <a:avLst/>
          </a:prstGeom>
          <a:noFill/>
        </p:spPr>
        <p:txBody>
          <a:bodyPr wrap="square" rtlCol="0">
            <a:spAutoFit/>
          </a:bodyPr>
          <a:lstStyle/>
          <a:p>
            <a:r>
              <a:rPr lang="nb-NO" sz="1000">
                <a:hlinkClick r:id="rId6"/>
              </a:rPr>
              <a:t>video mat og helse</a:t>
            </a:r>
            <a:endParaRPr lang="nb-NO" sz="1000"/>
          </a:p>
        </p:txBody>
      </p:sp>
    </p:spTree>
    <p:extLst>
      <p:ext uri="{BB962C8B-B14F-4D97-AF65-F5344CB8AC3E}">
        <p14:creationId xmlns:p14="http://schemas.microsoft.com/office/powerpoint/2010/main" val="27774507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9982E60-AB50-4FDE-954E-A540FE2479E1}"/>
              </a:ext>
            </a:extLst>
          </p:cNvPr>
          <p:cNvSpPr>
            <a:spLocks noGrp="1"/>
          </p:cNvSpPr>
          <p:nvPr>
            <p:ph type="title"/>
          </p:nvPr>
        </p:nvSpPr>
        <p:spPr>
          <a:xfrm>
            <a:off x="426444" y="154438"/>
            <a:ext cx="6874686" cy="1325563"/>
          </a:xfrm>
        </p:spPr>
        <p:txBody>
          <a:bodyPr/>
          <a:lstStyle/>
          <a:p>
            <a:r>
              <a:rPr lang="en-US"/>
              <a:t>Fagene i grunnskolen</a:t>
            </a:r>
            <a:endParaRPr lang="nb-NO"/>
          </a:p>
        </p:txBody>
      </p:sp>
      <p:sp>
        <p:nvSpPr>
          <p:cNvPr id="4" name="Plassholder for bunntekst 3">
            <a:extLst>
              <a:ext uri="{FF2B5EF4-FFF2-40B4-BE49-F238E27FC236}">
                <a16:creationId xmlns:a16="http://schemas.microsoft.com/office/drawing/2014/main" id="{87741AB6-AAD6-49A7-B914-2EDC02E6C173}"/>
              </a:ext>
            </a:extLst>
          </p:cNvPr>
          <p:cNvSpPr>
            <a:spLocks noGrp="1"/>
          </p:cNvSpPr>
          <p:nvPr>
            <p:ph type="ftr" sz="quarter" idx="11"/>
          </p:nvPr>
        </p:nvSpPr>
        <p:spPr>
          <a:xfrm>
            <a:off x="3715871" y="6496157"/>
            <a:ext cx="4114800" cy="365125"/>
          </a:xfrm>
        </p:spPr>
        <p:txBody>
          <a:bodyPr/>
          <a:lstStyle/>
          <a:p>
            <a:r>
              <a:rPr lang="nb-NO"/>
              <a:t>Foreldre-skolesamarbeid</a:t>
            </a:r>
          </a:p>
        </p:txBody>
      </p:sp>
      <p:pic>
        <p:nvPicPr>
          <p:cNvPr id="5" name="Bilde 5" descr="Unge jente som liker å jobbe">
            <a:extLst>
              <a:ext uri="{FF2B5EF4-FFF2-40B4-BE49-F238E27FC236}">
                <a16:creationId xmlns:a16="http://schemas.microsoft.com/office/drawing/2014/main" id="{59CB9BBC-492F-4C39-A64D-7723C709F823}"/>
              </a:ext>
            </a:extLst>
          </p:cNvPr>
          <p:cNvPicPr>
            <a:picLocks noChangeAspect="1"/>
          </p:cNvPicPr>
          <p:nvPr/>
        </p:nvPicPr>
        <p:blipFill rotWithShape="1">
          <a:blip r:embed="rId3"/>
          <a:srcRect r="17762" b="-5"/>
          <a:stretch/>
        </p:blipFill>
        <p:spPr>
          <a:xfrm>
            <a:off x="2310915" y="1481215"/>
            <a:ext cx="2745766" cy="2228757"/>
          </a:xfrm>
          <a:prstGeom prst="rect">
            <a:avLst/>
          </a:prstGeom>
        </p:spPr>
      </p:pic>
      <p:sp>
        <p:nvSpPr>
          <p:cNvPr id="6" name="TekstSylinder 5">
            <a:extLst>
              <a:ext uri="{FF2B5EF4-FFF2-40B4-BE49-F238E27FC236}">
                <a16:creationId xmlns:a16="http://schemas.microsoft.com/office/drawing/2014/main" id="{03588F97-6226-44CA-8589-154A88AB0130}"/>
              </a:ext>
            </a:extLst>
          </p:cNvPr>
          <p:cNvSpPr txBox="1"/>
          <p:nvPr/>
        </p:nvSpPr>
        <p:spPr>
          <a:xfrm>
            <a:off x="2275348" y="3501048"/>
            <a:ext cx="2743199"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800" dirty="0">
                <a:solidFill>
                  <a:schemeClr val="bg1"/>
                </a:solidFill>
              </a:rPr>
              <a:t>Foto: Stock</a:t>
            </a:r>
          </a:p>
        </p:txBody>
      </p:sp>
      <p:pic>
        <p:nvPicPr>
          <p:cNvPr id="7" name="Bilde 8" descr="Barnehender på en globus">
            <a:extLst>
              <a:ext uri="{FF2B5EF4-FFF2-40B4-BE49-F238E27FC236}">
                <a16:creationId xmlns:a16="http://schemas.microsoft.com/office/drawing/2014/main" id="{08244FCE-7E0C-4151-ABD3-40D5DC1B9588}"/>
              </a:ext>
            </a:extLst>
          </p:cNvPr>
          <p:cNvPicPr>
            <a:picLocks noChangeAspect="1"/>
          </p:cNvPicPr>
          <p:nvPr/>
        </p:nvPicPr>
        <p:blipFill rotWithShape="1">
          <a:blip r:embed="rId4"/>
          <a:srcRect l="11019" r="-4" b="-4"/>
          <a:stretch/>
        </p:blipFill>
        <p:spPr>
          <a:xfrm>
            <a:off x="3850739" y="3956478"/>
            <a:ext cx="3206347" cy="2405257"/>
          </a:xfrm>
          <a:prstGeom prst="rect">
            <a:avLst/>
          </a:prstGeom>
        </p:spPr>
      </p:pic>
      <p:pic>
        <p:nvPicPr>
          <p:cNvPr id="8" name="Bilde 7" descr="Elever som tar notater i et klasserom">
            <a:extLst>
              <a:ext uri="{FF2B5EF4-FFF2-40B4-BE49-F238E27FC236}">
                <a16:creationId xmlns:a16="http://schemas.microsoft.com/office/drawing/2014/main" id="{641D11A8-5681-46F6-9379-17D04B437F07}"/>
              </a:ext>
            </a:extLst>
          </p:cNvPr>
          <p:cNvPicPr>
            <a:picLocks noChangeAspect="1"/>
          </p:cNvPicPr>
          <p:nvPr/>
        </p:nvPicPr>
        <p:blipFill rotWithShape="1">
          <a:blip r:embed="rId5"/>
          <a:srcRect l="7721" r="-1" b="-1"/>
          <a:stretch/>
        </p:blipFill>
        <p:spPr>
          <a:xfrm>
            <a:off x="7577998" y="0"/>
            <a:ext cx="4614002" cy="3337539"/>
          </a:xfrm>
          <a:prstGeom prst="rect">
            <a:avLst/>
          </a:prstGeom>
        </p:spPr>
      </p:pic>
      <p:sp>
        <p:nvSpPr>
          <p:cNvPr id="10" name="TekstSylinder 9">
            <a:extLst>
              <a:ext uri="{FF2B5EF4-FFF2-40B4-BE49-F238E27FC236}">
                <a16:creationId xmlns:a16="http://schemas.microsoft.com/office/drawing/2014/main" id="{9DD8C067-BD3E-4BB9-838E-6D294D72A2EA}"/>
              </a:ext>
            </a:extLst>
          </p:cNvPr>
          <p:cNvSpPr txBox="1"/>
          <p:nvPr/>
        </p:nvSpPr>
        <p:spPr>
          <a:xfrm>
            <a:off x="7639153" y="3122095"/>
            <a:ext cx="2596148"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800" dirty="0"/>
              <a:t>Foto: Stock</a:t>
            </a:r>
          </a:p>
        </p:txBody>
      </p:sp>
      <p:pic>
        <p:nvPicPr>
          <p:cNvPr id="11" name="Bilde 6" descr="Leketall i plast">
            <a:extLst>
              <a:ext uri="{FF2B5EF4-FFF2-40B4-BE49-F238E27FC236}">
                <a16:creationId xmlns:a16="http://schemas.microsoft.com/office/drawing/2014/main" id="{24A83324-6916-4BDE-9781-8C2DD34E5D10}"/>
              </a:ext>
            </a:extLst>
          </p:cNvPr>
          <p:cNvPicPr>
            <a:picLocks noChangeAspect="1"/>
          </p:cNvPicPr>
          <p:nvPr/>
        </p:nvPicPr>
        <p:blipFill rotWithShape="1">
          <a:blip r:embed="rId6"/>
          <a:srcRect l="5954" r="11808" b="-5"/>
          <a:stretch/>
        </p:blipFill>
        <p:spPr>
          <a:xfrm>
            <a:off x="509009" y="4161818"/>
            <a:ext cx="2745764" cy="2228764"/>
          </a:xfrm>
          <a:prstGeom prst="rect">
            <a:avLst/>
          </a:prstGeom>
        </p:spPr>
      </p:pic>
      <p:sp>
        <p:nvSpPr>
          <p:cNvPr id="12" name="TekstSylinder 11">
            <a:extLst>
              <a:ext uri="{FF2B5EF4-FFF2-40B4-BE49-F238E27FC236}">
                <a16:creationId xmlns:a16="http://schemas.microsoft.com/office/drawing/2014/main" id="{C6EAB94A-69DF-4CE6-817D-E52314513DCD}"/>
              </a:ext>
            </a:extLst>
          </p:cNvPr>
          <p:cNvSpPr txBox="1"/>
          <p:nvPr/>
        </p:nvSpPr>
        <p:spPr>
          <a:xfrm>
            <a:off x="459228" y="6146291"/>
            <a:ext cx="2743200"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800" dirty="0">
                <a:solidFill>
                  <a:schemeClr val="bg1"/>
                </a:solidFill>
              </a:rPr>
              <a:t>Foto: Stock</a:t>
            </a:r>
          </a:p>
        </p:txBody>
      </p:sp>
      <p:pic>
        <p:nvPicPr>
          <p:cNvPr id="13" name="Bilde 9" descr="Et bilde som inneholder tekst, tavle&#10;&#10;Automatisk generert beskrivelse">
            <a:extLst>
              <a:ext uri="{FF2B5EF4-FFF2-40B4-BE49-F238E27FC236}">
                <a16:creationId xmlns:a16="http://schemas.microsoft.com/office/drawing/2014/main" id="{CF44A912-093D-4568-9BA4-31789771A08B}"/>
              </a:ext>
            </a:extLst>
          </p:cNvPr>
          <p:cNvPicPr>
            <a:picLocks noChangeAspect="1"/>
          </p:cNvPicPr>
          <p:nvPr/>
        </p:nvPicPr>
        <p:blipFill>
          <a:blip r:embed="rId7"/>
          <a:stretch>
            <a:fillRect/>
          </a:stretch>
        </p:blipFill>
        <p:spPr>
          <a:xfrm>
            <a:off x="7577998" y="3639000"/>
            <a:ext cx="4614002" cy="2652333"/>
          </a:xfrm>
          <a:prstGeom prst="rect">
            <a:avLst/>
          </a:prstGeom>
        </p:spPr>
      </p:pic>
      <p:sp>
        <p:nvSpPr>
          <p:cNvPr id="14" name="TekstSylinder 13">
            <a:extLst>
              <a:ext uri="{FF2B5EF4-FFF2-40B4-BE49-F238E27FC236}">
                <a16:creationId xmlns:a16="http://schemas.microsoft.com/office/drawing/2014/main" id="{15D3B284-3BB2-49EA-B7E0-5D7FE4052EA9}"/>
              </a:ext>
            </a:extLst>
          </p:cNvPr>
          <p:cNvSpPr txBox="1"/>
          <p:nvPr/>
        </p:nvSpPr>
        <p:spPr>
          <a:xfrm>
            <a:off x="11031773" y="5977813"/>
            <a:ext cx="968535" cy="215444"/>
          </a:xfrm>
          <a:prstGeom prst="rect">
            <a:avLst/>
          </a:prstGeom>
          <a:noFill/>
        </p:spPr>
        <p:txBody>
          <a:bodyPr wrap="none" rtlCol="0">
            <a:spAutoFit/>
          </a:bodyPr>
          <a:lstStyle/>
          <a:p>
            <a:r>
              <a:rPr lang="nb-NO" sz="800">
                <a:solidFill>
                  <a:schemeClr val="bg1"/>
                </a:solidFill>
              </a:rPr>
              <a:t>Foto: pixabay.com</a:t>
            </a:r>
          </a:p>
        </p:txBody>
      </p:sp>
      <p:pic>
        <p:nvPicPr>
          <p:cNvPr id="15" name="Bilde 8" descr="Barnehender på en globus">
            <a:extLst>
              <a:ext uri="{FF2B5EF4-FFF2-40B4-BE49-F238E27FC236}">
                <a16:creationId xmlns:a16="http://schemas.microsoft.com/office/drawing/2014/main" id="{5B048AFF-323A-422F-B2F0-E0D1080B4442}"/>
              </a:ext>
            </a:extLst>
          </p:cNvPr>
          <p:cNvPicPr>
            <a:picLocks noChangeAspect="1"/>
          </p:cNvPicPr>
          <p:nvPr/>
        </p:nvPicPr>
        <p:blipFill rotWithShape="1">
          <a:blip r:embed="rId4"/>
          <a:srcRect l="11019" r="-4" b="-4"/>
          <a:stretch/>
        </p:blipFill>
        <p:spPr>
          <a:xfrm>
            <a:off x="4038599" y="3956478"/>
            <a:ext cx="3011537" cy="2185644"/>
          </a:xfrm>
          <a:prstGeom prst="rect">
            <a:avLst/>
          </a:prstGeom>
        </p:spPr>
      </p:pic>
      <p:sp>
        <p:nvSpPr>
          <p:cNvPr id="16" name="TekstSylinder 15">
            <a:extLst>
              <a:ext uri="{FF2B5EF4-FFF2-40B4-BE49-F238E27FC236}">
                <a16:creationId xmlns:a16="http://schemas.microsoft.com/office/drawing/2014/main" id="{D4E6601B-64F5-4D65-B1A9-2B1C2EEFBC7E}"/>
              </a:ext>
            </a:extLst>
          </p:cNvPr>
          <p:cNvSpPr txBox="1"/>
          <p:nvPr/>
        </p:nvSpPr>
        <p:spPr>
          <a:xfrm>
            <a:off x="3843790" y="6085535"/>
            <a:ext cx="2743200"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800" dirty="0"/>
              <a:t>Foto: Stock</a:t>
            </a:r>
          </a:p>
        </p:txBody>
      </p:sp>
      <p:pic>
        <p:nvPicPr>
          <p:cNvPr id="17" name="Bilde 6" descr="Leketall i plast">
            <a:extLst>
              <a:ext uri="{FF2B5EF4-FFF2-40B4-BE49-F238E27FC236}">
                <a16:creationId xmlns:a16="http://schemas.microsoft.com/office/drawing/2014/main" id="{567DA048-2CD4-4F9B-B331-D391C566D78F}"/>
              </a:ext>
            </a:extLst>
          </p:cNvPr>
          <p:cNvPicPr>
            <a:picLocks noChangeAspect="1"/>
          </p:cNvPicPr>
          <p:nvPr/>
        </p:nvPicPr>
        <p:blipFill rotWithShape="1">
          <a:blip r:embed="rId6"/>
          <a:srcRect l="5954" r="11808" b="-5"/>
          <a:stretch/>
        </p:blipFill>
        <p:spPr>
          <a:xfrm>
            <a:off x="502060" y="3956478"/>
            <a:ext cx="2745764" cy="2228764"/>
          </a:xfrm>
          <a:prstGeom prst="rect">
            <a:avLst/>
          </a:prstGeom>
        </p:spPr>
      </p:pic>
      <p:pic>
        <p:nvPicPr>
          <p:cNvPr id="18" name="Bilde 9" descr="Et bilde som inneholder tekst, tavle&#10;&#10;Automatisk generert beskrivelse">
            <a:extLst>
              <a:ext uri="{FF2B5EF4-FFF2-40B4-BE49-F238E27FC236}">
                <a16:creationId xmlns:a16="http://schemas.microsoft.com/office/drawing/2014/main" id="{9D5A2991-3B1F-4260-8383-019300F8D9AA}"/>
              </a:ext>
            </a:extLst>
          </p:cNvPr>
          <p:cNvPicPr>
            <a:picLocks noChangeAspect="1"/>
          </p:cNvPicPr>
          <p:nvPr/>
        </p:nvPicPr>
        <p:blipFill>
          <a:blip r:embed="rId7"/>
          <a:stretch>
            <a:fillRect/>
          </a:stretch>
        </p:blipFill>
        <p:spPr>
          <a:xfrm>
            <a:off x="7520011" y="3648646"/>
            <a:ext cx="4614002" cy="2652333"/>
          </a:xfrm>
          <a:prstGeom prst="rect">
            <a:avLst/>
          </a:prstGeom>
        </p:spPr>
      </p:pic>
      <p:sp>
        <p:nvSpPr>
          <p:cNvPr id="19" name="TekstSylinder 18">
            <a:extLst>
              <a:ext uri="{FF2B5EF4-FFF2-40B4-BE49-F238E27FC236}">
                <a16:creationId xmlns:a16="http://schemas.microsoft.com/office/drawing/2014/main" id="{87807966-4CDD-4713-825A-BA192756CE78}"/>
              </a:ext>
            </a:extLst>
          </p:cNvPr>
          <p:cNvSpPr txBox="1"/>
          <p:nvPr/>
        </p:nvSpPr>
        <p:spPr>
          <a:xfrm>
            <a:off x="10973786" y="5987459"/>
            <a:ext cx="968535" cy="215444"/>
          </a:xfrm>
          <a:prstGeom prst="rect">
            <a:avLst/>
          </a:prstGeom>
          <a:noFill/>
        </p:spPr>
        <p:txBody>
          <a:bodyPr wrap="none" rtlCol="0">
            <a:spAutoFit/>
          </a:bodyPr>
          <a:lstStyle/>
          <a:p>
            <a:r>
              <a:rPr lang="nb-NO" sz="800">
                <a:solidFill>
                  <a:schemeClr val="bg1"/>
                </a:solidFill>
              </a:rPr>
              <a:t>Foto: pixabay.com</a:t>
            </a:r>
          </a:p>
        </p:txBody>
      </p:sp>
      <p:sp>
        <p:nvSpPr>
          <p:cNvPr id="20" name="TekstSylinder 19">
            <a:extLst>
              <a:ext uri="{FF2B5EF4-FFF2-40B4-BE49-F238E27FC236}">
                <a16:creationId xmlns:a16="http://schemas.microsoft.com/office/drawing/2014/main" id="{A521D9CB-37DB-4736-B492-9E966EB54D82}"/>
              </a:ext>
            </a:extLst>
          </p:cNvPr>
          <p:cNvSpPr txBox="1"/>
          <p:nvPr/>
        </p:nvSpPr>
        <p:spPr>
          <a:xfrm>
            <a:off x="11069632" y="5932962"/>
            <a:ext cx="968535" cy="215444"/>
          </a:xfrm>
          <a:prstGeom prst="rect">
            <a:avLst/>
          </a:prstGeom>
          <a:noFill/>
        </p:spPr>
        <p:txBody>
          <a:bodyPr wrap="none" rtlCol="0">
            <a:spAutoFit/>
          </a:bodyPr>
          <a:lstStyle/>
          <a:p>
            <a:r>
              <a:rPr lang="nb-NO" sz="800">
                <a:solidFill>
                  <a:schemeClr val="bg1"/>
                </a:solidFill>
              </a:rPr>
              <a:t>Foto: pixabay.com</a:t>
            </a:r>
          </a:p>
        </p:txBody>
      </p:sp>
    </p:spTree>
    <p:extLst>
      <p:ext uri="{BB962C8B-B14F-4D97-AF65-F5344CB8AC3E}">
        <p14:creationId xmlns:p14="http://schemas.microsoft.com/office/powerpoint/2010/main" val="8541084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 name="Rectangle 49">
            <a:extLst>
              <a:ext uri="{FF2B5EF4-FFF2-40B4-BE49-F238E27FC236}">
                <a16:creationId xmlns:a16="http://schemas.microsoft.com/office/drawing/2014/main" id="{394842B0-684D-44CC-B4BC-D13331CFD2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D6B42A0C-A339-44CA-987B-5E929DB16326}"/>
              </a:ext>
            </a:extLst>
          </p:cNvPr>
          <p:cNvSpPr>
            <a:spLocks noGrp="1"/>
          </p:cNvSpPr>
          <p:nvPr>
            <p:ph type="title"/>
          </p:nvPr>
        </p:nvSpPr>
        <p:spPr>
          <a:xfrm>
            <a:off x="640080" y="329184"/>
            <a:ext cx="6894576" cy="1783080"/>
          </a:xfrm>
        </p:spPr>
        <p:txBody>
          <a:bodyPr vert="horz" lIns="91440" tIns="45720" rIns="91440" bIns="45720" rtlCol="0" anchor="b">
            <a:normAutofit/>
          </a:bodyPr>
          <a:lstStyle/>
          <a:p>
            <a:r>
              <a:rPr lang="en-US" sz="6600" kern="1200">
                <a:solidFill>
                  <a:schemeClr val="tx1"/>
                </a:solidFill>
                <a:latin typeface="+mj-lt"/>
                <a:ea typeface="+mj-ea"/>
                <a:cs typeface="+mj-cs"/>
              </a:rPr>
              <a:t>Norsk</a:t>
            </a:r>
          </a:p>
        </p:txBody>
      </p:sp>
      <p:sp>
        <p:nvSpPr>
          <p:cNvPr id="52" name="sketch line">
            <a:extLst>
              <a:ext uri="{FF2B5EF4-FFF2-40B4-BE49-F238E27FC236}">
                <a16:creationId xmlns:a16="http://schemas.microsoft.com/office/drawing/2014/main" id="{4C2A3DC3-F495-4B99-9FF3-3FB30D632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DD1B705D-217A-41CA-B9A2-39A32BCEA6D7}"/>
              </a:ext>
            </a:extLst>
          </p:cNvPr>
          <p:cNvSpPr>
            <a:spLocks noGrp="1"/>
          </p:cNvSpPr>
          <p:nvPr>
            <p:ph idx="1"/>
          </p:nvPr>
        </p:nvSpPr>
        <p:spPr>
          <a:xfrm>
            <a:off x="640080" y="2706624"/>
            <a:ext cx="6894576" cy="3483864"/>
          </a:xfrm>
        </p:spPr>
        <p:txBody>
          <a:bodyPr vert="horz" lIns="91440" tIns="45720" rIns="91440" bIns="45720" rtlCol="0" anchor="t">
            <a:normAutofit/>
          </a:bodyPr>
          <a:lstStyle/>
          <a:p>
            <a:pPr>
              <a:lnSpc>
                <a:spcPct val="150000"/>
              </a:lnSpc>
            </a:pPr>
            <a:r>
              <a:rPr lang="en-US" dirty="0" err="1"/>
              <a:t>Elevene</a:t>
            </a:r>
            <a:r>
              <a:rPr lang="en-US" dirty="0"/>
              <a:t> </a:t>
            </a:r>
            <a:r>
              <a:rPr lang="en-US" dirty="0" err="1"/>
              <a:t>skal</a:t>
            </a:r>
            <a:r>
              <a:rPr lang="en-US" dirty="0"/>
              <a:t> </a:t>
            </a:r>
            <a:r>
              <a:rPr lang="en-US" dirty="0" err="1"/>
              <a:t>lære</a:t>
            </a:r>
            <a:r>
              <a:rPr lang="en-US" dirty="0"/>
              <a:t> </a:t>
            </a:r>
            <a:r>
              <a:rPr lang="en-US" dirty="0" err="1"/>
              <a:t>norsk</a:t>
            </a:r>
            <a:r>
              <a:rPr lang="en-US" dirty="0"/>
              <a:t> </a:t>
            </a:r>
            <a:r>
              <a:rPr lang="en-US" dirty="0" err="1"/>
              <a:t>både</a:t>
            </a:r>
            <a:r>
              <a:rPr lang="en-US" dirty="0"/>
              <a:t> </a:t>
            </a:r>
            <a:r>
              <a:rPr lang="en-US" b="1" dirty="0" err="1"/>
              <a:t>skriftlig</a:t>
            </a:r>
            <a:r>
              <a:rPr lang="en-US" b="1" dirty="0"/>
              <a:t> </a:t>
            </a:r>
            <a:r>
              <a:rPr lang="en-US" b="1" dirty="0" err="1"/>
              <a:t>og</a:t>
            </a:r>
            <a:r>
              <a:rPr lang="en-US" b="1" dirty="0"/>
              <a:t> </a:t>
            </a:r>
            <a:r>
              <a:rPr lang="en-US" b="1" dirty="0" err="1"/>
              <a:t>muntlig</a:t>
            </a:r>
            <a:r>
              <a:rPr lang="en-US" dirty="0"/>
              <a:t>.</a:t>
            </a:r>
            <a:endParaRPr lang="nb-NO" dirty="0"/>
          </a:p>
          <a:p>
            <a:pPr>
              <a:lnSpc>
                <a:spcPct val="150000"/>
              </a:lnSpc>
            </a:pPr>
            <a:r>
              <a:rPr lang="en-US" dirty="0"/>
              <a:t>Å </a:t>
            </a:r>
            <a:r>
              <a:rPr lang="en-US" dirty="0" err="1"/>
              <a:t>kunne</a:t>
            </a:r>
            <a:r>
              <a:rPr lang="en-US" dirty="0"/>
              <a:t> lese er </a:t>
            </a:r>
            <a:r>
              <a:rPr lang="en-US" dirty="0" err="1"/>
              <a:t>viktig</a:t>
            </a:r>
            <a:r>
              <a:rPr lang="en-US" dirty="0"/>
              <a:t> </a:t>
            </a:r>
            <a:r>
              <a:rPr lang="en-US" dirty="0" err="1"/>
              <a:t>i</a:t>
            </a:r>
            <a:r>
              <a:rPr lang="en-US" dirty="0"/>
              <a:t> alle fag.  </a:t>
            </a:r>
          </a:p>
          <a:p>
            <a:pPr>
              <a:lnSpc>
                <a:spcPct val="150000"/>
              </a:lnSpc>
            </a:pPr>
            <a:r>
              <a:rPr lang="en-US" dirty="0"/>
              <a:t>Mange </a:t>
            </a:r>
            <a:r>
              <a:rPr lang="en-US" dirty="0" err="1"/>
              <a:t>skoler</a:t>
            </a:r>
            <a:r>
              <a:rPr lang="en-US" dirty="0"/>
              <a:t> </a:t>
            </a:r>
            <a:r>
              <a:rPr lang="en-US" dirty="0" err="1"/>
              <a:t>har</a:t>
            </a:r>
            <a:r>
              <a:rPr lang="en-US" dirty="0"/>
              <a:t> </a:t>
            </a:r>
            <a:r>
              <a:rPr lang="en-US" dirty="0" err="1"/>
              <a:t>eget</a:t>
            </a:r>
            <a:r>
              <a:rPr lang="en-US" dirty="0"/>
              <a:t> </a:t>
            </a:r>
            <a:r>
              <a:rPr lang="en-US" b="1" dirty="0" err="1"/>
              <a:t>bibliotek</a:t>
            </a:r>
            <a:r>
              <a:rPr lang="en-US" b="1" dirty="0"/>
              <a:t>.</a:t>
            </a:r>
            <a:endParaRPr lang="en-US" dirty="0"/>
          </a:p>
        </p:txBody>
      </p:sp>
      <p:pic>
        <p:nvPicPr>
          <p:cNvPr id="7" name="Bilde 7" descr="En underordnet med lilla pose">
            <a:extLst>
              <a:ext uri="{FF2B5EF4-FFF2-40B4-BE49-F238E27FC236}">
                <a16:creationId xmlns:a16="http://schemas.microsoft.com/office/drawing/2014/main" id="{E32C2ED4-2D86-4103-9D83-C84151552569}"/>
              </a:ext>
            </a:extLst>
          </p:cNvPr>
          <p:cNvPicPr>
            <a:picLocks noChangeAspect="1"/>
          </p:cNvPicPr>
          <p:nvPr/>
        </p:nvPicPr>
        <p:blipFill rotWithShape="1">
          <a:blip r:embed="rId3"/>
          <a:srcRect l="8769" r="26770"/>
          <a:stretch/>
        </p:blipFill>
        <p:spPr>
          <a:xfrm>
            <a:off x="8174736" y="-9"/>
            <a:ext cx="4035547" cy="4178808"/>
          </a:xfrm>
          <a:custGeom>
            <a:avLst/>
            <a:gdLst/>
            <a:ahLst/>
            <a:cxnLst/>
            <a:rect l="l" t="t" r="r" b="b"/>
            <a:pathLst>
              <a:path w="4035547" h="4178808">
                <a:moveTo>
                  <a:pt x="14988" y="0"/>
                </a:moveTo>
                <a:lnTo>
                  <a:pt x="4035547" y="0"/>
                </a:lnTo>
                <a:lnTo>
                  <a:pt x="4035547" y="4161794"/>
                </a:lnTo>
                <a:lnTo>
                  <a:pt x="3918602" y="4164199"/>
                </a:lnTo>
                <a:cubicBezTo>
                  <a:pt x="3673497" y="4178956"/>
                  <a:pt x="3428120" y="4172295"/>
                  <a:pt x="3183014" y="4175560"/>
                </a:cubicBezTo>
                <a:cubicBezTo>
                  <a:pt x="2855121" y="4180001"/>
                  <a:pt x="2527499" y="4168639"/>
                  <a:pt x="2199742" y="4167595"/>
                </a:cubicBezTo>
                <a:cubicBezTo>
                  <a:pt x="2132562" y="4167334"/>
                  <a:pt x="2065110" y="4170729"/>
                  <a:pt x="1998202" y="4175952"/>
                </a:cubicBezTo>
                <a:cubicBezTo>
                  <a:pt x="1905507" y="4183005"/>
                  <a:pt x="1814033" y="4174124"/>
                  <a:pt x="1722153" y="4165766"/>
                </a:cubicBezTo>
                <a:cubicBezTo>
                  <a:pt x="1611407" y="4155711"/>
                  <a:pt x="1500933" y="4164591"/>
                  <a:pt x="1390867" y="4176214"/>
                </a:cubicBezTo>
                <a:lnTo>
                  <a:pt x="1348076" y="4178808"/>
                </a:lnTo>
                <a:lnTo>
                  <a:pt x="597587" y="4178808"/>
                </a:lnTo>
                <a:lnTo>
                  <a:pt x="507890" y="4175773"/>
                </a:lnTo>
                <a:cubicBezTo>
                  <a:pt x="403218" y="4174810"/>
                  <a:pt x="298546" y="4175691"/>
                  <a:pt x="193840" y="4176214"/>
                </a:cubicBezTo>
                <a:lnTo>
                  <a:pt x="2757" y="4175742"/>
                </a:lnTo>
                <a:lnTo>
                  <a:pt x="2810" y="4034870"/>
                </a:lnTo>
                <a:cubicBezTo>
                  <a:pt x="5629" y="3979851"/>
                  <a:pt x="10539" y="3924896"/>
                  <a:pt x="15416" y="3870068"/>
                </a:cubicBezTo>
                <a:cubicBezTo>
                  <a:pt x="23018" y="3799731"/>
                  <a:pt x="25045" y="3728899"/>
                  <a:pt x="21498" y="3658244"/>
                </a:cubicBezTo>
                <a:cubicBezTo>
                  <a:pt x="17063" y="3602147"/>
                  <a:pt x="10095" y="3546050"/>
                  <a:pt x="8828" y="3489953"/>
                </a:cubicBezTo>
                <a:cubicBezTo>
                  <a:pt x="6548" y="3389688"/>
                  <a:pt x="7434" y="3289424"/>
                  <a:pt x="13262" y="3189160"/>
                </a:cubicBezTo>
                <a:cubicBezTo>
                  <a:pt x="16176" y="3138901"/>
                  <a:pt x="20864" y="3089150"/>
                  <a:pt x="22891" y="3038510"/>
                </a:cubicBezTo>
                <a:cubicBezTo>
                  <a:pt x="24918" y="2987870"/>
                  <a:pt x="28973" y="2936723"/>
                  <a:pt x="17444" y="2887098"/>
                </a:cubicBezTo>
                <a:cubicBezTo>
                  <a:pt x="-2068" y="2802699"/>
                  <a:pt x="12249" y="2718680"/>
                  <a:pt x="16430" y="2634534"/>
                </a:cubicBezTo>
                <a:cubicBezTo>
                  <a:pt x="18964" y="2582244"/>
                  <a:pt x="34168" y="2528685"/>
                  <a:pt x="20738" y="2477919"/>
                </a:cubicBezTo>
                <a:cubicBezTo>
                  <a:pt x="-421" y="2398342"/>
                  <a:pt x="13389" y="2320415"/>
                  <a:pt x="20738" y="2242107"/>
                </a:cubicBezTo>
                <a:cubicBezTo>
                  <a:pt x="29213" y="2168001"/>
                  <a:pt x="27718" y="2093082"/>
                  <a:pt x="16303" y="2019369"/>
                </a:cubicBezTo>
                <a:cubicBezTo>
                  <a:pt x="1986" y="1946239"/>
                  <a:pt x="1986" y="1871028"/>
                  <a:pt x="16303" y="1797899"/>
                </a:cubicBezTo>
                <a:cubicBezTo>
                  <a:pt x="28162" y="1737537"/>
                  <a:pt x="29530" y="1675589"/>
                  <a:pt x="20357" y="1614758"/>
                </a:cubicBezTo>
                <a:cubicBezTo>
                  <a:pt x="14149" y="1571226"/>
                  <a:pt x="3000" y="1527947"/>
                  <a:pt x="1480" y="1484415"/>
                </a:cubicBezTo>
                <a:cubicBezTo>
                  <a:pt x="-1662" y="1393377"/>
                  <a:pt x="200" y="1302238"/>
                  <a:pt x="7055" y="1211417"/>
                </a:cubicBezTo>
                <a:cubicBezTo>
                  <a:pt x="15036" y="1107980"/>
                  <a:pt x="30366" y="1004923"/>
                  <a:pt x="19724" y="900725"/>
                </a:cubicBezTo>
                <a:cubicBezTo>
                  <a:pt x="16050" y="864934"/>
                  <a:pt x="8575" y="829270"/>
                  <a:pt x="7815" y="793353"/>
                </a:cubicBezTo>
                <a:cubicBezTo>
                  <a:pt x="6168" y="726087"/>
                  <a:pt x="5407" y="659710"/>
                  <a:pt x="9208" y="590286"/>
                </a:cubicBezTo>
                <a:cubicBezTo>
                  <a:pt x="13009" y="520863"/>
                  <a:pt x="27452" y="450424"/>
                  <a:pt x="17697" y="382270"/>
                </a:cubicBezTo>
                <a:cubicBezTo>
                  <a:pt x="7941" y="314115"/>
                  <a:pt x="14276" y="247103"/>
                  <a:pt x="20611" y="180218"/>
                </a:cubicBezTo>
                <a:cubicBezTo>
                  <a:pt x="23652" y="148426"/>
                  <a:pt x="25711" y="116982"/>
                  <a:pt x="25156" y="85665"/>
                </a:cubicBezTo>
                <a:close/>
              </a:path>
            </a:pathLst>
          </a:custGeom>
        </p:spPr>
      </p:pic>
      <p:pic>
        <p:nvPicPr>
          <p:cNvPr id="6" name="Bilde 6" descr="Kvinne i et bibliotek">
            <a:extLst>
              <a:ext uri="{FF2B5EF4-FFF2-40B4-BE49-F238E27FC236}">
                <a16:creationId xmlns:a16="http://schemas.microsoft.com/office/drawing/2014/main" id="{6EDF36AC-2CC3-444F-8B81-49C5765246D7}"/>
              </a:ext>
            </a:extLst>
          </p:cNvPr>
          <p:cNvPicPr>
            <a:picLocks noChangeAspect="1"/>
          </p:cNvPicPr>
          <p:nvPr/>
        </p:nvPicPr>
        <p:blipFill rotWithShape="1">
          <a:blip r:embed="rId4"/>
          <a:srcRect t="3303" r="-1" b="804"/>
          <a:stretch/>
        </p:blipFill>
        <p:spPr>
          <a:xfrm>
            <a:off x="8113875" y="4267192"/>
            <a:ext cx="4047645" cy="2590808"/>
          </a:xfrm>
          <a:custGeom>
            <a:avLst/>
            <a:gdLst/>
            <a:ahLst/>
            <a:cxnLst/>
            <a:rect l="l" t="t" r="r" b="b"/>
            <a:pathLst>
              <a:path w="4047645" h="2495811">
                <a:moveTo>
                  <a:pt x="2441891" y="4"/>
                </a:moveTo>
                <a:cubicBezTo>
                  <a:pt x="2489381" y="-78"/>
                  <a:pt x="2536882" y="1163"/>
                  <a:pt x="2584383" y="4428"/>
                </a:cubicBezTo>
                <a:cubicBezTo>
                  <a:pt x="2744314" y="17813"/>
                  <a:pt x="2904989" y="21079"/>
                  <a:pt x="3065367" y="14222"/>
                </a:cubicBezTo>
                <a:cubicBezTo>
                  <a:pt x="3194244" y="5694"/>
                  <a:pt x="3323514" y="4206"/>
                  <a:pt x="3452568" y="9782"/>
                </a:cubicBezTo>
                <a:cubicBezTo>
                  <a:pt x="3572813" y="16442"/>
                  <a:pt x="3693059" y="23233"/>
                  <a:pt x="3813712" y="19315"/>
                </a:cubicBezTo>
                <a:cubicBezTo>
                  <a:pt x="3861755" y="17748"/>
                  <a:pt x="3909121" y="15789"/>
                  <a:pt x="3956758" y="13177"/>
                </a:cubicBezTo>
                <a:lnTo>
                  <a:pt x="4047645" y="9696"/>
                </a:lnTo>
                <a:lnTo>
                  <a:pt x="4047645" y="2495811"/>
                </a:lnTo>
                <a:lnTo>
                  <a:pt x="28177" y="2495811"/>
                </a:lnTo>
                <a:lnTo>
                  <a:pt x="28782" y="2485852"/>
                </a:lnTo>
                <a:cubicBezTo>
                  <a:pt x="31911" y="2365446"/>
                  <a:pt x="35027" y="2245002"/>
                  <a:pt x="38157" y="2124521"/>
                </a:cubicBezTo>
                <a:cubicBezTo>
                  <a:pt x="38284" y="2119444"/>
                  <a:pt x="39171" y="2114494"/>
                  <a:pt x="39171" y="2109417"/>
                </a:cubicBezTo>
                <a:cubicBezTo>
                  <a:pt x="48166" y="1995573"/>
                  <a:pt x="53107" y="1881729"/>
                  <a:pt x="18899" y="1770550"/>
                </a:cubicBezTo>
                <a:cubicBezTo>
                  <a:pt x="15871" y="1760104"/>
                  <a:pt x="14262" y="1749304"/>
                  <a:pt x="14084" y="1738440"/>
                </a:cubicBezTo>
                <a:cubicBezTo>
                  <a:pt x="12413" y="1641514"/>
                  <a:pt x="16644" y="1544587"/>
                  <a:pt x="26754" y="1448181"/>
                </a:cubicBezTo>
                <a:cubicBezTo>
                  <a:pt x="31949" y="1389038"/>
                  <a:pt x="26754" y="1329006"/>
                  <a:pt x="43478" y="1270498"/>
                </a:cubicBezTo>
                <a:cubicBezTo>
                  <a:pt x="50864" y="1241421"/>
                  <a:pt x="55109" y="1211634"/>
                  <a:pt x="56147" y="1181656"/>
                </a:cubicBezTo>
                <a:cubicBezTo>
                  <a:pt x="59948" y="1109060"/>
                  <a:pt x="38537" y="1040779"/>
                  <a:pt x="18139" y="972244"/>
                </a:cubicBezTo>
                <a:cubicBezTo>
                  <a:pt x="7370" y="935945"/>
                  <a:pt x="-5426" y="898886"/>
                  <a:pt x="2429" y="860811"/>
                </a:cubicBezTo>
                <a:cubicBezTo>
                  <a:pt x="16707" y="802251"/>
                  <a:pt x="24854" y="742359"/>
                  <a:pt x="26754" y="682112"/>
                </a:cubicBezTo>
                <a:cubicBezTo>
                  <a:pt x="26754" y="639468"/>
                  <a:pt x="16365" y="597712"/>
                  <a:pt x="20039" y="555195"/>
                </a:cubicBezTo>
                <a:cubicBezTo>
                  <a:pt x="28211" y="472712"/>
                  <a:pt x="30238" y="389734"/>
                  <a:pt x="26121" y="306946"/>
                </a:cubicBezTo>
                <a:cubicBezTo>
                  <a:pt x="26095" y="273846"/>
                  <a:pt x="29846" y="240848"/>
                  <a:pt x="37270" y="208585"/>
                </a:cubicBezTo>
                <a:cubicBezTo>
                  <a:pt x="46506" y="151651"/>
                  <a:pt x="48419" y="93777"/>
                  <a:pt x="42971" y="36360"/>
                </a:cubicBezTo>
                <a:lnTo>
                  <a:pt x="38853" y="8429"/>
                </a:lnTo>
                <a:lnTo>
                  <a:pt x="56649" y="7824"/>
                </a:lnTo>
                <a:cubicBezTo>
                  <a:pt x="210497" y="-156"/>
                  <a:pt x="364754" y="3162"/>
                  <a:pt x="518087" y="17748"/>
                </a:cubicBezTo>
                <a:cubicBezTo>
                  <a:pt x="626567" y="25440"/>
                  <a:pt x="735534" y="24213"/>
                  <a:pt x="843809" y="14092"/>
                </a:cubicBezTo>
                <a:cubicBezTo>
                  <a:pt x="1042499" y="-1711"/>
                  <a:pt x="1240782" y="10958"/>
                  <a:pt x="1439065" y="21666"/>
                </a:cubicBezTo>
                <a:cubicBezTo>
                  <a:pt x="1631105" y="32113"/>
                  <a:pt x="1823010" y="24408"/>
                  <a:pt x="2015050" y="17487"/>
                </a:cubicBezTo>
                <a:cubicBezTo>
                  <a:pt x="2157045" y="12394"/>
                  <a:pt x="2299420" y="249"/>
                  <a:pt x="2441891" y="4"/>
                </a:cubicBezTo>
                <a:close/>
              </a:path>
            </a:pathLst>
          </a:custGeom>
        </p:spPr>
      </p:pic>
      <p:sp>
        <p:nvSpPr>
          <p:cNvPr id="4" name="Plassholder for bunntekst 3">
            <a:extLst>
              <a:ext uri="{FF2B5EF4-FFF2-40B4-BE49-F238E27FC236}">
                <a16:creationId xmlns:a16="http://schemas.microsoft.com/office/drawing/2014/main" id="{B0F1B4FA-18B9-4FC3-805B-F1951AC00158}"/>
              </a:ext>
            </a:extLst>
          </p:cNvPr>
          <p:cNvSpPr>
            <a:spLocks noGrp="1"/>
          </p:cNvSpPr>
          <p:nvPr>
            <p:ph type="ftr" sz="quarter" idx="11"/>
          </p:nvPr>
        </p:nvSpPr>
        <p:spPr>
          <a:xfrm>
            <a:off x="4037076" y="6452045"/>
            <a:ext cx="4114800" cy="365125"/>
          </a:xfrm>
        </p:spPr>
        <p:txBody>
          <a:bodyPr vert="horz" lIns="91440" tIns="45720" rIns="91440" bIns="45720" rtlCol="0" anchor="ctr">
            <a:normAutofit/>
          </a:bodyPr>
          <a:lstStyle/>
          <a:p>
            <a:pPr>
              <a:spcAft>
                <a:spcPts val="600"/>
              </a:spcAft>
            </a:pPr>
            <a:r>
              <a:rPr lang="en-US" kern="1200">
                <a:solidFill>
                  <a:schemeClr val="tx1">
                    <a:tint val="75000"/>
                  </a:schemeClr>
                </a:solidFill>
                <a:latin typeface="+mn-lt"/>
                <a:ea typeface="+mn-ea"/>
                <a:cs typeface="+mn-cs"/>
              </a:rPr>
              <a:t>Foreldre-skolesamarbeid</a:t>
            </a:r>
          </a:p>
        </p:txBody>
      </p:sp>
      <p:pic>
        <p:nvPicPr>
          <p:cNvPr id="13" name="Bilde 12">
            <a:extLst>
              <a:ext uri="{FF2B5EF4-FFF2-40B4-BE49-F238E27FC236}">
                <a16:creationId xmlns:a16="http://schemas.microsoft.com/office/drawing/2014/main" id="{9ED0787A-ECD6-4BD0-B518-8D48416A31E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942320" y="59436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kstSylinder 21">
            <a:extLst>
              <a:ext uri="{FF2B5EF4-FFF2-40B4-BE49-F238E27FC236}">
                <a16:creationId xmlns:a16="http://schemas.microsoft.com/office/drawing/2014/main" id="{AEF34D4F-8EF7-44E6-8E8B-BC1F0A17ACFD}"/>
              </a:ext>
            </a:extLst>
          </p:cNvPr>
          <p:cNvSpPr txBox="1"/>
          <p:nvPr/>
        </p:nvSpPr>
        <p:spPr>
          <a:xfrm>
            <a:off x="11455008" y="3963355"/>
            <a:ext cx="2596148"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800" dirty="0"/>
              <a:t>Foto: Stock</a:t>
            </a:r>
          </a:p>
        </p:txBody>
      </p:sp>
      <p:sp>
        <p:nvSpPr>
          <p:cNvPr id="23" name="TekstSylinder 22">
            <a:extLst>
              <a:ext uri="{FF2B5EF4-FFF2-40B4-BE49-F238E27FC236}">
                <a16:creationId xmlns:a16="http://schemas.microsoft.com/office/drawing/2014/main" id="{9AD1EE13-3178-40AF-B735-50D0579E27B1}"/>
              </a:ext>
            </a:extLst>
          </p:cNvPr>
          <p:cNvSpPr txBox="1"/>
          <p:nvPr/>
        </p:nvSpPr>
        <p:spPr>
          <a:xfrm>
            <a:off x="8230024" y="6606961"/>
            <a:ext cx="2596148"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800" dirty="0">
                <a:solidFill>
                  <a:schemeClr val="bg1"/>
                </a:solidFill>
              </a:rPr>
              <a:t>Foto: Stock</a:t>
            </a:r>
          </a:p>
        </p:txBody>
      </p:sp>
    </p:spTree>
    <p:extLst>
      <p:ext uri="{BB962C8B-B14F-4D97-AF65-F5344CB8AC3E}">
        <p14:creationId xmlns:p14="http://schemas.microsoft.com/office/powerpoint/2010/main" val="2228719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23333C1-864F-41E0-9C7F-B327D919259D}"/>
              </a:ext>
            </a:extLst>
          </p:cNvPr>
          <p:cNvSpPr>
            <a:spLocks noGrp="1"/>
          </p:cNvSpPr>
          <p:nvPr>
            <p:ph type="title"/>
          </p:nvPr>
        </p:nvSpPr>
        <p:spPr>
          <a:xfrm>
            <a:off x="619836" y="2357698"/>
            <a:ext cx="4114800" cy="1325563"/>
          </a:xfrm>
        </p:spPr>
        <p:txBody>
          <a:bodyPr/>
          <a:lstStyle/>
          <a:p>
            <a:r>
              <a:rPr lang="en-US"/>
              <a:t>Matematikk</a:t>
            </a:r>
            <a:endParaRPr lang="nb-NO"/>
          </a:p>
        </p:txBody>
      </p:sp>
      <p:sp>
        <p:nvSpPr>
          <p:cNvPr id="4" name="Plassholder for bunntekst 3">
            <a:extLst>
              <a:ext uri="{FF2B5EF4-FFF2-40B4-BE49-F238E27FC236}">
                <a16:creationId xmlns:a16="http://schemas.microsoft.com/office/drawing/2014/main" id="{E05D25EA-C767-47FD-A09D-9882E836A187}"/>
              </a:ext>
            </a:extLst>
          </p:cNvPr>
          <p:cNvSpPr>
            <a:spLocks noGrp="1"/>
          </p:cNvSpPr>
          <p:nvPr>
            <p:ph type="ftr" sz="quarter" idx="11"/>
          </p:nvPr>
        </p:nvSpPr>
        <p:spPr>
          <a:xfrm>
            <a:off x="4038600" y="6492865"/>
            <a:ext cx="4114800" cy="365125"/>
          </a:xfrm>
        </p:spPr>
        <p:txBody>
          <a:bodyPr/>
          <a:lstStyle/>
          <a:p>
            <a:r>
              <a:rPr lang="nb-NO"/>
              <a:t>Foreldre-skolesamarbeid</a:t>
            </a:r>
          </a:p>
        </p:txBody>
      </p:sp>
      <p:pic>
        <p:nvPicPr>
          <p:cNvPr id="5" name="Bilde 5" descr="Leketall i plast">
            <a:extLst>
              <a:ext uri="{FF2B5EF4-FFF2-40B4-BE49-F238E27FC236}">
                <a16:creationId xmlns:a16="http://schemas.microsoft.com/office/drawing/2014/main" id="{9266C618-79E7-4E1B-A7B7-0F0749C7D523}"/>
              </a:ext>
            </a:extLst>
          </p:cNvPr>
          <p:cNvPicPr>
            <a:picLocks noChangeAspect="1"/>
          </p:cNvPicPr>
          <p:nvPr/>
        </p:nvPicPr>
        <p:blipFill rotWithShape="1">
          <a:blip r:embed="rId3"/>
          <a:srcRect l="7739" r="13597" b="-1"/>
          <a:stretch/>
        </p:blipFill>
        <p:spPr>
          <a:xfrm>
            <a:off x="5022376" y="11"/>
            <a:ext cx="7169624" cy="6083888"/>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p:spPr>
      </p:pic>
    </p:spTree>
    <p:extLst>
      <p:ext uri="{BB962C8B-B14F-4D97-AF65-F5344CB8AC3E}">
        <p14:creationId xmlns:p14="http://schemas.microsoft.com/office/powerpoint/2010/main" val="35132797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64786DD-572D-416E-84C5-1560469F9702}"/>
              </a:ext>
            </a:extLst>
          </p:cNvPr>
          <p:cNvSpPr>
            <a:spLocks noGrp="1"/>
          </p:cNvSpPr>
          <p:nvPr>
            <p:ph type="title"/>
          </p:nvPr>
        </p:nvSpPr>
        <p:spPr>
          <a:xfrm>
            <a:off x="642996" y="4571216"/>
            <a:ext cx="10906008" cy="1115415"/>
          </a:xfrm>
        </p:spPr>
        <p:txBody>
          <a:bodyPr vert="horz" lIns="91440" tIns="45720" rIns="91440" bIns="45720" rtlCol="0" anchor="b">
            <a:normAutofit/>
          </a:bodyPr>
          <a:lstStyle/>
          <a:p>
            <a:pPr algn="ctr"/>
            <a:r>
              <a:rPr lang="en-US" sz="6000"/>
              <a:t>Konkret materiell</a:t>
            </a:r>
          </a:p>
        </p:txBody>
      </p:sp>
      <p:pic>
        <p:nvPicPr>
          <p:cNvPr id="8" name="Bilde 7" descr="Et bilde som inneholder tekst, natur, forskjellig, flere&#10;&#10;Automatisk generert beskrivelse">
            <a:extLst>
              <a:ext uri="{FF2B5EF4-FFF2-40B4-BE49-F238E27FC236}">
                <a16:creationId xmlns:a16="http://schemas.microsoft.com/office/drawing/2014/main" id="{3C5E3A56-6B62-44C6-AE44-E97C67CA5F7A}"/>
              </a:ext>
            </a:extLst>
          </p:cNvPr>
          <p:cNvPicPr>
            <a:picLocks noChangeAspect="1"/>
          </p:cNvPicPr>
          <p:nvPr/>
        </p:nvPicPr>
        <p:blipFill rotWithShape="1">
          <a:blip r:embed="rId3">
            <a:extLst>
              <a:ext uri="{28A0092B-C50C-407E-A947-70E740481C1C}">
                <a14:useLocalDpi xmlns:a14="http://schemas.microsoft.com/office/drawing/2010/main" val="0"/>
              </a:ext>
            </a:extLst>
          </a:blip>
          <a:srcRect l="12085" r="20098" b="-2"/>
          <a:stretch/>
        </p:blipFill>
        <p:spPr>
          <a:xfrm>
            <a:off x="481946" y="536135"/>
            <a:ext cx="3529109" cy="3655791"/>
          </a:xfrm>
          <a:prstGeom prst="rect">
            <a:avLst/>
          </a:prstGeom>
        </p:spPr>
      </p:pic>
      <p:cxnSp>
        <p:nvCxnSpPr>
          <p:cNvPr id="6158" name="Straight Connector 80">
            <a:extLst>
              <a:ext uri="{FF2B5EF4-FFF2-40B4-BE49-F238E27FC236}">
                <a16:creationId xmlns:a16="http://schemas.microsoft.com/office/drawing/2014/main" id="{8F880EF2-DF79-4D9D-8F11-E91D48C7974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5778706"/>
            <a:ext cx="9144000" cy="0"/>
          </a:xfrm>
          <a:prstGeom prst="line">
            <a:avLst/>
          </a:prstGeom>
          <a:ln w="19050">
            <a:solidFill>
              <a:srgbClr val="F49B0B"/>
            </a:solidFill>
          </a:ln>
        </p:spPr>
        <p:style>
          <a:lnRef idx="1">
            <a:schemeClr val="accent1"/>
          </a:lnRef>
          <a:fillRef idx="0">
            <a:schemeClr val="accent1"/>
          </a:fillRef>
          <a:effectRef idx="0">
            <a:schemeClr val="accent1"/>
          </a:effectRef>
          <a:fontRef idx="minor">
            <a:schemeClr val="tx1"/>
          </a:fontRef>
        </p:style>
      </p:cxnSp>
      <p:sp>
        <p:nvSpPr>
          <p:cNvPr id="4" name="Plassholder for bunntekst 3">
            <a:extLst>
              <a:ext uri="{FF2B5EF4-FFF2-40B4-BE49-F238E27FC236}">
                <a16:creationId xmlns:a16="http://schemas.microsoft.com/office/drawing/2014/main" id="{3FA73860-467A-41BD-8099-2B74B3CB542D}"/>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kern="1200">
                <a:solidFill>
                  <a:schemeClr val="tx1">
                    <a:tint val="75000"/>
                  </a:schemeClr>
                </a:solidFill>
                <a:latin typeface="+mn-lt"/>
                <a:ea typeface="+mn-ea"/>
                <a:cs typeface="+mn-cs"/>
              </a:rPr>
              <a:t>Foreldre-skolesamarbeid</a:t>
            </a:r>
          </a:p>
        </p:txBody>
      </p:sp>
      <p:pic>
        <p:nvPicPr>
          <p:cNvPr id="5" name="Bilde 5" descr="Spill brikker øverst i diverse">
            <a:extLst>
              <a:ext uri="{FF2B5EF4-FFF2-40B4-BE49-F238E27FC236}">
                <a16:creationId xmlns:a16="http://schemas.microsoft.com/office/drawing/2014/main" id="{4DFAF580-3858-40B6-9520-B33CF2CB424F}"/>
              </a:ext>
            </a:extLst>
          </p:cNvPr>
          <p:cNvPicPr>
            <a:picLocks noChangeAspect="1"/>
          </p:cNvPicPr>
          <p:nvPr/>
        </p:nvPicPr>
        <p:blipFill>
          <a:blip r:embed="rId4"/>
          <a:stretch>
            <a:fillRect/>
          </a:stretch>
        </p:blipFill>
        <p:spPr>
          <a:xfrm>
            <a:off x="8760583" y="1911365"/>
            <a:ext cx="3431417" cy="2280561"/>
          </a:xfrm>
          <a:prstGeom prst="rect">
            <a:avLst/>
          </a:prstGeom>
        </p:spPr>
      </p:pic>
      <p:pic>
        <p:nvPicPr>
          <p:cNvPr id="9" name="Bilde 9" descr="Fargerike, klare indekser på glass overflate">
            <a:extLst>
              <a:ext uri="{FF2B5EF4-FFF2-40B4-BE49-F238E27FC236}">
                <a16:creationId xmlns:a16="http://schemas.microsoft.com/office/drawing/2014/main" id="{B0095EC0-EC4A-4FBB-9943-A81829F0E3A3}"/>
              </a:ext>
            </a:extLst>
          </p:cNvPr>
          <p:cNvPicPr>
            <a:picLocks noChangeAspect="1"/>
          </p:cNvPicPr>
          <p:nvPr/>
        </p:nvPicPr>
        <p:blipFill>
          <a:blip r:embed="rId5"/>
          <a:stretch>
            <a:fillRect/>
          </a:stretch>
        </p:blipFill>
        <p:spPr>
          <a:xfrm>
            <a:off x="4293291" y="1362020"/>
            <a:ext cx="4228600" cy="2829906"/>
          </a:xfrm>
          <a:prstGeom prst="rect">
            <a:avLst/>
          </a:prstGeom>
        </p:spPr>
      </p:pic>
      <p:sp>
        <p:nvSpPr>
          <p:cNvPr id="15" name="TekstSylinder 14">
            <a:extLst>
              <a:ext uri="{FF2B5EF4-FFF2-40B4-BE49-F238E27FC236}">
                <a16:creationId xmlns:a16="http://schemas.microsoft.com/office/drawing/2014/main" id="{2DA3E550-85DC-4A9E-A331-C627B59891B8}"/>
              </a:ext>
            </a:extLst>
          </p:cNvPr>
          <p:cNvSpPr txBox="1"/>
          <p:nvPr/>
        </p:nvSpPr>
        <p:spPr>
          <a:xfrm>
            <a:off x="7880143" y="3929663"/>
            <a:ext cx="2596148"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800" dirty="0"/>
              <a:t>Foto: Stock</a:t>
            </a:r>
          </a:p>
        </p:txBody>
      </p:sp>
      <p:sp>
        <p:nvSpPr>
          <p:cNvPr id="16" name="TekstSylinder 15">
            <a:extLst>
              <a:ext uri="{FF2B5EF4-FFF2-40B4-BE49-F238E27FC236}">
                <a16:creationId xmlns:a16="http://schemas.microsoft.com/office/drawing/2014/main" id="{DAEC0B2D-4728-4324-9676-00E9D1777431}"/>
              </a:ext>
            </a:extLst>
          </p:cNvPr>
          <p:cNvSpPr txBox="1"/>
          <p:nvPr/>
        </p:nvSpPr>
        <p:spPr>
          <a:xfrm>
            <a:off x="11411828" y="3977080"/>
            <a:ext cx="696915"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800" dirty="0">
                <a:solidFill>
                  <a:schemeClr val="bg1"/>
                </a:solidFill>
              </a:rPr>
              <a:t>Foto: Stock</a:t>
            </a:r>
          </a:p>
        </p:txBody>
      </p:sp>
      <p:sp>
        <p:nvSpPr>
          <p:cNvPr id="17" name="TekstSylinder 16">
            <a:extLst>
              <a:ext uri="{FF2B5EF4-FFF2-40B4-BE49-F238E27FC236}">
                <a16:creationId xmlns:a16="http://schemas.microsoft.com/office/drawing/2014/main" id="{FA46996B-8AF7-48C5-A4D2-8CFDECBBC59D}"/>
              </a:ext>
            </a:extLst>
          </p:cNvPr>
          <p:cNvSpPr txBox="1"/>
          <p:nvPr/>
        </p:nvSpPr>
        <p:spPr>
          <a:xfrm>
            <a:off x="3341022" y="3976482"/>
            <a:ext cx="2596148"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800" dirty="0"/>
              <a:t>Foto: Stock</a:t>
            </a:r>
          </a:p>
        </p:txBody>
      </p:sp>
    </p:spTree>
    <p:extLst>
      <p:ext uri="{BB962C8B-B14F-4D97-AF65-F5344CB8AC3E}">
        <p14:creationId xmlns:p14="http://schemas.microsoft.com/office/powerpoint/2010/main" val="35770398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10">
            <a:extLst>
              <a:ext uri="{FF2B5EF4-FFF2-40B4-BE49-F238E27FC236}">
                <a16:creationId xmlns:a16="http://schemas.microsoft.com/office/drawing/2014/main" id="{55666830-9A19-4E01-8505-D6C7F9AC56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Freeform: Shape 12">
            <a:extLst>
              <a:ext uri="{FF2B5EF4-FFF2-40B4-BE49-F238E27FC236}">
                <a16:creationId xmlns:a16="http://schemas.microsoft.com/office/drawing/2014/main" id="{AE9FC877-7FB6-4D22-9988-35420644E2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Freeform: Shape 14">
            <a:extLst>
              <a:ext uri="{FF2B5EF4-FFF2-40B4-BE49-F238E27FC236}">
                <a16:creationId xmlns:a16="http://schemas.microsoft.com/office/drawing/2014/main" id="{E41809D1-F12E-46BB-B804-5F209D325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1A1AB2AF-5BFB-413D-8446-64F01588EED4}"/>
              </a:ext>
            </a:extLst>
          </p:cNvPr>
          <p:cNvSpPr>
            <a:spLocks noGrp="1"/>
          </p:cNvSpPr>
          <p:nvPr>
            <p:ph type="title"/>
          </p:nvPr>
        </p:nvSpPr>
        <p:spPr>
          <a:xfrm>
            <a:off x="460051" y="1561634"/>
            <a:ext cx="4023360" cy="3204134"/>
          </a:xfrm>
        </p:spPr>
        <p:txBody>
          <a:bodyPr vert="horz" lIns="91440" tIns="45720" rIns="91440" bIns="45720" rtlCol="0" anchor="b">
            <a:normAutofit/>
          </a:bodyPr>
          <a:lstStyle/>
          <a:p>
            <a:r>
              <a:rPr lang="en-US" sz="4800"/>
              <a:t>Lek </a:t>
            </a:r>
            <a:r>
              <a:rPr lang="en-US" sz="4800" err="1"/>
              <a:t>og</a:t>
            </a:r>
            <a:r>
              <a:rPr lang="en-US" sz="4800"/>
              <a:t> </a:t>
            </a:r>
            <a:r>
              <a:rPr lang="en-US" sz="4800" err="1"/>
              <a:t>lær</a:t>
            </a:r>
            <a:r>
              <a:rPr lang="en-US" sz="4800"/>
              <a:t> </a:t>
            </a:r>
            <a:br>
              <a:rPr lang="en-US"/>
            </a:br>
            <a:endParaRPr lang="en-US" sz="4800" err="1"/>
          </a:p>
        </p:txBody>
      </p:sp>
      <p:sp>
        <p:nvSpPr>
          <p:cNvPr id="17" name="Rectangle 1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Bilde 4" descr="Et bilde som inneholder person, innendørs, vegg&#10;&#10;Automatisk generert beskrivelse">
            <a:extLst>
              <a:ext uri="{FF2B5EF4-FFF2-40B4-BE49-F238E27FC236}">
                <a16:creationId xmlns:a16="http://schemas.microsoft.com/office/drawing/2014/main" id="{51A903D4-6A34-4706-95CF-BC98A5F47F0C}"/>
              </a:ext>
            </a:extLst>
          </p:cNvPr>
          <p:cNvPicPr>
            <a:picLocks noChangeAspect="1"/>
          </p:cNvPicPr>
          <p:nvPr/>
        </p:nvPicPr>
        <p:blipFill>
          <a:blip r:embed="rId3"/>
          <a:stretch>
            <a:fillRect/>
          </a:stretch>
        </p:blipFill>
        <p:spPr>
          <a:xfrm>
            <a:off x="5122402" y="0"/>
            <a:ext cx="7069598" cy="4984066"/>
          </a:xfrm>
          <a:prstGeom prst="rect">
            <a:avLst/>
          </a:prstGeom>
        </p:spPr>
      </p:pic>
      <p:sp>
        <p:nvSpPr>
          <p:cNvPr id="7" name="TekstSylinder 6">
            <a:extLst>
              <a:ext uri="{FF2B5EF4-FFF2-40B4-BE49-F238E27FC236}">
                <a16:creationId xmlns:a16="http://schemas.microsoft.com/office/drawing/2014/main" id="{E18FA87F-16F8-4E8F-82CC-E429995EFBC9}"/>
              </a:ext>
            </a:extLst>
          </p:cNvPr>
          <p:cNvSpPr txBox="1"/>
          <p:nvPr/>
        </p:nvSpPr>
        <p:spPr>
          <a:xfrm>
            <a:off x="11032830" y="4667780"/>
            <a:ext cx="1128835" cy="215444"/>
          </a:xfrm>
          <a:prstGeom prst="rect">
            <a:avLst/>
          </a:prstGeom>
          <a:noFill/>
        </p:spPr>
        <p:txBody>
          <a:bodyPr wrap="none" rtlCol="0">
            <a:spAutoFit/>
          </a:bodyPr>
          <a:lstStyle/>
          <a:p>
            <a:r>
              <a:rPr lang="nb-NO" sz="800">
                <a:solidFill>
                  <a:schemeClr val="bg1"/>
                </a:solidFill>
              </a:rPr>
              <a:t>Foto: nafo.oslomet.no</a:t>
            </a:r>
          </a:p>
        </p:txBody>
      </p:sp>
      <p:sp>
        <p:nvSpPr>
          <p:cNvPr id="13" name="Plassholder for bunntekst 3">
            <a:extLst>
              <a:ext uri="{FF2B5EF4-FFF2-40B4-BE49-F238E27FC236}">
                <a16:creationId xmlns:a16="http://schemas.microsoft.com/office/drawing/2014/main" id="{B0108D3C-4C1F-487B-B40D-C9C05DDCC5A7}"/>
              </a:ext>
            </a:extLst>
          </p:cNvPr>
          <p:cNvSpPr txBox="1">
            <a:spLocks/>
          </p:cNvSpPr>
          <p:nvPr/>
        </p:nvSpPr>
        <p:spPr>
          <a:xfrm>
            <a:off x="3660559" y="6496868"/>
            <a:ext cx="4114800" cy="365125"/>
          </a:xfrm>
          <a:prstGeom prst="rect">
            <a:avLst/>
          </a:prstGeom>
        </p:spPr>
        <p:txBody>
          <a:bodyPr vert="horz" lIns="91440" tIns="45720" rIns="91440" bIns="45720" rtlCol="0" anchor="ctr">
            <a:normAutofit/>
          </a:bodyPr>
          <a:lstStyle>
            <a:defPPr>
              <a:defRPr lang="nb-NO"/>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a:t>Foreldre-skolesamarbeid</a:t>
            </a:r>
          </a:p>
        </p:txBody>
      </p:sp>
      <p:pic>
        <p:nvPicPr>
          <p:cNvPr id="14" name="Bilde 13">
            <a:extLst>
              <a:ext uri="{FF2B5EF4-FFF2-40B4-BE49-F238E27FC236}">
                <a16:creationId xmlns:a16="http://schemas.microsoft.com/office/drawing/2014/main" id="{8DC4408A-38BC-4A36-B6DF-82E55EF6412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977880" y="59436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83730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4166AF7-B122-4BC2-B084-48DE1E13D5F6}"/>
              </a:ext>
            </a:extLst>
          </p:cNvPr>
          <p:cNvSpPr>
            <a:spLocks noGrp="1"/>
          </p:cNvSpPr>
          <p:nvPr>
            <p:ph type="title"/>
          </p:nvPr>
        </p:nvSpPr>
        <p:spPr/>
        <p:txBody>
          <a:bodyPr vert="horz" lIns="91440" tIns="45720" rIns="91440" bIns="45720" rtlCol="0" anchor="b">
            <a:normAutofit/>
          </a:bodyPr>
          <a:lstStyle/>
          <a:p>
            <a:pPr algn="ctr"/>
            <a:r>
              <a:rPr lang="en-US" sz="5200" err="1"/>
              <a:t>Engelsk</a:t>
            </a:r>
            <a:r>
              <a:rPr lang="en-US" sz="5200"/>
              <a:t> </a:t>
            </a:r>
            <a:r>
              <a:rPr lang="en-US" sz="5200" err="1"/>
              <a:t>og</a:t>
            </a:r>
            <a:r>
              <a:rPr lang="en-US" sz="5200"/>
              <a:t> </a:t>
            </a:r>
            <a:r>
              <a:rPr lang="en-US" sz="5200" err="1"/>
              <a:t>andre</a:t>
            </a:r>
            <a:r>
              <a:rPr lang="en-US" sz="5200"/>
              <a:t> </a:t>
            </a:r>
            <a:r>
              <a:rPr lang="en-US" sz="5200" err="1"/>
              <a:t>språk</a:t>
            </a:r>
            <a:endParaRPr lang="en-US" sz="5200"/>
          </a:p>
        </p:txBody>
      </p:sp>
      <p:sp>
        <p:nvSpPr>
          <p:cNvPr id="4" name="Plassholder for bunntekst 3">
            <a:extLst>
              <a:ext uri="{FF2B5EF4-FFF2-40B4-BE49-F238E27FC236}">
                <a16:creationId xmlns:a16="http://schemas.microsoft.com/office/drawing/2014/main" id="{888319AE-E476-4FBA-BE0E-CEED94590215}"/>
              </a:ext>
            </a:extLst>
          </p:cNvPr>
          <p:cNvSpPr>
            <a:spLocks noGrp="1"/>
          </p:cNvSpPr>
          <p:nvPr>
            <p:ph type="ftr" sz="quarter" idx="11"/>
          </p:nvPr>
        </p:nvSpPr>
        <p:spPr>
          <a:xfrm>
            <a:off x="4038600" y="6492875"/>
            <a:ext cx="4114800" cy="365125"/>
          </a:xfrm>
        </p:spPr>
        <p:txBody>
          <a:bodyPr vert="horz" lIns="91440" tIns="45720" rIns="91440" bIns="45720" rtlCol="0" anchor="ctr">
            <a:normAutofit/>
          </a:bodyPr>
          <a:lstStyle/>
          <a:p>
            <a:pPr>
              <a:spcAft>
                <a:spcPts val="600"/>
              </a:spcAft>
            </a:pPr>
            <a:r>
              <a:rPr lang="en-US" kern="1200">
                <a:solidFill>
                  <a:schemeClr val="tx1">
                    <a:tint val="75000"/>
                  </a:schemeClr>
                </a:solidFill>
                <a:latin typeface="+mn-lt"/>
                <a:ea typeface="+mn-ea"/>
                <a:cs typeface="+mn-cs"/>
              </a:rPr>
              <a:t>Foreldre-skolesamarbeid</a:t>
            </a:r>
          </a:p>
        </p:txBody>
      </p:sp>
      <p:pic>
        <p:nvPicPr>
          <p:cNvPr id="3" name="Bilde 4">
            <a:extLst>
              <a:ext uri="{FF2B5EF4-FFF2-40B4-BE49-F238E27FC236}">
                <a16:creationId xmlns:a16="http://schemas.microsoft.com/office/drawing/2014/main" id="{41DA859B-4406-40B6-A590-D029EDE0AC84}"/>
              </a:ext>
            </a:extLst>
          </p:cNvPr>
          <p:cNvPicPr>
            <a:picLocks noChangeAspect="1"/>
          </p:cNvPicPr>
          <p:nvPr/>
        </p:nvPicPr>
        <p:blipFill>
          <a:blip r:embed="rId3"/>
          <a:stretch>
            <a:fillRect/>
          </a:stretch>
        </p:blipFill>
        <p:spPr>
          <a:xfrm>
            <a:off x="6032826" y="2515709"/>
            <a:ext cx="5161511" cy="2338894"/>
          </a:xfrm>
          <a:prstGeom prst="rect">
            <a:avLst/>
          </a:prstGeom>
        </p:spPr>
      </p:pic>
      <p:pic>
        <p:nvPicPr>
          <p:cNvPr id="9" name="Bilde 9" descr="Et bilde som inneholder tekst, tavle&#10;&#10;Automatisk generert beskrivelse">
            <a:extLst>
              <a:ext uri="{FF2B5EF4-FFF2-40B4-BE49-F238E27FC236}">
                <a16:creationId xmlns:a16="http://schemas.microsoft.com/office/drawing/2014/main" id="{5F00B2F3-70A2-4A02-9596-9D00FE76C81B}"/>
              </a:ext>
            </a:extLst>
          </p:cNvPr>
          <p:cNvPicPr>
            <a:picLocks noChangeAspect="1"/>
          </p:cNvPicPr>
          <p:nvPr/>
        </p:nvPicPr>
        <p:blipFill>
          <a:blip r:embed="rId4"/>
          <a:stretch>
            <a:fillRect/>
          </a:stretch>
        </p:blipFill>
        <p:spPr>
          <a:xfrm>
            <a:off x="838200" y="2287528"/>
            <a:ext cx="4263942" cy="2652333"/>
          </a:xfrm>
          <a:prstGeom prst="rect">
            <a:avLst/>
          </a:prstGeom>
        </p:spPr>
      </p:pic>
      <p:sp>
        <p:nvSpPr>
          <p:cNvPr id="14" name="TekstSylinder 13">
            <a:extLst>
              <a:ext uri="{FF2B5EF4-FFF2-40B4-BE49-F238E27FC236}">
                <a16:creationId xmlns:a16="http://schemas.microsoft.com/office/drawing/2014/main" id="{DEB803AA-22CE-4C8B-B469-34DD70DCF022}"/>
              </a:ext>
            </a:extLst>
          </p:cNvPr>
          <p:cNvSpPr txBox="1"/>
          <p:nvPr/>
        </p:nvSpPr>
        <p:spPr>
          <a:xfrm>
            <a:off x="3874232" y="4724417"/>
            <a:ext cx="968535" cy="215444"/>
          </a:xfrm>
          <a:prstGeom prst="rect">
            <a:avLst/>
          </a:prstGeom>
          <a:noFill/>
        </p:spPr>
        <p:txBody>
          <a:bodyPr wrap="none" rtlCol="0">
            <a:spAutoFit/>
          </a:bodyPr>
          <a:lstStyle/>
          <a:p>
            <a:r>
              <a:rPr lang="nb-NO" sz="800">
                <a:solidFill>
                  <a:schemeClr val="bg1"/>
                </a:solidFill>
              </a:rPr>
              <a:t>Foto: pixabay.com</a:t>
            </a:r>
          </a:p>
        </p:txBody>
      </p:sp>
    </p:spTree>
    <p:extLst>
      <p:ext uri="{BB962C8B-B14F-4D97-AF65-F5344CB8AC3E}">
        <p14:creationId xmlns:p14="http://schemas.microsoft.com/office/powerpoint/2010/main" val="17947875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4A38097-B583-4185-92DF-A0C40E265CD7}"/>
              </a:ext>
            </a:extLst>
          </p:cNvPr>
          <p:cNvSpPr>
            <a:spLocks noGrp="1"/>
          </p:cNvSpPr>
          <p:nvPr>
            <p:ph type="title"/>
          </p:nvPr>
        </p:nvSpPr>
        <p:spPr/>
        <p:txBody>
          <a:bodyPr>
            <a:normAutofit/>
          </a:bodyPr>
          <a:lstStyle/>
          <a:p>
            <a:r>
              <a:rPr lang="nb-NO" err="1"/>
              <a:t>Krle</a:t>
            </a:r>
            <a:r>
              <a:rPr lang="nb-NO"/>
              <a:t>-    - Hva betyr disse bokstavene?</a:t>
            </a:r>
          </a:p>
        </p:txBody>
      </p:sp>
      <p:pic>
        <p:nvPicPr>
          <p:cNvPr id="5" name="Bilde 5">
            <a:extLst>
              <a:ext uri="{FF2B5EF4-FFF2-40B4-BE49-F238E27FC236}">
                <a16:creationId xmlns:a16="http://schemas.microsoft.com/office/drawing/2014/main" id="{8B98F9B5-14ED-4D71-89C9-75D2B70393A0}"/>
              </a:ext>
            </a:extLst>
          </p:cNvPr>
          <p:cNvPicPr>
            <a:picLocks noGrp="1" noChangeAspect="1"/>
          </p:cNvPicPr>
          <p:nvPr>
            <p:ph idx="1"/>
          </p:nvPr>
        </p:nvPicPr>
        <p:blipFill>
          <a:blip r:embed="rId3"/>
          <a:stretch>
            <a:fillRect/>
          </a:stretch>
        </p:blipFill>
        <p:spPr>
          <a:xfrm>
            <a:off x="3238541" y="1849019"/>
            <a:ext cx="4351338" cy="4351338"/>
          </a:xfrm>
        </p:spPr>
      </p:pic>
      <p:sp>
        <p:nvSpPr>
          <p:cNvPr id="4" name="Plassholder for bunntekst 3">
            <a:extLst>
              <a:ext uri="{FF2B5EF4-FFF2-40B4-BE49-F238E27FC236}">
                <a16:creationId xmlns:a16="http://schemas.microsoft.com/office/drawing/2014/main" id="{194E162B-BBD9-4472-A2C1-5F9C4918F485}"/>
              </a:ext>
            </a:extLst>
          </p:cNvPr>
          <p:cNvSpPr>
            <a:spLocks noGrp="1"/>
          </p:cNvSpPr>
          <p:nvPr>
            <p:ph type="ftr" sz="quarter" idx="11"/>
          </p:nvPr>
        </p:nvSpPr>
        <p:spPr>
          <a:xfrm>
            <a:off x="3904129" y="6492875"/>
            <a:ext cx="4114800" cy="365125"/>
          </a:xfrm>
        </p:spPr>
        <p:txBody>
          <a:bodyPr/>
          <a:lstStyle/>
          <a:p>
            <a:r>
              <a:rPr lang="nb-NO"/>
              <a:t>Foreldre-skolesamarbeid</a:t>
            </a:r>
          </a:p>
        </p:txBody>
      </p:sp>
      <p:sp>
        <p:nvSpPr>
          <p:cNvPr id="7" name="TekstSylinder 6">
            <a:extLst>
              <a:ext uri="{FF2B5EF4-FFF2-40B4-BE49-F238E27FC236}">
                <a16:creationId xmlns:a16="http://schemas.microsoft.com/office/drawing/2014/main" id="{450BF324-449F-47CE-942F-9F64D6246AB1}"/>
              </a:ext>
            </a:extLst>
          </p:cNvPr>
          <p:cNvSpPr txBox="1"/>
          <p:nvPr/>
        </p:nvSpPr>
        <p:spPr>
          <a:xfrm>
            <a:off x="4827230" y="6170632"/>
            <a:ext cx="1454244" cy="215444"/>
          </a:xfrm>
          <a:prstGeom prst="rect">
            <a:avLst/>
          </a:prstGeom>
          <a:noFill/>
        </p:spPr>
        <p:txBody>
          <a:bodyPr wrap="none" rtlCol="0">
            <a:spAutoFit/>
          </a:bodyPr>
          <a:lstStyle/>
          <a:p>
            <a:r>
              <a:rPr lang="en-US" sz="800"/>
              <a:t>Ill: granstangen.osloskolen.no</a:t>
            </a:r>
            <a:endParaRPr lang="nb-NO" sz="800"/>
          </a:p>
        </p:txBody>
      </p:sp>
    </p:spTree>
    <p:extLst>
      <p:ext uri="{BB962C8B-B14F-4D97-AF65-F5344CB8AC3E}">
        <p14:creationId xmlns:p14="http://schemas.microsoft.com/office/powerpoint/2010/main" val="8988644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4A38097-B583-4185-92DF-A0C40E265CD7}"/>
              </a:ext>
            </a:extLst>
          </p:cNvPr>
          <p:cNvSpPr>
            <a:spLocks noGrp="1"/>
          </p:cNvSpPr>
          <p:nvPr>
            <p:ph type="title"/>
          </p:nvPr>
        </p:nvSpPr>
        <p:spPr/>
        <p:txBody>
          <a:bodyPr/>
          <a:lstStyle/>
          <a:p>
            <a:r>
              <a:rPr lang="nb-NO"/>
              <a:t>Krle- Kristendom, religion, livssyn og etikk</a:t>
            </a:r>
          </a:p>
        </p:txBody>
      </p:sp>
      <p:pic>
        <p:nvPicPr>
          <p:cNvPr id="5" name="Bilde 5">
            <a:extLst>
              <a:ext uri="{FF2B5EF4-FFF2-40B4-BE49-F238E27FC236}">
                <a16:creationId xmlns:a16="http://schemas.microsoft.com/office/drawing/2014/main" id="{8B98F9B5-14ED-4D71-89C9-75D2B70393A0}"/>
              </a:ext>
            </a:extLst>
          </p:cNvPr>
          <p:cNvPicPr>
            <a:picLocks noGrp="1" noChangeAspect="1"/>
          </p:cNvPicPr>
          <p:nvPr>
            <p:ph idx="1"/>
          </p:nvPr>
        </p:nvPicPr>
        <p:blipFill>
          <a:blip r:embed="rId3"/>
          <a:stretch>
            <a:fillRect/>
          </a:stretch>
        </p:blipFill>
        <p:spPr>
          <a:xfrm>
            <a:off x="3238541" y="1849019"/>
            <a:ext cx="4351338" cy="4351338"/>
          </a:xfrm>
        </p:spPr>
      </p:pic>
      <p:sp>
        <p:nvSpPr>
          <p:cNvPr id="4" name="Plassholder for bunntekst 3">
            <a:extLst>
              <a:ext uri="{FF2B5EF4-FFF2-40B4-BE49-F238E27FC236}">
                <a16:creationId xmlns:a16="http://schemas.microsoft.com/office/drawing/2014/main" id="{194E162B-BBD9-4472-A2C1-5F9C4918F485}"/>
              </a:ext>
            </a:extLst>
          </p:cNvPr>
          <p:cNvSpPr>
            <a:spLocks noGrp="1"/>
          </p:cNvSpPr>
          <p:nvPr>
            <p:ph type="ftr" sz="quarter" idx="11"/>
          </p:nvPr>
        </p:nvSpPr>
        <p:spPr>
          <a:xfrm>
            <a:off x="3559457" y="6492875"/>
            <a:ext cx="4114800" cy="365125"/>
          </a:xfrm>
        </p:spPr>
        <p:txBody>
          <a:bodyPr/>
          <a:lstStyle/>
          <a:p>
            <a:r>
              <a:rPr lang="nb-NO"/>
              <a:t>Foreldre-skolesamarbeid</a:t>
            </a:r>
          </a:p>
        </p:txBody>
      </p:sp>
      <p:sp>
        <p:nvSpPr>
          <p:cNvPr id="6" name="TekstSylinder 5">
            <a:extLst>
              <a:ext uri="{FF2B5EF4-FFF2-40B4-BE49-F238E27FC236}">
                <a16:creationId xmlns:a16="http://schemas.microsoft.com/office/drawing/2014/main" id="{463666DD-27EA-4BE5-A52E-C99EA1D6E88E}"/>
              </a:ext>
            </a:extLst>
          </p:cNvPr>
          <p:cNvSpPr txBox="1"/>
          <p:nvPr/>
        </p:nvSpPr>
        <p:spPr>
          <a:xfrm>
            <a:off x="4687088" y="6170631"/>
            <a:ext cx="1454244" cy="215444"/>
          </a:xfrm>
          <a:prstGeom prst="rect">
            <a:avLst/>
          </a:prstGeom>
          <a:noFill/>
        </p:spPr>
        <p:txBody>
          <a:bodyPr wrap="none" rtlCol="0">
            <a:spAutoFit/>
          </a:bodyPr>
          <a:lstStyle/>
          <a:p>
            <a:r>
              <a:rPr lang="en-US" sz="800"/>
              <a:t>Ill: granstangen.osloskolen.no</a:t>
            </a:r>
            <a:endParaRPr lang="nb-NO" sz="800"/>
          </a:p>
        </p:txBody>
      </p:sp>
    </p:spTree>
    <p:extLst>
      <p:ext uri="{BB962C8B-B14F-4D97-AF65-F5344CB8AC3E}">
        <p14:creationId xmlns:p14="http://schemas.microsoft.com/office/powerpoint/2010/main" val="29260279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tel 5">
            <a:extLst>
              <a:ext uri="{FF2B5EF4-FFF2-40B4-BE49-F238E27FC236}">
                <a16:creationId xmlns:a16="http://schemas.microsoft.com/office/drawing/2014/main" id="{555716CC-E66A-4FA3-9A28-1E0C1E94AF1D}"/>
              </a:ext>
            </a:extLst>
          </p:cNvPr>
          <p:cNvSpPr>
            <a:spLocks noGrp="1"/>
          </p:cNvSpPr>
          <p:nvPr>
            <p:ph type="title"/>
          </p:nvPr>
        </p:nvSpPr>
        <p:spPr>
          <a:xfrm>
            <a:off x="524741" y="620392"/>
            <a:ext cx="3808268" cy="5504688"/>
          </a:xfrm>
        </p:spPr>
        <p:txBody>
          <a:bodyPr vert="horz" lIns="91440" tIns="45720" rIns="91440" bIns="45720" rtlCol="0" anchor="ctr">
            <a:normAutofit/>
          </a:bodyPr>
          <a:lstStyle/>
          <a:p>
            <a:r>
              <a:rPr lang="en-US" sz="6000">
                <a:solidFill>
                  <a:schemeClr val="accent5"/>
                </a:solidFill>
              </a:rPr>
              <a:t>V</a:t>
            </a:r>
            <a:r>
              <a:rPr lang="en-US" sz="6000" kern="1200">
                <a:solidFill>
                  <a:schemeClr val="accent5"/>
                </a:solidFill>
                <a:latin typeface="+mj-lt"/>
                <a:ea typeface="+mj-ea"/>
                <a:cs typeface="+mj-cs"/>
              </a:rPr>
              <a:t>i skal snakke om:</a:t>
            </a:r>
          </a:p>
        </p:txBody>
      </p:sp>
      <p:sp>
        <p:nvSpPr>
          <p:cNvPr id="5" name="Plassholder for bunntekst 4">
            <a:extLst>
              <a:ext uri="{FF2B5EF4-FFF2-40B4-BE49-F238E27FC236}">
                <a16:creationId xmlns:a16="http://schemas.microsoft.com/office/drawing/2014/main" id="{055F24CD-E4C3-4562-81DE-AAA53C09630B}"/>
              </a:ext>
            </a:extLst>
          </p:cNvPr>
          <p:cNvSpPr>
            <a:spLocks noGrp="1"/>
          </p:cNvSpPr>
          <p:nvPr>
            <p:ph type="ftr" sz="quarter" idx="11"/>
          </p:nvPr>
        </p:nvSpPr>
        <p:spPr>
          <a:xfrm>
            <a:off x="4038600" y="6492875"/>
            <a:ext cx="4114800" cy="365125"/>
          </a:xfrm>
        </p:spPr>
        <p:txBody>
          <a:bodyPr vert="horz" lIns="91440" tIns="45720" rIns="91440" bIns="45720" rtlCol="0" anchor="ctr">
            <a:normAutofit/>
          </a:bodyPr>
          <a:lstStyle/>
          <a:p>
            <a:pPr>
              <a:spcAft>
                <a:spcPts val="600"/>
              </a:spcAft>
            </a:pPr>
            <a:r>
              <a:rPr lang="en-US" kern="1200">
                <a:solidFill>
                  <a:schemeClr val="tx1">
                    <a:tint val="75000"/>
                  </a:schemeClr>
                </a:solidFill>
                <a:latin typeface="+mn-lt"/>
                <a:ea typeface="+mn-ea"/>
                <a:cs typeface="+mn-cs"/>
              </a:rPr>
              <a:t>Foreldre-skolesamarbeid</a:t>
            </a:r>
          </a:p>
        </p:txBody>
      </p:sp>
      <p:graphicFrame>
        <p:nvGraphicFramePr>
          <p:cNvPr id="9" name="Plassholder for innhold 6">
            <a:extLst>
              <a:ext uri="{FF2B5EF4-FFF2-40B4-BE49-F238E27FC236}">
                <a16:creationId xmlns:a16="http://schemas.microsoft.com/office/drawing/2014/main" id="{4F851C1F-909C-4706-9C5D-BDF15367FDE0}"/>
              </a:ext>
            </a:extLst>
          </p:cNvPr>
          <p:cNvGraphicFramePr>
            <a:graphicFrameLocks noGrp="1"/>
          </p:cNvGraphicFramePr>
          <p:nvPr>
            <p:ph idx="1"/>
            <p:extLst>
              <p:ext uri="{D42A27DB-BD31-4B8C-83A1-F6EECF244321}">
                <p14:modId xmlns:p14="http://schemas.microsoft.com/office/powerpoint/2010/main" val="278753464"/>
              </p:ext>
            </p:extLst>
          </p:nvPr>
        </p:nvGraphicFramePr>
        <p:xfrm>
          <a:off x="5593871" y="309407"/>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614249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FA69AAE0-49D5-4C8B-8BA2-55898C00E0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Bilde 5" descr="Et bilde som inneholder person, musikk, gitar&#10;&#10;Automatisk generert beskrivelse">
            <a:extLst>
              <a:ext uri="{FF2B5EF4-FFF2-40B4-BE49-F238E27FC236}">
                <a16:creationId xmlns:a16="http://schemas.microsoft.com/office/drawing/2014/main" id="{66CE9B8B-DBF2-490E-9BDD-19668DC4F38A}"/>
              </a:ext>
            </a:extLst>
          </p:cNvPr>
          <p:cNvPicPr>
            <a:picLocks noChangeAspect="1"/>
          </p:cNvPicPr>
          <p:nvPr/>
        </p:nvPicPr>
        <p:blipFill rotWithShape="1">
          <a:blip r:embed="rId3"/>
          <a:srcRect l="12920" r="12920"/>
          <a:stretch/>
        </p:blipFill>
        <p:spPr>
          <a:xfrm>
            <a:off x="-3052" y="51447"/>
            <a:ext cx="7534640" cy="6857984"/>
          </a:xfrm>
          <a:custGeom>
            <a:avLst/>
            <a:gdLst/>
            <a:ahLst/>
            <a:cxnLst/>
            <a:rect l="l" t="t" r="r" b="b"/>
            <a:pathLst>
              <a:path w="7534640" h="6857984">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p:spPr>
      </p:pic>
      <p:sp>
        <p:nvSpPr>
          <p:cNvPr id="2" name="Tittel 1">
            <a:extLst>
              <a:ext uri="{FF2B5EF4-FFF2-40B4-BE49-F238E27FC236}">
                <a16:creationId xmlns:a16="http://schemas.microsoft.com/office/drawing/2014/main" id="{050CF032-79BA-40F1-B0A1-2935A644CB1B}"/>
              </a:ext>
            </a:extLst>
          </p:cNvPr>
          <p:cNvSpPr>
            <a:spLocks noGrp="1"/>
          </p:cNvSpPr>
          <p:nvPr>
            <p:ph type="title"/>
          </p:nvPr>
        </p:nvSpPr>
        <p:spPr>
          <a:xfrm>
            <a:off x="6231300" y="4914899"/>
            <a:ext cx="3046050" cy="714375"/>
          </a:xfrm>
        </p:spPr>
        <p:txBody>
          <a:bodyPr vert="horz" lIns="91440" tIns="45720" rIns="91440" bIns="45720" rtlCol="0" anchor="b">
            <a:normAutofit/>
          </a:bodyPr>
          <a:lstStyle/>
          <a:p>
            <a:r>
              <a:rPr lang="en-US" kern="1200">
                <a:solidFill>
                  <a:schemeClr val="tx1"/>
                </a:solidFill>
                <a:latin typeface="+mj-lt"/>
                <a:ea typeface="+mj-ea"/>
                <a:cs typeface="+mj-cs"/>
              </a:rPr>
              <a:t>Musikk</a:t>
            </a:r>
          </a:p>
        </p:txBody>
      </p:sp>
      <p:pic>
        <p:nvPicPr>
          <p:cNvPr id="6" name="Bilde 6" descr="Et bilde som inneholder person, poserer, gruppe, soverom&#10;&#10;Automatisk generert beskrivelse">
            <a:extLst>
              <a:ext uri="{FF2B5EF4-FFF2-40B4-BE49-F238E27FC236}">
                <a16:creationId xmlns:a16="http://schemas.microsoft.com/office/drawing/2014/main" id="{5379FA7D-1DDE-468C-B20A-7D6650FFEF8A}"/>
              </a:ext>
            </a:extLst>
          </p:cNvPr>
          <p:cNvPicPr>
            <a:picLocks noChangeAspect="1"/>
          </p:cNvPicPr>
          <p:nvPr/>
        </p:nvPicPr>
        <p:blipFill rotWithShape="1">
          <a:blip r:embed="rId4"/>
          <a:srcRect l="14630" r="28014" b="1"/>
          <a:stretch/>
        </p:blipFill>
        <p:spPr>
          <a:xfrm>
            <a:off x="7653541" y="6"/>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sp>
        <p:nvSpPr>
          <p:cNvPr id="4" name="Plassholder for bunntekst 3">
            <a:extLst>
              <a:ext uri="{FF2B5EF4-FFF2-40B4-BE49-F238E27FC236}">
                <a16:creationId xmlns:a16="http://schemas.microsoft.com/office/drawing/2014/main" id="{277916FD-60B3-4389-8DA6-66366E44C590}"/>
              </a:ext>
            </a:extLst>
          </p:cNvPr>
          <p:cNvSpPr>
            <a:spLocks noGrp="1"/>
          </p:cNvSpPr>
          <p:nvPr>
            <p:ph type="ftr" sz="quarter" idx="11"/>
          </p:nvPr>
        </p:nvSpPr>
        <p:spPr>
          <a:xfrm>
            <a:off x="5162550" y="6524038"/>
            <a:ext cx="4114800" cy="365125"/>
          </a:xfrm>
        </p:spPr>
        <p:txBody>
          <a:bodyPr vert="horz" lIns="91440" tIns="45720" rIns="91440" bIns="45720" rtlCol="0" anchor="ctr">
            <a:normAutofit/>
          </a:bodyPr>
          <a:lstStyle/>
          <a:p>
            <a:pPr algn="l">
              <a:spcAft>
                <a:spcPts val="600"/>
              </a:spcAft>
            </a:pPr>
            <a:r>
              <a:rPr lang="en-US" kern="1200">
                <a:solidFill>
                  <a:schemeClr val="tx1">
                    <a:tint val="75000"/>
                  </a:schemeClr>
                </a:solidFill>
                <a:latin typeface="+mn-lt"/>
                <a:ea typeface="+mn-ea"/>
                <a:cs typeface="+mn-cs"/>
              </a:rPr>
              <a:t>Foreldre-skolesamarbeid</a:t>
            </a:r>
          </a:p>
        </p:txBody>
      </p:sp>
      <p:sp>
        <p:nvSpPr>
          <p:cNvPr id="3" name="TekstSylinder 2">
            <a:extLst>
              <a:ext uri="{FF2B5EF4-FFF2-40B4-BE49-F238E27FC236}">
                <a16:creationId xmlns:a16="http://schemas.microsoft.com/office/drawing/2014/main" id="{C2301D7E-AE34-41F8-A1BD-E15A2E46B0A8}"/>
              </a:ext>
            </a:extLst>
          </p:cNvPr>
          <p:cNvSpPr txBox="1"/>
          <p:nvPr/>
        </p:nvSpPr>
        <p:spPr>
          <a:xfrm>
            <a:off x="0" y="6503709"/>
            <a:ext cx="5828180" cy="230832"/>
          </a:xfrm>
          <a:prstGeom prst="rect">
            <a:avLst/>
          </a:prstGeom>
          <a:noFill/>
        </p:spPr>
        <p:txBody>
          <a:bodyPr wrap="square" rtlCol="0">
            <a:spAutoFit/>
          </a:bodyPr>
          <a:lstStyle/>
          <a:p>
            <a:r>
              <a:rPr lang="en-US" sz="900">
                <a:solidFill>
                  <a:schemeClr val="bg1"/>
                </a:solidFill>
                <a:hlinkClick r:id="rId5">
                  <a:extLst>
                    <a:ext uri="{A12FA001-AC4F-418D-AE19-62706E023703}">
                      <ahyp:hlinkClr xmlns:ahyp="http://schemas.microsoft.com/office/drawing/2018/hyperlinkcolor" val="tx"/>
                    </a:ext>
                  </a:extLst>
                </a:hlinkClick>
              </a:rPr>
              <a:t>FOTO: https://www.aftenposten.no/kultur/i/EgEK/laerer-musikk-blir-bedre</a:t>
            </a:r>
            <a:endParaRPr lang="en-US" sz="900">
              <a:solidFill>
                <a:schemeClr val="bg1"/>
              </a:solidFill>
            </a:endParaRPr>
          </a:p>
        </p:txBody>
      </p:sp>
      <p:sp>
        <p:nvSpPr>
          <p:cNvPr id="13" name="TekstSylinder 12">
            <a:extLst>
              <a:ext uri="{FF2B5EF4-FFF2-40B4-BE49-F238E27FC236}">
                <a16:creationId xmlns:a16="http://schemas.microsoft.com/office/drawing/2014/main" id="{6D9CCAE3-C96F-47C6-8DB9-ECC36DE5D4FF}"/>
              </a:ext>
            </a:extLst>
          </p:cNvPr>
          <p:cNvSpPr txBox="1"/>
          <p:nvPr/>
        </p:nvSpPr>
        <p:spPr>
          <a:xfrm>
            <a:off x="7653541" y="3556721"/>
            <a:ext cx="3882191" cy="230832"/>
          </a:xfrm>
          <a:prstGeom prst="rect">
            <a:avLst/>
          </a:prstGeom>
          <a:noFill/>
        </p:spPr>
        <p:txBody>
          <a:bodyPr wrap="square" rtlCol="0">
            <a:spAutoFit/>
          </a:bodyPr>
          <a:lstStyle/>
          <a:p>
            <a:r>
              <a:rPr lang="nb-NO" sz="900">
                <a:solidFill>
                  <a:schemeClr val="bg1"/>
                </a:solidFill>
              </a:rPr>
              <a:t>Foto:</a:t>
            </a:r>
            <a:r>
              <a:rPr lang="en-US" sz="900">
                <a:solidFill>
                  <a:schemeClr val="bg1"/>
                </a:solidFill>
                <a:hlinkClick r:id="rId6">
                  <a:extLst>
                    <a:ext uri="{A12FA001-AC4F-418D-AE19-62706E023703}">
                      <ahyp:hlinkClr xmlns:ahyp="http://schemas.microsoft.com/office/drawing/2018/hyperlinkcolor" val="tx"/>
                    </a:ext>
                  </a:extLst>
                </a:hlinkClick>
              </a:rPr>
              <a:t> krafttakforsang.no/syng-ut</a:t>
            </a:r>
            <a:r>
              <a:rPr lang="nb-NO" sz="900">
                <a:solidFill>
                  <a:schemeClr val="bg1"/>
                </a:solidFill>
              </a:rPr>
              <a:t> </a:t>
            </a:r>
          </a:p>
        </p:txBody>
      </p:sp>
      <p:pic>
        <p:nvPicPr>
          <p:cNvPr id="9" name="Bilde 8">
            <a:extLst>
              <a:ext uri="{FF2B5EF4-FFF2-40B4-BE49-F238E27FC236}">
                <a16:creationId xmlns:a16="http://schemas.microsoft.com/office/drawing/2014/main" id="{FC224B15-F7EF-4665-AF7C-A8740A71E4D2}"/>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969752" y="589915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22602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Bilde 5" descr="Et bilde som inneholder person, mat, innendørs, barn&#10;&#10;Automatisk generert beskrivelse">
            <a:extLst>
              <a:ext uri="{FF2B5EF4-FFF2-40B4-BE49-F238E27FC236}">
                <a16:creationId xmlns:a16="http://schemas.microsoft.com/office/drawing/2014/main" id="{F1236394-495F-4E21-819F-A6888BDCEDBF}"/>
              </a:ext>
            </a:extLst>
          </p:cNvPr>
          <p:cNvPicPr>
            <a:picLocks noChangeAspect="1"/>
          </p:cNvPicPr>
          <p:nvPr/>
        </p:nvPicPr>
        <p:blipFill rotWithShape="1">
          <a:blip r:embed="rId3"/>
          <a:srcRect/>
          <a:stretch/>
        </p:blipFill>
        <p:spPr>
          <a:xfrm>
            <a:off x="0" y="0"/>
            <a:ext cx="11454055" cy="6442907"/>
          </a:xfrm>
          <a:prstGeom prst="rect">
            <a:avLst/>
          </a:prstGeom>
        </p:spPr>
      </p:pic>
      <p:sp>
        <p:nvSpPr>
          <p:cNvPr id="38" name="Rectangle 37">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F477AD5D-0F77-46F4-B861-EE2029E74856}"/>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Mat og helse</a:t>
            </a:r>
          </a:p>
        </p:txBody>
      </p:sp>
      <p:cxnSp>
        <p:nvCxnSpPr>
          <p:cNvPr id="40" name="Straight Connector 39">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4" name="Plassholder for bunntekst 3">
            <a:extLst>
              <a:ext uri="{FF2B5EF4-FFF2-40B4-BE49-F238E27FC236}">
                <a16:creationId xmlns:a16="http://schemas.microsoft.com/office/drawing/2014/main" id="{94F4AC05-B97A-4D6E-992A-D31D1A81F5F4}"/>
              </a:ext>
            </a:extLst>
          </p:cNvPr>
          <p:cNvSpPr>
            <a:spLocks noGrp="1"/>
          </p:cNvSpPr>
          <p:nvPr>
            <p:ph type="ftr" sz="quarter" idx="11"/>
          </p:nvPr>
        </p:nvSpPr>
        <p:spPr>
          <a:xfrm>
            <a:off x="4071937" y="6492875"/>
            <a:ext cx="4114800" cy="365125"/>
          </a:xfrm>
        </p:spPr>
        <p:txBody>
          <a:bodyPr vert="horz" lIns="91440" tIns="45720" rIns="91440" bIns="45720" rtlCol="0" anchor="ctr">
            <a:normAutofit/>
          </a:bodyPr>
          <a:lstStyle/>
          <a:p>
            <a:pPr defTabSz="457200">
              <a:spcAft>
                <a:spcPts val="600"/>
              </a:spcAft>
              <a:defRPr/>
            </a:pPr>
            <a:r>
              <a:rPr lang="en-US" kern="1200">
                <a:solidFill>
                  <a:schemeClr val="tx1"/>
                </a:solidFill>
                <a:latin typeface="+mn-lt"/>
                <a:ea typeface="+mn-ea"/>
                <a:cs typeface="+mn-cs"/>
              </a:rPr>
              <a:t>Foreldre-skolesamarbeid</a:t>
            </a:r>
          </a:p>
        </p:txBody>
      </p:sp>
      <p:sp>
        <p:nvSpPr>
          <p:cNvPr id="3" name="TekstSylinder 2">
            <a:extLst>
              <a:ext uri="{FF2B5EF4-FFF2-40B4-BE49-F238E27FC236}">
                <a16:creationId xmlns:a16="http://schemas.microsoft.com/office/drawing/2014/main" id="{289323B7-6DAB-4EB5-A549-E62806DC3C32}"/>
              </a:ext>
            </a:extLst>
          </p:cNvPr>
          <p:cNvSpPr txBox="1"/>
          <p:nvPr/>
        </p:nvSpPr>
        <p:spPr>
          <a:xfrm>
            <a:off x="10623176" y="4984376"/>
            <a:ext cx="1004048"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800" dirty="0"/>
              <a:t>Foto: mhfa.no</a:t>
            </a:r>
          </a:p>
        </p:txBody>
      </p:sp>
    </p:spTree>
    <p:extLst>
      <p:ext uri="{BB962C8B-B14F-4D97-AF65-F5344CB8AC3E}">
        <p14:creationId xmlns:p14="http://schemas.microsoft.com/office/powerpoint/2010/main" val="23212919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bunntekst 3">
            <a:extLst>
              <a:ext uri="{FF2B5EF4-FFF2-40B4-BE49-F238E27FC236}">
                <a16:creationId xmlns:a16="http://schemas.microsoft.com/office/drawing/2014/main" id="{EF5B5784-2E3D-4EFD-A765-B664EBC9C358}"/>
              </a:ext>
            </a:extLst>
          </p:cNvPr>
          <p:cNvSpPr>
            <a:spLocks noGrp="1"/>
          </p:cNvSpPr>
          <p:nvPr>
            <p:ph type="ftr" sz="quarter" idx="11"/>
          </p:nvPr>
        </p:nvSpPr>
        <p:spPr>
          <a:xfrm>
            <a:off x="4038600" y="6439617"/>
            <a:ext cx="4114800" cy="365125"/>
          </a:xfrm>
        </p:spPr>
        <p:txBody>
          <a:bodyPr/>
          <a:lstStyle/>
          <a:p>
            <a:r>
              <a:rPr lang="nb-NO"/>
              <a:t>Foreldre-skolesamarbeid</a:t>
            </a:r>
          </a:p>
        </p:txBody>
      </p:sp>
      <p:pic>
        <p:nvPicPr>
          <p:cNvPr id="5" name="Bilde 6" descr="Et bilde som inneholder person, gress, utendørs&#10;&#10;Automatisk generert beskrivelse">
            <a:extLst>
              <a:ext uri="{FF2B5EF4-FFF2-40B4-BE49-F238E27FC236}">
                <a16:creationId xmlns:a16="http://schemas.microsoft.com/office/drawing/2014/main" id="{FD445523-0390-4B11-961E-934006BE013D}"/>
              </a:ext>
            </a:extLst>
          </p:cNvPr>
          <p:cNvPicPr>
            <a:picLocks noChangeAspect="1"/>
          </p:cNvPicPr>
          <p:nvPr/>
        </p:nvPicPr>
        <p:blipFill rotWithShape="1">
          <a:blip r:embed="rId3"/>
          <a:srcRect l="19765" r="18918"/>
          <a:stretch/>
        </p:blipFill>
        <p:spPr>
          <a:xfrm>
            <a:off x="0" y="0"/>
            <a:ext cx="5767734" cy="2092965"/>
          </a:xfrm>
          <a:custGeom>
            <a:avLst/>
            <a:gdLst/>
            <a:ahLst/>
            <a:cxnLst/>
            <a:rect l="l" t="t" r="r" b="b"/>
            <a:pathLst>
              <a:path w="6770067" h="2456679">
                <a:moveTo>
                  <a:pt x="6770067" y="603033"/>
                </a:moveTo>
                <a:lnTo>
                  <a:pt x="6770067" y="617220"/>
                </a:lnTo>
                <a:lnTo>
                  <a:pt x="6768113" y="610127"/>
                </a:lnTo>
                <a:close/>
                <a:moveTo>
                  <a:pt x="0" y="0"/>
                </a:moveTo>
                <a:lnTo>
                  <a:pt x="6588505" y="0"/>
                </a:lnTo>
                <a:lnTo>
                  <a:pt x="6460879" y="219780"/>
                </a:lnTo>
                <a:cubicBezTo>
                  <a:pt x="5374128" y="2091240"/>
                  <a:pt x="5374128" y="2091240"/>
                  <a:pt x="5374128" y="2091240"/>
                </a:cubicBezTo>
                <a:cubicBezTo>
                  <a:pt x="5251862" y="2317464"/>
                  <a:pt x="5007334" y="2456679"/>
                  <a:pt x="4754071" y="2456679"/>
                </a:cubicBezTo>
                <a:cubicBezTo>
                  <a:pt x="710608" y="2456679"/>
                  <a:pt x="710608" y="2456679"/>
                  <a:pt x="710608" y="2456679"/>
                </a:cubicBezTo>
                <a:cubicBezTo>
                  <a:pt x="448613" y="2456679"/>
                  <a:pt x="212817" y="2317464"/>
                  <a:pt x="81819" y="2091240"/>
                </a:cubicBezTo>
                <a:lnTo>
                  <a:pt x="0" y="1949732"/>
                </a:lnTo>
                <a:close/>
              </a:path>
            </a:pathLst>
          </a:custGeom>
        </p:spPr>
      </p:pic>
      <p:pic>
        <p:nvPicPr>
          <p:cNvPr id="6" name="Bilde 7" descr="Et bilde som inneholder tre, utendørs, person, ung&#10;&#10;Automatisk generert beskrivelse">
            <a:extLst>
              <a:ext uri="{FF2B5EF4-FFF2-40B4-BE49-F238E27FC236}">
                <a16:creationId xmlns:a16="http://schemas.microsoft.com/office/drawing/2014/main" id="{1E3ABE1F-1772-49E2-AC9E-E669F5719F84}"/>
              </a:ext>
            </a:extLst>
          </p:cNvPr>
          <p:cNvPicPr>
            <a:picLocks noChangeAspect="1"/>
          </p:cNvPicPr>
          <p:nvPr/>
        </p:nvPicPr>
        <p:blipFill rotWithShape="1">
          <a:blip r:embed="rId4"/>
          <a:srcRect l="4502" r="22962" b="1"/>
          <a:stretch/>
        </p:blipFill>
        <p:spPr>
          <a:xfrm>
            <a:off x="0" y="2461598"/>
            <a:ext cx="6846277" cy="3869756"/>
          </a:xfrm>
          <a:custGeom>
            <a:avLst/>
            <a:gdLst/>
            <a:ahLst/>
            <a:cxnLst/>
            <a:rect l="l" t="t" r="r" b="b"/>
            <a:pathLst>
              <a:path w="7498473" h="4238389">
                <a:moveTo>
                  <a:pt x="6770067" y="1839459"/>
                </a:moveTo>
                <a:lnTo>
                  <a:pt x="6770067" y="1853646"/>
                </a:lnTo>
                <a:lnTo>
                  <a:pt x="6768113" y="1846552"/>
                </a:lnTo>
                <a:close/>
                <a:moveTo>
                  <a:pt x="710608" y="0"/>
                </a:moveTo>
                <a:cubicBezTo>
                  <a:pt x="710608" y="0"/>
                  <a:pt x="710608" y="0"/>
                  <a:pt x="4754071" y="0"/>
                </a:cubicBezTo>
                <a:cubicBezTo>
                  <a:pt x="5007334" y="0"/>
                  <a:pt x="5251862" y="139215"/>
                  <a:pt x="5374128" y="365439"/>
                </a:cubicBezTo>
                <a:cubicBezTo>
                  <a:pt x="5374128" y="365439"/>
                  <a:pt x="5374128" y="365439"/>
                  <a:pt x="7400224" y="3854515"/>
                </a:cubicBezTo>
                <a:cubicBezTo>
                  <a:pt x="7465723" y="3963277"/>
                  <a:pt x="7498473" y="4087266"/>
                  <a:pt x="7498473" y="4211255"/>
                </a:cubicBezTo>
                <a:lnTo>
                  <a:pt x="7494852" y="4238389"/>
                </a:lnTo>
                <a:lnTo>
                  <a:pt x="0" y="4238389"/>
                </a:lnTo>
                <a:lnTo>
                  <a:pt x="0" y="506947"/>
                </a:lnTo>
                <a:lnTo>
                  <a:pt x="81819" y="365439"/>
                </a:lnTo>
                <a:cubicBezTo>
                  <a:pt x="212817" y="139215"/>
                  <a:pt x="448613" y="0"/>
                  <a:pt x="710608" y="0"/>
                </a:cubicBezTo>
                <a:close/>
              </a:path>
            </a:pathLst>
          </a:custGeom>
        </p:spPr>
      </p:pic>
      <p:pic>
        <p:nvPicPr>
          <p:cNvPr id="8" name="Bilde 5" descr="Et bilde som inneholder person, jente, briller, beskyttelsesbriller&#10;&#10;Automatisk generert beskrivelse">
            <a:extLst>
              <a:ext uri="{FF2B5EF4-FFF2-40B4-BE49-F238E27FC236}">
                <a16:creationId xmlns:a16="http://schemas.microsoft.com/office/drawing/2014/main" id="{B9DFA3CB-45AD-401A-B3B1-03648DF794E9}"/>
              </a:ext>
            </a:extLst>
          </p:cNvPr>
          <p:cNvPicPr>
            <a:picLocks noChangeAspect="1"/>
          </p:cNvPicPr>
          <p:nvPr/>
        </p:nvPicPr>
        <p:blipFill rotWithShape="1">
          <a:blip r:embed="rId5"/>
          <a:srcRect l="34924" r="-5" b="-5"/>
          <a:stretch/>
        </p:blipFill>
        <p:spPr>
          <a:xfrm>
            <a:off x="4948619" y="1212755"/>
            <a:ext cx="2294762" cy="2009922"/>
          </a:xfrm>
          <a:custGeom>
            <a:avLst/>
            <a:gdLst/>
            <a:ahLst/>
            <a:cxnLst/>
            <a:rect l="l" t="t" r="r" b="b"/>
            <a:pathLst>
              <a:path w="2298408" h="2013116">
                <a:moveTo>
                  <a:pt x="655742" y="0"/>
                </a:moveTo>
                <a:cubicBezTo>
                  <a:pt x="1644875" y="0"/>
                  <a:pt x="1644875" y="0"/>
                  <a:pt x="1644875" y="0"/>
                </a:cubicBezTo>
                <a:cubicBezTo>
                  <a:pt x="1694920" y="0"/>
                  <a:pt x="1759685" y="34910"/>
                  <a:pt x="1786179" y="78547"/>
                </a:cubicBezTo>
                <a:cubicBezTo>
                  <a:pt x="2280745" y="925103"/>
                  <a:pt x="2280745" y="925103"/>
                  <a:pt x="2280745" y="925103"/>
                </a:cubicBezTo>
                <a:cubicBezTo>
                  <a:pt x="2304296" y="971649"/>
                  <a:pt x="2304296" y="1041468"/>
                  <a:pt x="2280745" y="1088014"/>
                </a:cubicBezTo>
                <a:cubicBezTo>
                  <a:pt x="1786179" y="1934570"/>
                  <a:pt x="1786179" y="1934570"/>
                  <a:pt x="1786179" y="1934570"/>
                </a:cubicBezTo>
                <a:cubicBezTo>
                  <a:pt x="1759685" y="1978207"/>
                  <a:pt x="1694920" y="2013116"/>
                  <a:pt x="1644875" y="2013116"/>
                </a:cubicBezTo>
                <a:lnTo>
                  <a:pt x="655742" y="2013116"/>
                </a:lnTo>
                <a:cubicBezTo>
                  <a:pt x="602753" y="2013116"/>
                  <a:pt x="537989" y="1978207"/>
                  <a:pt x="514438" y="1934570"/>
                </a:cubicBezTo>
                <a:cubicBezTo>
                  <a:pt x="19872" y="1088014"/>
                  <a:pt x="19872" y="1088014"/>
                  <a:pt x="19872" y="1088014"/>
                </a:cubicBezTo>
                <a:cubicBezTo>
                  <a:pt x="-6623" y="1041468"/>
                  <a:pt x="-6623" y="971649"/>
                  <a:pt x="19872" y="925103"/>
                </a:cubicBezTo>
                <a:cubicBezTo>
                  <a:pt x="514438" y="78547"/>
                  <a:pt x="514438" y="78547"/>
                  <a:pt x="514438" y="78547"/>
                </a:cubicBezTo>
                <a:cubicBezTo>
                  <a:pt x="537989" y="34910"/>
                  <a:pt x="602753" y="0"/>
                  <a:pt x="655742" y="0"/>
                </a:cubicBezTo>
                <a:close/>
              </a:path>
            </a:pathLst>
          </a:custGeom>
        </p:spPr>
      </p:pic>
      <p:sp>
        <p:nvSpPr>
          <p:cNvPr id="9" name="TekstSylinder 8">
            <a:extLst>
              <a:ext uri="{FF2B5EF4-FFF2-40B4-BE49-F238E27FC236}">
                <a16:creationId xmlns:a16="http://schemas.microsoft.com/office/drawing/2014/main" id="{F4395F40-D52D-4834-A149-D3596B41D7AA}"/>
              </a:ext>
            </a:extLst>
          </p:cNvPr>
          <p:cNvSpPr txBox="1"/>
          <p:nvPr/>
        </p:nvSpPr>
        <p:spPr>
          <a:xfrm>
            <a:off x="8412270" y="2966565"/>
            <a:ext cx="2360246" cy="707886"/>
          </a:xfrm>
          <a:prstGeom prst="rect">
            <a:avLst/>
          </a:prstGeom>
          <a:noFill/>
        </p:spPr>
        <p:txBody>
          <a:bodyPr wrap="square" rtlCol="0">
            <a:spAutoFit/>
          </a:bodyPr>
          <a:lstStyle/>
          <a:p>
            <a:r>
              <a:rPr lang="nb-NO" sz="4000">
                <a:latin typeface="+mj-lt"/>
              </a:rPr>
              <a:t>Naturfag</a:t>
            </a:r>
          </a:p>
        </p:txBody>
      </p:sp>
      <p:sp>
        <p:nvSpPr>
          <p:cNvPr id="2" name="TekstSylinder 1">
            <a:extLst>
              <a:ext uri="{FF2B5EF4-FFF2-40B4-BE49-F238E27FC236}">
                <a16:creationId xmlns:a16="http://schemas.microsoft.com/office/drawing/2014/main" id="{E6CC5BD9-E844-45B5-A586-1ED857564D62}"/>
              </a:ext>
            </a:extLst>
          </p:cNvPr>
          <p:cNvSpPr txBox="1"/>
          <p:nvPr/>
        </p:nvSpPr>
        <p:spPr>
          <a:xfrm>
            <a:off x="179548" y="1729455"/>
            <a:ext cx="2294762" cy="215444"/>
          </a:xfrm>
          <a:prstGeom prst="rect">
            <a:avLst/>
          </a:prstGeom>
          <a:noFill/>
        </p:spPr>
        <p:txBody>
          <a:bodyPr wrap="square" rtlCol="0">
            <a:spAutoFit/>
          </a:bodyPr>
          <a:lstStyle/>
          <a:p>
            <a:r>
              <a:rPr lang="nb-NO" sz="800"/>
              <a:t>Foto: Stock</a:t>
            </a:r>
          </a:p>
        </p:txBody>
      </p:sp>
      <p:sp>
        <p:nvSpPr>
          <p:cNvPr id="3" name="TekstSylinder 2">
            <a:extLst>
              <a:ext uri="{FF2B5EF4-FFF2-40B4-BE49-F238E27FC236}">
                <a16:creationId xmlns:a16="http://schemas.microsoft.com/office/drawing/2014/main" id="{42020078-8A61-4632-9A6A-925B0C536B34}"/>
              </a:ext>
            </a:extLst>
          </p:cNvPr>
          <p:cNvSpPr txBox="1"/>
          <p:nvPr/>
        </p:nvSpPr>
        <p:spPr>
          <a:xfrm>
            <a:off x="5844988" y="3030070"/>
            <a:ext cx="762000"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b-NO" sz="800" dirty="0" err="1"/>
              <a:t>Foto:klikk.no</a:t>
            </a:r>
            <a:endParaRPr lang="nb-NO" sz="800"/>
          </a:p>
        </p:txBody>
      </p:sp>
      <p:sp>
        <p:nvSpPr>
          <p:cNvPr id="10" name="TekstSylinder 9">
            <a:extLst>
              <a:ext uri="{FF2B5EF4-FFF2-40B4-BE49-F238E27FC236}">
                <a16:creationId xmlns:a16="http://schemas.microsoft.com/office/drawing/2014/main" id="{272CB519-03D3-424A-91D3-6F958A91B48C}"/>
              </a:ext>
            </a:extLst>
          </p:cNvPr>
          <p:cNvSpPr txBox="1"/>
          <p:nvPr/>
        </p:nvSpPr>
        <p:spPr>
          <a:xfrm>
            <a:off x="-560" y="6068545"/>
            <a:ext cx="1111624"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800" dirty="0"/>
              <a:t>Foto: hivolda.no</a:t>
            </a:r>
          </a:p>
        </p:txBody>
      </p:sp>
    </p:spTree>
    <p:extLst>
      <p:ext uri="{BB962C8B-B14F-4D97-AF65-F5344CB8AC3E}">
        <p14:creationId xmlns:p14="http://schemas.microsoft.com/office/powerpoint/2010/main" val="8467435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FE9DCE0-C5F1-4C44-9632-ED6E4C4D2A05}"/>
              </a:ext>
            </a:extLst>
          </p:cNvPr>
          <p:cNvSpPr>
            <a:spLocks noGrp="1"/>
          </p:cNvSpPr>
          <p:nvPr>
            <p:ph type="title"/>
          </p:nvPr>
        </p:nvSpPr>
        <p:spPr>
          <a:xfrm>
            <a:off x="651961" y="4589145"/>
            <a:ext cx="10906008" cy="1115415"/>
          </a:xfrm>
        </p:spPr>
        <p:txBody>
          <a:bodyPr vert="horz" lIns="91440" tIns="45720" rIns="91440" bIns="45720" rtlCol="0" anchor="b">
            <a:normAutofit/>
          </a:bodyPr>
          <a:lstStyle/>
          <a:p>
            <a:pPr algn="ctr"/>
            <a:r>
              <a:rPr lang="en-US" sz="6000" kern="1200">
                <a:solidFill>
                  <a:schemeClr val="tx1"/>
                </a:solidFill>
                <a:latin typeface="+mj-lt"/>
                <a:ea typeface="+mj-ea"/>
                <a:cs typeface="+mj-cs"/>
              </a:rPr>
              <a:t>Kunst og håndverk</a:t>
            </a:r>
          </a:p>
        </p:txBody>
      </p:sp>
      <p:pic>
        <p:nvPicPr>
          <p:cNvPr id="4100" name="Picture 4" descr="1. trinn jobber rundt benkene i sløydsalen.">
            <a:extLst>
              <a:ext uri="{FF2B5EF4-FFF2-40B4-BE49-F238E27FC236}">
                <a16:creationId xmlns:a16="http://schemas.microsoft.com/office/drawing/2014/main" id="{1ED8FE2E-CBD1-452F-8079-8873A57FD2E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615" r="22982" b="-2"/>
          <a:stretch/>
        </p:blipFill>
        <p:spPr bwMode="auto">
          <a:xfrm>
            <a:off x="561622" y="320511"/>
            <a:ext cx="3314772" cy="3325062"/>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Elevene bruker svipenn for å skrive på skiltene.">
            <a:extLst>
              <a:ext uri="{FF2B5EF4-FFF2-40B4-BE49-F238E27FC236}">
                <a16:creationId xmlns:a16="http://schemas.microsoft.com/office/drawing/2014/main" id="{CADC194C-377E-4841-9D3C-F22B5A81C9D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008" r="17590" b="-2"/>
          <a:stretch/>
        </p:blipFill>
        <p:spPr bwMode="auto">
          <a:xfrm>
            <a:off x="4198385" y="320511"/>
            <a:ext cx="3209840" cy="3325062"/>
          </a:xfrm>
          <a:prstGeom prst="rect">
            <a:avLst/>
          </a:prstGeom>
          <a:noFill/>
          <a:extLst>
            <a:ext uri="{909E8E84-426E-40DD-AFC4-6F175D3DCCD1}">
              <a14:hiddenFill xmlns:a14="http://schemas.microsoft.com/office/drawing/2010/main">
                <a:solidFill>
                  <a:srgbClr val="FFFFFF"/>
                </a:solidFill>
              </a14:hiddenFill>
            </a:ext>
          </a:extLst>
        </p:spPr>
      </p:pic>
      <p:cxnSp>
        <p:nvCxnSpPr>
          <p:cNvPr id="4104" name="Straight Connector 74">
            <a:extLst>
              <a:ext uri="{FF2B5EF4-FFF2-40B4-BE49-F238E27FC236}">
                <a16:creationId xmlns:a16="http://schemas.microsoft.com/office/drawing/2014/main" id="{60188E89-AF78-40F6-B787-E9BD9C6256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5778706"/>
            <a:ext cx="9144000" cy="0"/>
          </a:xfrm>
          <a:prstGeom prst="line">
            <a:avLst/>
          </a:prstGeom>
          <a:ln w="19050">
            <a:solidFill>
              <a:srgbClr val="88E8F5"/>
            </a:solidFill>
          </a:ln>
        </p:spPr>
        <p:style>
          <a:lnRef idx="1">
            <a:schemeClr val="accent1"/>
          </a:lnRef>
          <a:fillRef idx="0">
            <a:schemeClr val="accent1"/>
          </a:fillRef>
          <a:effectRef idx="0">
            <a:schemeClr val="accent1"/>
          </a:effectRef>
          <a:fontRef idx="minor">
            <a:schemeClr val="tx1"/>
          </a:fontRef>
        </p:style>
      </p:cxnSp>
      <p:sp>
        <p:nvSpPr>
          <p:cNvPr id="4" name="Plassholder for bunntekst 3">
            <a:extLst>
              <a:ext uri="{FF2B5EF4-FFF2-40B4-BE49-F238E27FC236}">
                <a16:creationId xmlns:a16="http://schemas.microsoft.com/office/drawing/2014/main" id="{9CF16159-8D99-4D1E-ADD3-45AB800175C5}"/>
              </a:ext>
            </a:extLst>
          </p:cNvPr>
          <p:cNvSpPr>
            <a:spLocks noGrp="1"/>
          </p:cNvSpPr>
          <p:nvPr>
            <p:ph type="ftr" sz="quarter" idx="11"/>
          </p:nvPr>
        </p:nvSpPr>
        <p:spPr>
          <a:xfrm>
            <a:off x="4038600" y="6429711"/>
            <a:ext cx="4114800" cy="365125"/>
          </a:xfrm>
        </p:spPr>
        <p:txBody>
          <a:bodyPr vert="horz" lIns="91440" tIns="45720" rIns="91440" bIns="45720" rtlCol="0" anchor="ctr">
            <a:normAutofit/>
          </a:bodyPr>
          <a:lstStyle/>
          <a:p>
            <a:pPr>
              <a:spcAft>
                <a:spcPts val="600"/>
              </a:spcAft>
            </a:pPr>
            <a:r>
              <a:rPr lang="en-US" kern="1200">
                <a:solidFill>
                  <a:schemeClr val="tx1">
                    <a:tint val="75000"/>
                  </a:schemeClr>
                </a:solidFill>
                <a:latin typeface="+mn-lt"/>
                <a:ea typeface="+mn-ea"/>
                <a:cs typeface="+mn-cs"/>
              </a:rPr>
              <a:t>Foreldre-skolesamarbeid</a:t>
            </a:r>
          </a:p>
        </p:txBody>
      </p:sp>
      <p:sp>
        <p:nvSpPr>
          <p:cNvPr id="3" name="TekstSylinder 2">
            <a:extLst>
              <a:ext uri="{FF2B5EF4-FFF2-40B4-BE49-F238E27FC236}">
                <a16:creationId xmlns:a16="http://schemas.microsoft.com/office/drawing/2014/main" id="{4E4BC0F4-E4E2-4927-AB18-77836E4B63A1}"/>
              </a:ext>
            </a:extLst>
          </p:cNvPr>
          <p:cNvSpPr txBox="1"/>
          <p:nvPr/>
        </p:nvSpPr>
        <p:spPr>
          <a:xfrm flipH="1">
            <a:off x="642996" y="3366543"/>
            <a:ext cx="2813228" cy="246221"/>
          </a:xfrm>
          <a:prstGeom prst="rect">
            <a:avLst/>
          </a:prstGeom>
          <a:noFill/>
        </p:spPr>
        <p:txBody>
          <a:bodyPr wrap="square" rtlCol="0">
            <a:spAutoFit/>
          </a:bodyPr>
          <a:lstStyle/>
          <a:p>
            <a:r>
              <a:rPr lang="nb-NO" sz="1000">
                <a:solidFill>
                  <a:schemeClr val="bg1"/>
                </a:solidFill>
              </a:rPr>
              <a:t>FOTO: osloskolen.no</a:t>
            </a:r>
          </a:p>
        </p:txBody>
      </p:sp>
      <p:pic>
        <p:nvPicPr>
          <p:cNvPr id="5" name="Bilde 5" descr="Et bilde som inneholder person, vegg, barn, innendørs&#10;&#10;Automatisk generert beskrivelse">
            <a:extLst>
              <a:ext uri="{FF2B5EF4-FFF2-40B4-BE49-F238E27FC236}">
                <a16:creationId xmlns:a16="http://schemas.microsoft.com/office/drawing/2014/main" id="{6290C971-3336-4872-BEDC-D61DF00DA118}"/>
              </a:ext>
            </a:extLst>
          </p:cNvPr>
          <p:cNvPicPr>
            <a:picLocks noChangeAspect="1"/>
          </p:cNvPicPr>
          <p:nvPr/>
        </p:nvPicPr>
        <p:blipFill>
          <a:blip r:embed="rId5"/>
          <a:stretch>
            <a:fillRect/>
          </a:stretch>
        </p:blipFill>
        <p:spPr>
          <a:xfrm>
            <a:off x="7569931" y="340491"/>
            <a:ext cx="4300442" cy="3305082"/>
          </a:xfrm>
          <a:prstGeom prst="rect">
            <a:avLst/>
          </a:prstGeom>
        </p:spPr>
      </p:pic>
      <p:sp>
        <p:nvSpPr>
          <p:cNvPr id="6" name="TekstSylinder 5">
            <a:extLst>
              <a:ext uri="{FF2B5EF4-FFF2-40B4-BE49-F238E27FC236}">
                <a16:creationId xmlns:a16="http://schemas.microsoft.com/office/drawing/2014/main" id="{B33CD2D9-EB8C-451B-8EA7-83D3511C5222}"/>
              </a:ext>
            </a:extLst>
          </p:cNvPr>
          <p:cNvSpPr txBox="1"/>
          <p:nvPr/>
        </p:nvSpPr>
        <p:spPr>
          <a:xfrm>
            <a:off x="10390729" y="3345363"/>
            <a:ext cx="2959286"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b-NO" sz="900">
                <a:solidFill>
                  <a:schemeClr val="bg1"/>
                </a:solidFill>
              </a:rPr>
              <a:t>Foto: vahl.osloskolen.no</a:t>
            </a:r>
          </a:p>
        </p:txBody>
      </p:sp>
    </p:spTree>
    <p:extLst>
      <p:ext uri="{BB962C8B-B14F-4D97-AF65-F5344CB8AC3E}">
        <p14:creationId xmlns:p14="http://schemas.microsoft.com/office/powerpoint/2010/main" val="40337095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FE9DCE0-C5F1-4C44-9632-ED6E4C4D2A05}"/>
              </a:ext>
            </a:extLst>
          </p:cNvPr>
          <p:cNvSpPr>
            <a:spLocks noGrp="1"/>
          </p:cNvSpPr>
          <p:nvPr>
            <p:ph type="title"/>
          </p:nvPr>
        </p:nvSpPr>
        <p:spPr>
          <a:xfrm>
            <a:off x="642996" y="4571216"/>
            <a:ext cx="10906008" cy="1115415"/>
          </a:xfrm>
        </p:spPr>
        <p:txBody>
          <a:bodyPr vert="horz" lIns="91440" tIns="45720" rIns="91440" bIns="45720" rtlCol="0" anchor="b">
            <a:normAutofit/>
          </a:bodyPr>
          <a:lstStyle/>
          <a:p>
            <a:pPr algn="ctr"/>
            <a:r>
              <a:rPr lang="en-US" sz="6000" kern="1200" err="1">
                <a:solidFill>
                  <a:schemeClr val="tx1"/>
                </a:solidFill>
                <a:latin typeface="+mj-lt"/>
                <a:ea typeface="+mj-ea"/>
                <a:cs typeface="+mj-cs"/>
              </a:rPr>
              <a:t>Kroppsøving</a:t>
            </a:r>
            <a:r>
              <a:rPr lang="en-US" sz="6000" kern="1200">
                <a:solidFill>
                  <a:schemeClr val="tx1"/>
                </a:solidFill>
                <a:latin typeface="+mj-lt"/>
                <a:ea typeface="+mj-ea"/>
                <a:cs typeface="+mj-cs"/>
              </a:rPr>
              <a:t> </a:t>
            </a:r>
            <a:r>
              <a:rPr lang="en-US" sz="6000" kern="1200" err="1">
                <a:solidFill>
                  <a:schemeClr val="tx1"/>
                </a:solidFill>
                <a:latin typeface="+mj-lt"/>
                <a:ea typeface="+mj-ea"/>
                <a:cs typeface="+mj-cs"/>
              </a:rPr>
              <a:t>og</a:t>
            </a:r>
            <a:r>
              <a:rPr lang="en-US" sz="6000" kern="1200">
                <a:solidFill>
                  <a:schemeClr val="tx1"/>
                </a:solidFill>
                <a:latin typeface="+mj-lt"/>
                <a:ea typeface="+mj-ea"/>
                <a:cs typeface="+mj-cs"/>
              </a:rPr>
              <a:t> </a:t>
            </a:r>
            <a:r>
              <a:rPr lang="en-US" sz="6000" err="1"/>
              <a:t>fysisk</a:t>
            </a:r>
            <a:r>
              <a:rPr lang="en-US" sz="6000"/>
              <a:t> </a:t>
            </a:r>
            <a:r>
              <a:rPr lang="en-US" sz="6000" err="1"/>
              <a:t>aktivitet</a:t>
            </a:r>
            <a:endParaRPr lang="en-US" sz="6000" kern="1200">
              <a:solidFill>
                <a:schemeClr val="tx1"/>
              </a:solidFill>
              <a:latin typeface="+mj-lt"/>
              <a:ea typeface="+mj-ea"/>
              <a:cs typeface="+mj-cs"/>
            </a:endParaRPr>
          </a:p>
        </p:txBody>
      </p:sp>
      <p:cxnSp>
        <p:nvCxnSpPr>
          <p:cNvPr id="4104" name="Straight Connector 74">
            <a:extLst>
              <a:ext uri="{FF2B5EF4-FFF2-40B4-BE49-F238E27FC236}">
                <a16:creationId xmlns:a16="http://schemas.microsoft.com/office/drawing/2014/main" id="{60188E89-AF78-40F6-B787-E9BD9C6256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5778706"/>
            <a:ext cx="9144000" cy="0"/>
          </a:xfrm>
          <a:prstGeom prst="line">
            <a:avLst/>
          </a:prstGeom>
          <a:ln w="19050">
            <a:solidFill>
              <a:srgbClr val="88E8F5"/>
            </a:solidFill>
          </a:ln>
        </p:spPr>
        <p:style>
          <a:lnRef idx="1">
            <a:schemeClr val="accent1"/>
          </a:lnRef>
          <a:fillRef idx="0">
            <a:schemeClr val="accent1"/>
          </a:fillRef>
          <a:effectRef idx="0">
            <a:schemeClr val="accent1"/>
          </a:effectRef>
          <a:fontRef idx="minor">
            <a:schemeClr val="tx1"/>
          </a:fontRef>
        </p:style>
      </p:cxnSp>
      <p:sp>
        <p:nvSpPr>
          <p:cNvPr id="4" name="Plassholder for bunntekst 3">
            <a:extLst>
              <a:ext uri="{FF2B5EF4-FFF2-40B4-BE49-F238E27FC236}">
                <a16:creationId xmlns:a16="http://schemas.microsoft.com/office/drawing/2014/main" id="{9CF16159-8D99-4D1E-ADD3-45AB800175C5}"/>
              </a:ext>
            </a:extLst>
          </p:cNvPr>
          <p:cNvSpPr>
            <a:spLocks noGrp="1"/>
          </p:cNvSpPr>
          <p:nvPr>
            <p:ph type="ftr" sz="quarter" idx="11"/>
          </p:nvPr>
        </p:nvSpPr>
        <p:spPr>
          <a:xfrm>
            <a:off x="4032416" y="6437275"/>
            <a:ext cx="4114800" cy="365125"/>
          </a:xfrm>
        </p:spPr>
        <p:txBody>
          <a:bodyPr vert="horz" lIns="91440" tIns="45720" rIns="91440" bIns="45720" rtlCol="0" anchor="ctr">
            <a:normAutofit/>
          </a:bodyPr>
          <a:lstStyle/>
          <a:p>
            <a:pPr>
              <a:spcAft>
                <a:spcPts val="600"/>
              </a:spcAft>
            </a:pPr>
            <a:r>
              <a:rPr lang="en-US" kern="1200">
                <a:solidFill>
                  <a:schemeClr val="tx1">
                    <a:tint val="75000"/>
                  </a:schemeClr>
                </a:solidFill>
                <a:latin typeface="+mn-lt"/>
                <a:ea typeface="+mn-ea"/>
                <a:cs typeface="+mn-cs"/>
              </a:rPr>
              <a:t>Foreldre-skolesamarbeid</a:t>
            </a:r>
          </a:p>
        </p:txBody>
      </p:sp>
      <p:pic>
        <p:nvPicPr>
          <p:cNvPr id="13" name="Bilde 13">
            <a:extLst>
              <a:ext uri="{FF2B5EF4-FFF2-40B4-BE49-F238E27FC236}">
                <a16:creationId xmlns:a16="http://schemas.microsoft.com/office/drawing/2014/main" id="{86172982-DB03-476C-BDA4-4C015E8A3C91}"/>
              </a:ext>
            </a:extLst>
          </p:cNvPr>
          <p:cNvPicPr>
            <a:picLocks noChangeAspect="1"/>
          </p:cNvPicPr>
          <p:nvPr/>
        </p:nvPicPr>
        <p:blipFill>
          <a:blip r:embed="rId3"/>
          <a:stretch>
            <a:fillRect/>
          </a:stretch>
        </p:blipFill>
        <p:spPr>
          <a:xfrm rot="5400000">
            <a:off x="5021196" y="1240718"/>
            <a:ext cx="3039662" cy="2496831"/>
          </a:xfrm>
          <a:prstGeom prst="rect">
            <a:avLst/>
          </a:prstGeom>
        </p:spPr>
      </p:pic>
      <p:sp>
        <p:nvSpPr>
          <p:cNvPr id="6" name="TekstSylinder 5">
            <a:extLst>
              <a:ext uri="{FF2B5EF4-FFF2-40B4-BE49-F238E27FC236}">
                <a16:creationId xmlns:a16="http://schemas.microsoft.com/office/drawing/2014/main" id="{3AAFFAA7-6203-4856-AEB4-84F5D67DF00F}"/>
              </a:ext>
            </a:extLst>
          </p:cNvPr>
          <p:cNvSpPr txBox="1"/>
          <p:nvPr/>
        </p:nvSpPr>
        <p:spPr>
          <a:xfrm>
            <a:off x="5325142" y="3778129"/>
            <a:ext cx="764674"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b-NO" sz="800">
                <a:solidFill>
                  <a:schemeClr val="bg1"/>
                </a:solidFill>
              </a:rPr>
              <a:t>Foto: privat</a:t>
            </a:r>
            <a:endParaRPr lang="nb-NO" sz="800" dirty="0">
              <a:solidFill>
                <a:schemeClr val="bg1"/>
              </a:solidFill>
            </a:endParaRPr>
          </a:p>
        </p:txBody>
      </p:sp>
      <p:sp>
        <p:nvSpPr>
          <p:cNvPr id="7" name="TekstSylinder 6">
            <a:extLst>
              <a:ext uri="{FF2B5EF4-FFF2-40B4-BE49-F238E27FC236}">
                <a16:creationId xmlns:a16="http://schemas.microsoft.com/office/drawing/2014/main" id="{5CC72C2B-580A-45E6-A1D3-90A215B4C416}"/>
              </a:ext>
            </a:extLst>
          </p:cNvPr>
          <p:cNvSpPr txBox="1"/>
          <p:nvPr/>
        </p:nvSpPr>
        <p:spPr>
          <a:xfrm>
            <a:off x="3583907" y="-1041567"/>
            <a:ext cx="298383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b-NO"/>
              <a:t>Stockbilder</a:t>
            </a:r>
          </a:p>
        </p:txBody>
      </p:sp>
      <p:sp>
        <p:nvSpPr>
          <p:cNvPr id="10" name="TekstSylinder 9">
            <a:extLst>
              <a:ext uri="{FF2B5EF4-FFF2-40B4-BE49-F238E27FC236}">
                <a16:creationId xmlns:a16="http://schemas.microsoft.com/office/drawing/2014/main" id="{2A2B6257-2FE2-42ED-AEFB-09F073063ABE}"/>
              </a:ext>
            </a:extLst>
          </p:cNvPr>
          <p:cNvSpPr txBox="1"/>
          <p:nvPr/>
        </p:nvSpPr>
        <p:spPr>
          <a:xfrm>
            <a:off x="527583" y="3609094"/>
            <a:ext cx="2743200"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800" dirty="0">
                <a:solidFill>
                  <a:schemeClr val="bg1"/>
                </a:solidFill>
              </a:rPr>
              <a:t>Foto: Stock</a:t>
            </a:r>
          </a:p>
        </p:txBody>
      </p:sp>
      <p:sp>
        <p:nvSpPr>
          <p:cNvPr id="11" name="TekstSylinder 10">
            <a:extLst>
              <a:ext uri="{FF2B5EF4-FFF2-40B4-BE49-F238E27FC236}">
                <a16:creationId xmlns:a16="http://schemas.microsoft.com/office/drawing/2014/main" id="{AA1C8868-3720-4116-B836-F23E7299851F}"/>
              </a:ext>
            </a:extLst>
          </p:cNvPr>
          <p:cNvSpPr txBox="1"/>
          <p:nvPr/>
        </p:nvSpPr>
        <p:spPr>
          <a:xfrm>
            <a:off x="10982691" y="3793520"/>
            <a:ext cx="919214"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800" dirty="0">
                <a:solidFill>
                  <a:schemeClr val="bg1"/>
                </a:solidFill>
              </a:rPr>
              <a:t>Foto: Stock</a:t>
            </a:r>
          </a:p>
        </p:txBody>
      </p:sp>
      <p:pic>
        <p:nvPicPr>
          <p:cNvPr id="5" name="Bilde 8" descr="Gruppe av unge personer som står i klynge i gymsalen">
            <a:extLst>
              <a:ext uri="{FF2B5EF4-FFF2-40B4-BE49-F238E27FC236}">
                <a16:creationId xmlns:a16="http://schemas.microsoft.com/office/drawing/2014/main" id="{D0D098AA-7FF8-4DEA-AEDB-F99D300B27F9}"/>
              </a:ext>
            </a:extLst>
          </p:cNvPr>
          <p:cNvPicPr>
            <a:picLocks noChangeAspect="1"/>
          </p:cNvPicPr>
          <p:nvPr/>
        </p:nvPicPr>
        <p:blipFill>
          <a:blip r:embed="rId4"/>
          <a:stretch>
            <a:fillRect/>
          </a:stretch>
        </p:blipFill>
        <p:spPr>
          <a:xfrm>
            <a:off x="363220" y="929355"/>
            <a:ext cx="4597449" cy="3064218"/>
          </a:xfrm>
          <a:prstGeom prst="rect">
            <a:avLst/>
          </a:prstGeom>
        </p:spPr>
      </p:pic>
      <p:sp>
        <p:nvSpPr>
          <p:cNvPr id="14" name="TekstSylinder 13">
            <a:extLst>
              <a:ext uri="{FF2B5EF4-FFF2-40B4-BE49-F238E27FC236}">
                <a16:creationId xmlns:a16="http://schemas.microsoft.com/office/drawing/2014/main" id="{05551772-8ABA-48FA-8EE3-368751E51406}"/>
              </a:ext>
            </a:extLst>
          </p:cNvPr>
          <p:cNvSpPr txBox="1"/>
          <p:nvPr/>
        </p:nvSpPr>
        <p:spPr>
          <a:xfrm>
            <a:off x="348991" y="3778129"/>
            <a:ext cx="919214"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800" dirty="0">
                <a:solidFill>
                  <a:schemeClr val="bg1"/>
                </a:solidFill>
              </a:rPr>
              <a:t>Foto: Stock</a:t>
            </a:r>
          </a:p>
        </p:txBody>
      </p:sp>
      <p:pic>
        <p:nvPicPr>
          <p:cNvPr id="9" name="Bilde 11" descr="Personer i et utvalg">
            <a:extLst>
              <a:ext uri="{FF2B5EF4-FFF2-40B4-BE49-F238E27FC236}">
                <a16:creationId xmlns:a16="http://schemas.microsoft.com/office/drawing/2014/main" id="{63C41469-2ADD-45F6-B3DC-A6381D3F3C8B}"/>
              </a:ext>
            </a:extLst>
          </p:cNvPr>
          <p:cNvPicPr>
            <a:picLocks noChangeAspect="1"/>
          </p:cNvPicPr>
          <p:nvPr/>
        </p:nvPicPr>
        <p:blipFill>
          <a:blip r:embed="rId5"/>
          <a:stretch>
            <a:fillRect/>
          </a:stretch>
        </p:blipFill>
        <p:spPr>
          <a:xfrm>
            <a:off x="8121386" y="953912"/>
            <a:ext cx="3780519" cy="3039661"/>
          </a:xfrm>
          <a:prstGeom prst="rect">
            <a:avLst/>
          </a:prstGeom>
        </p:spPr>
      </p:pic>
      <p:sp>
        <p:nvSpPr>
          <p:cNvPr id="16" name="TekstSylinder 15">
            <a:extLst>
              <a:ext uri="{FF2B5EF4-FFF2-40B4-BE49-F238E27FC236}">
                <a16:creationId xmlns:a16="http://schemas.microsoft.com/office/drawing/2014/main" id="{04BA9FE5-ACCD-456A-B395-1EAD9F41F3B5}"/>
              </a:ext>
            </a:extLst>
          </p:cNvPr>
          <p:cNvSpPr txBox="1"/>
          <p:nvPr/>
        </p:nvSpPr>
        <p:spPr>
          <a:xfrm>
            <a:off x="11187646" y="3793520"/>
            <a:ext cx="919214"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800" dirty="0">
                <a:solidFill>
                  <a:schemeClr val="bg1"/>
                </a:solidFill>
              </a:rPr>
              <a:t>Foto: Stock</a:t>
            </a:r>
          </a:p>
        </p:txBody>
      </p:sp>
    </p:spTree>
    <p:extLst>
      <p:ext uri="{BB962C8B-B14F-4D97-AF65-F5344CB8AC3E}">
        <p14:creationId xmlns:p14="http://schemas.microsoft.com/office/powerpoint/2010/main" val="11502308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251BD86-8323-406D-930B-7743DBB45699}"/>
              </a:ext>
            </a:extLst>
          </p:cNvPr>
          <p:cNvSpPr>
            <a:spLocks noGrp="1"/>
          </p:cNvSpPr>
          <p:nvPr>
            <p:ph type="title"/>
          </p:nvPr>
        </p:nvSpPr>
        <p:spPr>
          <a:xfrm>
            <a:off x="437332" y="68239"/>
            <a:ext cx="11932692" cy="1553377"/>
          </a:xfrm>
          <a:noFill/>
        </p:spPr>
        <p:txBody>
          <a:bodyPr/>
          <a:lstStyle/>
          <a:p>
            <a:r>
              <a:rPr lang="nb-NO"/>
              <a:t> Snakk sammen</a:t>
            </a:r>
          </a:p>
        </p:txBody>
      </p:sp>
      <p:sp>
        <p:nvSpPr>
          <p:cNvPr id="3" name="Plassholder for innhold 2">
            <a:extLst>
              <a:ext uri="{FF2B5EF4-FFF2-40B4-BE49-F238E27FC236}">
                <a16:creationId xmlns:a16="http://schemas.microsoft.com/office/drawing/2014/main" id="{9520F6A0-03AB-4C78-82A0-94BE9618CF49}"/>
              </a:ext>
            </a:extLst>
          </p:cNvPr>
          <p:cNvSpPr>
            <a:spLocks noGrp="1"/>
          </p:cNvSpPr>
          <p:nvPr>
            <p:ph idx="1"/>
          </p:nvPr>
        </p:nvSpPr>
        <p:spPr>
          <a:xfrm>
            <a:off x="437332" y="1891818"/>
            <a:ext cx="11168514" cy="4351338"/>
          </a:xfrm>
        </p:spPr>
        <p:txBody>
          <a:bodyPr vert="horz" lIns="91440" tIns="45720" rIns="91440" bIns="45720" rtlCol="0" anchor="t">
            <a:normAutofit/>
          </a:bodyPr>
          <a:lstStyle/>
          <a:p>
            <a:pPr marL="0" indent="0">
              <a:buNone/>
            </a:pPr>
            <a:r>
              <a:rPr lang="nb-NO"/>
              <a:t>Sara er 12 år. Hun og familien hennes ønsker ikke at hun skal dusje på skolen. Sara synes det er vanskelig.</a:t>
            </a:r>
          </a:p>
          <a:p>
            <a:pPr marL="0" indent="0">
              <a:buNone/>
            </a:pPr>
            <a:endParaRPr lang="nb-NO"/>
          </a:p>
          <a:p>
            <a:r>
              <a:rPr lang="nb-NO"/>
              <a:t>Hvorfor vil noen ikke vil dusje?</a:t>
            </a:r>
          </a:p>
          <a:p>
            <a:endParaRPr lang="nb-NO"/>
          </a:p>
          <a:p>
            <a:r>
              <a:rPr lang="nb-NO"/>
              <a:t>Kan skolen si at alle må dusje?</a:t>
            </a:r>
          </a:p>
          <a:p>
            <a:endParaRPr lang="nb-NO"/>
          </a:p>
          <a:p>
            <a:r>
              <a:rPr lang="nb-NO"/>
              <a:t>Hva kan foreldre og skolen gjøre?</a:t>
            </a:r>
          </a:p>
          <a:p>
            <a:endParaRPr lang="nb-NO">
              <a:ea typeface="+mn-lt"/>
              <a:cs typeface="+mn-lt"/>
            </a:endParaRPr>
          </a:p>
          <a:p>
            <a:endParaRPr lang="nb-NO"/>
          </a:p>
        </p:txBody>
      </p:sp>
      <p:sp>
        <p:nvSpPr>
          <p:cNvPr id="4" name="Plassholder for bunntekst 3">
            <a:extLst>
              <a:ext uri="{FF2B5EF4-FFF2-40B4-BE49-F238E27FC236}">
                <a16:creationId xmlns:a16="http://schemas.microsoft.com/office/drawing/2014/main" id="{0D8002C0-FD9E-4AD1-B0E1-E732872F0C14}"/>
              </a:ext>
            </a:extLst>
          </p:cNvPr>
          <p:cNvSpPr>
            <a:spLocks noGrp="1"/>
          </p:cNvSpPr>
          <p:nvPr>
            <p:ph type="ftr" sz="quarter" idx="11"/>
          </p:nvPr>
        </p:nvSpPr>
        <p:spPr/>
        <p:txBody>
          <a:bodyPr/>
          <a:lstStyle/>
          <a:p>
            <a:r>
              <a:rPr lang="nb-NO"/>
              <a:t>Foreldre-skolesamarbeid</a:t>
            </a:r>
          </a:p>
        </p:txBody>
      </p:sp>
      <p:pic>
        <p:nvPicPr>
          <p:cNvPr id="6" name="Bilde 5">
            <a:extLst>
              <a:ext uri="{FF2B5EF4-FFF2-40B4-BE49-F238E27FC236}">
                <a16:creationId xmlns:a16="http://schemas.microsoft.com/office/drawing/2014/main" id="{169DD92A-A8DA-46CB-A835-B857397FA72E}"/>
              </a:ext>
            </a:extLst>
          </p:cNvPr>
          <p:cNvPicPr>
            <a:picLocks noChangeAspect="1"/>
          </p:cNvPicPr>
          <p:nvPr/>
        </p:nvPicPr>
        <p:blipFill>
          <a:blip r:embed="rId3">
            <a:alphaModFix amt="35000"/>
          </a:blip>
          <a:stretch>
            <a:fillRect/>
          </a:stretch>
        </p:blipFill>
        <p:spPr>
          <a:xfrm>
            <a:off x="3337170" y="1413700"/>
            <a:ext cx="8854830" cy="4942650"/>
          </a:xfrm>
          <a:prstGeom prst="ellipse">
            <a:avLst/>
          </a:prstGeom>
          <a:ln>
            <a:noFill/>
          </a:ln>
          <a:effectLst>
            <a:softEdge rad="112500"/>
          </a:effectLst>
        </p:spPr>
      </p:pic>
    </p:spTree>
    <p:extLst>
      <p:ext uri="{BB962C8B-B14F-4D97-AF65-F5344CB8AC3E}">
        <p14:creationId xmlns:p14="http://schemas.microsoft.com/office/powerpoint/2010/main" val="19895705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050A795-1241-43FA-A347-29D36B626C95}"/>
              </a:ext>
            </a:extLst>
          </p:cNvPr>
          <p:cNvSpPr>
            <a:spLocks noGrp="1"/>
          </p:cNvSpPr>
          <p:nvPr>
            <p:ph type="title"/>
          </p:nvPr>
        </p:nvSpPr>
        <p:spPr>
          <a:xfrm>
            <a:off x="481014" y="5197231"/>
            <a:ext cx="3778372" cy="1008305"/>
          </a:xfrm>
        </p:spPr>
        <p:txBody>
          <a:bodyPr vert="horz" lIns="91440" tIns="45720" rIns="91440" bIns="45720" rtlCol="0" anchor="ctr">
            <a:normAutofit/>
          </a:bodyPr>
          <a:lstStyle/>
          <a:p>
            <a:r>
              <a:rPr lang="en-US" sz="3600">
                <a:hlinkClick r:id="rId3"/>
              </a:rPr>
              <a:t> </a:t>
            </a:r>
            <a:r>
              <a:rPr lang="en-US" sz="2000" err="1">
                <a:hlinkClick r:id="rId3"/>
              </a:rPr>
              <a:t>kort</a:t>
            </a:r>
            <a:r>
              <a:rPr lang="en-US" sz="2000">
                <a:hlinkClick r:id="rId3"/>
              </a:rPr>
              <a:t> video om </a:t>
            </a:r>
            <a:r>
              <a:rPr lang="en-US" sz="2000" err="1">
                <a:hlinkClick r:id="rId3"/>
              </a:rPr>
              <a:t>nettbrett</a:t>
            </a:r>
            <a:r>
              <a:rPr lang="en-US" sz="2000">
                <a:hlinkClick r:id="rId3"/>
              </a:rPr>
              <a:t> </a:t>
            </a:r>
            <a:r>
              <a:rPr lang="en-US" sz="2000" err="1">
                <a:hlinkClick r:id="rId3"/>
              </a:rPr>
              <a:t>i</a:t>
            </a:r>
            <a:r>
              <a:rPr lang="en-US" sz="2000">
                <a:hlinkClick r:id="rId3"/>
              </a:rPr>
              <a:t> </a:t>
            </a:r>
            <a:r>
              <a:rPr lang="en-US" sz="2000" err="1">
                <a:hlinkClick r:id="rId3"/>
              </a:rPr>
              <a:t>skolen</a:t>
            </a:r>
            <a:endParaRPr lang="en-US" sz="3600"/>
          </a:p>
        </p:txBody>
      </p:sp>
      <p:pic>
        <p:nvPicPr>
          <p:cNvPr id="5" name="Plassholder for innhold 4">
            <a:extLst>
              <a:ext uri="{FF2B5EF4-FFF2-40B4-BE49-F238E27FC236}">
                <a16:creationId xmlns:a16="http://schemas.microsoft.com/office/drawing/2014/main" id="{5E75DD56-89DE-4B76-8CC7-A0AF260D4F7D}"/>
              </a:ext>
            </a:extLst>
          </p:cNvPr>
          <p:cNvPicPr>
            <a:picLocks noChangeAspect="1"/>
          </p:cNvPicPr>
          <p:nvPr/>
        </p:nvPicPr>
        <p:blipFill rotWithShape="1">
          <a:blip r:embed="rId4"/>
          <a:srcRect b="37248"/>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4" name="Plassholder for bunntekst 3">
            <a:extLst>
              <a:ext uri="{FF2B5EF4-FFF2-40B4-BE49-F238E27FC236}">
                <a16:creationId xmlns:a16="http://schemas.microsoft.com/office/drawing/2014/main" id="{C90E207E-C731-42F0-B035-ED4C7DF2C347}"/>
              </a:ext>
            </a:extLst>
          </p:cNvPr>
          <p:cNvSpPr>
            <a:spLocks noGrp="1"/>
          </p:cNvSpPr>
          <p:nvPr>
            <p:ph type="ftr" sz="quarter" idx="11"/>
          </p:nvPr>
        </p:nvSpPr>
        <p:spPr>
          <a:xfrm>
            <a:off x="4038600" y="6492865"/>
            <a:ext cx="4114800" cy="365125"/>
          </a:xfrm>
        </p:spPr>
        <p:txBody>
          <a:bodyPr vert="horz" lIns="91440" tIns="45720" rIns="91440" bIns="45720" rtlCol="0" anchor="ctr">
            <a:normAutofit/>
          </a:bodyPr>
          <a:lstStyle/>
          <a:p>
            <a:pPr>
              <a:spcAft>
                <a:spcPts val="600"/>
              </a:spcAft>
              <a:defRPr/>
            </a:pPr>
            <a:r>
              <a:rPr lang="en-US" kern="1200">
                <a:solidFill>
                  <a:schemeClr val="tx1">
                    <a:lumMod val="75000"/>
                    <a:lumOff val="25000"/>
                  </a:schemeClr>
                </a:solidFill>
                <a:latin typeface="Calibri" panose="020F0502020204030204"/>
                <a:ea typeface="+mn-ea"/>
                <a:cs typeface="+mn-cs"/>
              </a:rPr>
              <a:t>Foreldre-skolesamarbeid</a:t>
            </a:r>
          </a:p>
        </p:txBody>
      </p:sp>
      <p:sp>
        <p:nvSpPr>
          <p:cNvPr id="3" name="TekstSylinder 2">
            <a:extLst>
              <a:ext uri="{FF2B5EF4-FFF2-40B4-BE49-F238E27FC236}">
                <a16:creationId xmlns:a16="http://schemas.microsoft.com/office/drawing/2014/main" id="{CF7CD9E8-71B6-4D6B-959E-4043393F5B86}"/>
              </a:ext>
            </a:extLst>
          </p:cNvPr>
          <p:cNvSpPr txBox="1"/>
          <p:nvPr/>
        </p:nvSpPr>
        <p:spPr>
          <a:xfrm>
            <a:off x="4759569" y="4149970"/>
            <a:ext cx="2784352" cy="707886"/>
          </a:xfrm>
          <a:prstGeom prst="rect">
            <a:avLst/>
          </a:prstGeom>
          <a:noFill/>
        </p:spPr>
        <p:txBody>
          <a:bodyPr wrap="none" rtlCol="0">
            <a:spAutoFit/>
          </a:bodyPr>
          <a:lstStyle/>
          <a:p>
            <a:r>
              <a:rPr lang="nb-NO" sz="4000">
                <a:latin typeface="+mj-lt"/>
              </a:rPr>
              <a:t>Digital skole</a:t>
            </a:r>
          </a:p>
        </p:txBody>
      </p:sp>
    </p:spTree>
    <p:extLst>
      <p:ext uri="{BB962C8B-B14F-4D97-AF65-F5344CB8AC3E}">
        <p14:creationId xmlns:p14="http://schemas.microsoft.com/office/powerpoint/2010/main" val="40305860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7046833-CA77-431C-AEE9-E99F88409C68}"/>
              </a:ext>
            </a:extLst>
          </p:cNvPr>
          <p:cNvSpPr>
            <a:spLocks noGrp="1"/>
          </p:cNvSpPr>
          <p:nvPr>
            <p:ph type="title"/>
          </p:nvPr>
        </p:nvSpPr>
        <p:spPr>
          <a:xfrm>
            <a:off x="477672" y="1"/>
            <a:ext cx="11714328" cy="1428107"/>
          </a:xfrm>
          <a:noFill/>
        </p:spPr>
        <p:txBody>
          <a:bodyPr/>
          <a:lstStyle/>
          <a:p>
            <a:r>
              <a:rPr lang="nb-NO"/>
              <a:t>   Snakk sammen</a:t>
            </a:r>
          </a:p>
        </p:txBody>
      </p:sp>
      <p:sp>
        <p:nvSpPr>
          <p:cNvPr id="3" name="Plassholder for innhold 2">
            <a:extLst>
              <a:ext uri="{FF2B5EF4-FFF2-40B4-BE49-F238E27FC236}">
                <a16:creationId xmlns:a16="http://schemas.microsoft.com/office/drawing/2014/main" id="{A0D0C71E-4505-4D2A-A6F8-DFCD7685B436}"/>
              </a:ext>
            </a:extLst>
          </p:cNvPr>
          <p:cNvSpPr>
            <a:spLocks noGrp="1"/>
          </p:cNvSpPr>
          <p:nvPr>
            <p:ph idx="1"/>
          </p:nvPr>
        </p:nvSpPr>
        <p:spPr/>
        <p:txBody>
          <a:bodyPr/>
          <a:lstStyle/>
          <a:p>
            <a:r>
              <a:rPr lang="nb-NO"/>
              <a:t>Bruker barnet ditt nettbrett hjemme?</a:t>
            </a:r>
          </a:p>
          <a:p>
            <a:pPr marL="0" indent="0">
              <a:buNone/>
            </a:pPr>
            <a:endParaRPr lang="nb-NO"/>
          </a:p>
          <a:p>
            <a:r>
              <a:rPr lang="nb-NO"/>
              <a:t>Hva bruker barnet nettbrettet til?</a:t>
            </a:r>
          </a:p>
          <a:p>
            <a:pPr marL="0" indent="0">
              <a:buNone/>
            </a:pPr>
            <a:endParaRPr lang="nb-NO"/>
          </a:p>
          <a:p>
            <a:r>
              <a:rPr lang="nb-NO"/>
              <a:t>Hvilke apper bruker barnet?</a:t>
            </a:r>
          </a:p>
          <a:p>
            <a:pPr marL="0" indent="0">
              <a:buNone/>
            </a:pPr>
            <a:endParaRPr lang="nb-NO"/>
          </a:p>
        </p:txBody>
      </p:sp>
      <p:sp>
        <p:nvSpPr>
          <p:cNvPr id="4" name="Plassholder for bunntekst 3">
            <a:extLst>
              <a:ext uri="{FF2B5EF4-FFF2-40B4-BE49-F238E27FC236}">
                <a16:creationId xmlns:a16="http://schemas.microsoft.com/office/drawing/2014/main" id="{41A0B80F-34F3-4E0D-9F47-A2EDFBA48224}"/>
              </a:ext>
            </a:extLst>
          </p:cNvPr>
          <p:cNvSpPr>
            <a:spLocks noGrp="1"/>
          </p:cNvSpPr>
          <p:nvPr>
            <p:ph type="ftr" sz="quarter" idx="11"/>
          </p:nvPr>
        </p:nvSpPr>
        <p:spPr>
          <a:xfrm>
            <a:off x="3859306" y="6454962"/>
            <a:ext cx="4114800" cy="365125"/>
          </a:xfrm>
        </p:spPr>
        <p:txBody>
          <a:bodyPr/>
          <a:lstStyle/>
          <a:p>
            <a:r>
              <a:rPr lang="nb-NO"/>
              <a:t>Foreldre-skolesamarbeid</a:t>
            </a:r>
          </a:p>
        </p:txBody>
      </p:sp>
    </p:spTree>
    <p:extLst>
      <p:ext uri="{BB962C8B-B14F-4D97-AF65-F5344CB8AC3E}">
        <p14:creationId xmlns:p14="http://schemas.microsoft.com/office/powerpoint/2010/main" val="10106003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C6D6C89-A3DD-46EA-8AA9-27FEE8D201A9}"/>
              </a:ext>
            </a:extLst>
          </p:cNvPr>
          <p:cNvSpPr>
            <a:spLocks noGrp="1"/>
          </p:cNvSpPr>
          <p:nvPr>
            <p:ph type="title"/>
          </p:nvPr>
        </p:nvSpPr>
        <p:spPr/>
        <p:txBody>
          <a:bodyPr>
            <a:normAutofit fontScale="90000"/>
          </a:bodyPr>
          <a:lstStyle/>
          <a:p>
            <a:r>
              <a:rPr lang="nb-NO" sz="4000"/>
              <a:t>Apper som barna bruker på skolen</a:t>
            </a:r>
            <a:br>
              <a:rPr lang="nb-NO" sz="4000"/>
            </a:br>
            <a:br>
              <a:rPr lang="nb-NO" sz="4000"/>
            </a:br>
            <a:endParaRPr lang="nb-NO" sz="4000" b="1">
              <a:highlight>
                <a:srgbClr val="FFFF00"/>
              </a:highlight>
            </a:endParaRPr>
          </a:p>
        </p:txBody>
      </p:sp>
      <p:sp>
        <p:nvSpPr>
          <p:cNvPr id="4" name="Plassholder for bunntekst 3">
            <a:extLst>
              <a:ext uri="{FF2B5EF4-FFF2-40B4-BE49-F238E27FC236}">
                <a16:creationId xmlns:a16="http://schemas.microsoft.com/office/drawing/2014/main" id="{09834406-5F50-4525-A1B0-33D6635001BF}"/>
              </a:ext>
            </a:extLst>
          </p:cNvPr>
          <p:cNvSpPr>
            <a:spLocks noGrp="1"/>
          </p:cNvSpPr>
          <p:nvPr>
            <p:ph type="ftr" sz="quarter" idx="11"/>
          </p:nvPr>
        </p:nvSpPr>
        <p:spPr>
          <a:xfrm>
            <a:off x="3751729" y="6463927"/>
            <a:ext cx="4114800" cy="365125"/>
          </a:xfrm>
        </p:spPr>
        <p:txBody>
          <a:bodyPr/>
          <a:lstStyle/>
          <a:p>
            <a:r>
              <a:rPr lang="nb-NO"/>
              <a:t>Foreldre-skolesamarbeid</a:t>
            </a:r>
          </a:p>
        </p:txBody>
      </p:sp>
      <p:pic>
        <p:nvPicPr>
          <p:cNvPr id="3" name="Bilde 4">
            <a:extLst>
              <a:ext uri="{FF2B5EF4-FFF2-40B4-BE49-F238E27FC236}">
                <a16:creationId xmlns:a16="http://schemas.microsoft.com/office/drawing/2014/main" id="{AE8AE22A-A661-4428-91BE-FBCB804015F9}"/>
              </a:ext>
            </a:extLst>
          </p:cNvPr>
          <p:cNvPicPr>
            <a:picLocks noChangeAspect="1"/>
          </p:cNvPicPr>
          <p:nvPr/>
        </p:nvPicPr>
        <p:blipFill>
          <a:blip r:embed="rId3"/>
          <a:stretch>
            <a:fillRect/>
          </a:stretch>
        </p:blipFill>
        <p:spPr>
          <a:xfrm>
            <a:off x="1320131" y="1513973"/>
            <a:ext cx="1905000" cy="1905000"/>
          </a:xfrm>
          <a:prstGeom prst="rect">
            <a:avLst/>
          </a:prstGeom>
        </p:spPr>
      </p:pic>
      <p:pic>
        <p:nvPicPr>
          <p:cNvPr id="5" name="Bilde 6">
            <a:extLst>
              <a:ext uri="{FF2B5EF4-FFF2-40B4-BE49-F238E27FC236}">
                <a16:creationId xmlns:a16="http://schemas.microsoft.com/office/drawing/2014/main" id="{9437CE17-E3CD-4619-B7D0-1DC3D4F1ADE3}"/>
              </a:ext>
            </a:extLst>
          </p:cNvPr>
          <p:cNvPicPr>
            <a:picLocks noChangeAspect="1"/>
          </p:cNvPicPr>
          <p:nvPr/>
        </p:nvPicPr>
        <p:blipFill>
          <a:blip r:embed="rId4"/>
          <a:stretch>
            <a:fillRect/>
          </a:stretch>
        </p:blipFill>
        <p:spPr>
          <a:xfrm>
            <a:off x="4039937" y="1167649"/>
            <a:ext cx="2133600" cy="2143125"/>
          </a:xfrm>
          <a:prstGeom prst="rect">
            <a:avLst/>
          </a:prstGeom>
        </p:spPr>
      </p:pic>
      <p:pic>
        <p:nvPicPr>
          <p:cNvPr id="7" name="Bilde 8">
            <a:extLst>
              <a:ext uri="{FF2B5EF4-FFF2-40B4-BE49-F238E27FC236}">
                <a16:creationId xmlns:a16="http://schemas.microsoft.com/office/drawing/2014/main" id="{4979CFF4-6E08-47A8-9249-4EFBB17FF29A}"/>
              </a:ext>
            </a:extLst>
          </p:cNvPr>
          <p:cNvPicPr>
            <a:picLocks noChangeAspect="1"/>
          </p:cNvPicPr>
          <p:nvPr/>
        </p:nvPicPr>
        <p:blipFill>
          <a:blip r:embed="rId5"/>
          <a:stretch>
            <a:fillRect/>
          </a:stretch>
        </p:blipFill>
        <p:spPr>
          <a:xfrm>
            <a:off x="3400926" y="4160252"/>
            <a:ext cx="1981201" cy="1171074"/>
          </a:xfrm>
          <a:prstGeom prst="rect">
            <a:avLst/>
          </a:prstGeom>
        </p:spPr>
      </p:pic>
      <p:pic>
        <p:nvPicPr>
          <p:cNvPr id="9" name="Bilde 10" descr="Et bilde som inneholder tekst&#10;&#10;Automatisk generert beskrivelse">
            <a:extLst>
              <a:ext uri="{FF2B5EF4-FFF2-40B4-BE49-F238E27FC236}">
                <a16:creationId xmlns:a16="http://schemas.microsoft.com/office/drawing/2014/main" id="{356A5586-EC8D-4153-9C9A-2767F33D308A}"/>
              </a:ext>
            </a:extLst>
          </p:cNvPr>
          <p:cNvPicPr>
            <a:picLocks noChangeAspect="1"/>
          </p:cNvPicPr>
          <p:nvPr/>
        </p:nvPicPr>
        <p:blipFill>
          <a:blip r:embed="rId6"/>
          <a:stretch>
            <a:fillRect/>
          </a:stretch>
        </p:blipFill>
        <p:spPr>
          <a:xfrm>
            <a:off x="593557" y="3683698"/>
            <a:ext cx="2743200" cy="1442392"/>
          </a:xfrm>
          <a:prstGeom prst="rect">
            <a:avLst/>
          </a:prstGeom>
        </p:spPr>
      </p:pic>
      <p:pic>
        <p:nvPicPr>
          <p:cNvPr id="11" name="Bilde 11">
            <a:extLst>
              <a:ext uri="{FF2B5EF4-FFF2-40B4-BE49-F238E27FC236}">
                <a16:creationId xmlns:a16="http://schemas.microsoft.com/office/drawing/2014/main" id="{5181BFC3-14C9-438C-B9C2-1AAC60FF3B33}"/>
              </a:ext>
            </a:extLst>
          </p:cNvPr>
          <p:cNvPicPr>
            <a:picLocks noChangeAspect="1"/>
          </p:cNvPicPr>
          <p:nvPr/>
        </p:nvPicPr>
        <p:blipFill>
          <a:blip r:embed="rId7"/>
          <a:stretch>
            <a:fillRect/>
          </a:stretch>
        </p:blipFill>
        <p:spPr>
          <a:xfrm>
            <a:off x="6288505" y="1250646"/>
            <a:ext cx="2743200" cy="1442392"/>
          </a:xfrm>
          <a:prstGeom prst="rect">
            <a:avLst/>
          </a:prstGeom>
        </p:spPr>
      </p:pic>
      <p:pic>
        <p:nvPicPr>
          <p:cNvPr id="12" name="Bilde 12" descr="Et bilde som inneholder tekst, kvittering&#10;&#10;Automatisk generert beskrivelse">
            <a:extLst>
              <a:ext uri="{FF2B5EF4-FFF2-40B4-BE49-F238E27FC236}">
                <a16:creationId xmlns:a16="http://schemas.microsoft.com/office/drawing/2014/main" id="{DD3C0C38-763A-4BB6-B7EB-6DBA5192BA81}"/>
              </a:ext>
            </a:extLst>
          </p:cNvPr>
          <p:cNvPicPr>
            <a:picLocks noChangeAspect="1"/>
          </p:cNvPicPr>
          <p:nvPr/>
        </p:nvPicPr>
        <p:blipFill>
          <a:blip r:embed="rId8"/>
          <a:stretch>
            <a:fillRect/>
          </a:stretch>
        </p:blipFill>
        <p:spPr>
          <a:xfrm>
            <a:off x="9141912" y="1608807"/>
            <a:ext cx="953335" cy="939967"/>
          </a:xfrm>
          <a:prstGeom prst="rect">
            <a:avLst/>
          </a:prstGeom>
        </p:spPr>
      </p:pic>
      <p:pic>
        <p:nvPicPr>
          <p:cNvPr id="13" name="Bilde 13" descr="Et bilde som inneholder utklipp&#10;&#10;Automatisk generert beskrivelse">
            <a:extLst>
              <a:ext uri="{FF2B5EF4-FFF2-40B4-BE49-F238E27FC236}">
                <a16:creationId xmlns:a16="http://schemas.microsoft.com/office/drawing/2014/main" id="{C591A943-DBE2-4307-AACF-AE5A0E8A0663}"/>
              </a:ext>
            </a:extLst>
          </p:cNvPr>
          <p:cNvPicPr>
            <a:picLocks noChangeAspect="1"/>
          </p:cNvPicPr>
          <p:nvPr/>
        </p:nvPicPr>
        <p:blipFill>
          <a:blip r:embed="rId9"/>
          <a:stretch>
            <a:fillRect/>
          </a:stretch>
        </p:blipFill>
        <p:spPr>
          <a:xfrm>
            <a:off x="6181558" y="4753172"/>
            <a:ext cx="2743200" cy="1442392"/>
          </a:xfrm>
          <a:prstGeom prst="rect">
            <a:avLst/>
          </a:prstGeom>
        </p:spPr>
      </p:pic>
      <p:pic>
        <p:nvPicPr>
          <p:cNvPr id="14" name="Bilde 14" descr="Et bilde som inneholder tekst, utklipp&#10;&#10;Automatisk generert beskrivelse">
            <a:extLst>
              <a:ext uri="{FF2B5EF4-FFF2-40B4-BE49-F238E27FC236}">
                <a16:creationId xmlns:a16="http://schemas.microsoft.com/office/drawing/2014/main" id="{0F867C79-5D78-49B0-8F4B-616FF5821020}"/>
              </a:ext>
            </a:extLst>
          </p:cNvPr>
          <p:cNvPicPr>
            <a:picLocks noChangeAspect="1"/>
          </p:cNvPicPr>
          <p:nvPr/>
        </p:nvPicPr>
        <p:blipFill>
          <a:blip r:embed="rId10"/>
          <a:stretch>
            <a:fillRect/>
          </a:stretch>
        </p:blipFill>
        <p:spPr>
          <a:xfrm>
            <a:off x="9203322" y="4273300"/>
            <a:ext cx="1378619" cy="2094664"/>
          </a:xfrm>
          <a:prstGeom prst="rect">
            <a:avLst/>
          </a:prstGeom>
        </p:spPr>
      </p:pic>
      <p:pic>
        <p:nvPicPr>
          <p:cNvPr id="15" name="Bilde 15" descr="Et bilde som inneholder utklipp, skjermbilde&#10;&#10;Automatisk generert beskrivelse">
            <a:extLst>
              <a:ext uri="{FF2B5EF4-FFF2-40B4-BE49-F238E27FC236}">
                <a16:creationId xmlns:a16="http://schemas.microsoft.com/office/drawing/2014/main" id="{482C5DC5-A509-4F14-9678-E3DAF2568C0F}"/>
              </a:ext>
            </a:extLst>
          </p:cNvPr>
          <p:cNvPicPr>
            <a:picLocks noChangeAspect="1"/>
          </p:cNvPicPr>
          <p:nvPr/>
        </p:nvPicPr>
        <p:blipFill>
          <a:blip r:embed="rId11"/>
          <a:stretch>
            <a:fillRect/>
          </a:stretch>
        </p:blipFill>
        <p:spPr>
          <a:xfrm>
            <a:off x="8347243" y="2841488"/>
            <a:ext cx="2743200" cy="1442392"/>
          </a:xfrm>
          <a:prstGeom prst="rect">
            <a:avLst/>
          </a:prstGeom>
        </p:spPr>
      </p:pic>
      <p:pic>
        <p:nvPicPr>
          <p:cNvPr id="16" name="Bilde 16" descr="Et bilde som inneholder tekst&#10;&#10;Automatisk generert beskrivelse">
            <a:extLst>
              <a:ext uri="{FF2B5EF4-FFF2-40B4-BE49-F238E27FC236}">
                <a16:creationId xmlns:a16="http://schemas.microsoft.com/office/drawing/2014/main" id="{265E5712-A2FF-4550-92E4-9FBE733572F0}"/>
              </a:ext>
            </a:extLst>
          </p:cNvPr>
          <p:cNvPicPr>
            <a:picLocks noChangeAspect="1"/>
          </p:cNvPicPr>
          <p:nvPr/>
        </p:nvPicPr>
        <p:blipFill>
          <a:blip r:embed="rId12"/>
          <a:stretch>
            <a:fillRect/>
          </a:stretch>
        </p:blipFill>
        <p:spPr>
          <a:xfrm>
            <a:off x="5660189" y="3122225"/>
            <a:ext cx="3264568" cy="1709760"/>
          </a:xfrm>
          <a:prstGeom prst="rect">
            <a:avLst/>
          </a:prstGeom>
        </p:spPr>
      </p:pic>
    </p:spTree>
    <p:extLst>
      <p:ext uri="{BB962C8B-B14F-4D97-AF65-F5344CB8AC3E}">
        <p14:creationId xmlns:p14="http://schemas.microsoft.com/office/powerpoint/2010/main" val="24299913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EA68691D-BAB5-4E0C-AE7A-7C3E038DFAE9}"/>
              </a:ext>
            </a:extLst>
          </p:cNvPr>
          <p:cNvSpPr>
            <a:spLocks noGrp="1"/>
          </p:cNvSpPr>
          <p:nvPr>
            <p:ph idx="1"/>
          </p:nvPr>
        </p:nvSpPr>
        <p:spPr/>
        <p:txBody>
          <a:bodyPr vert="horz" lIns="91440" tIns="45720" rIns="91440" bIns="45720" rtlCol="0" anchor="t">
            <a:normAutofit/>
          </a:bodyPr>
          <a:lstStyle/>
          <a:p>
            <a:pPr marL="0" lvl="0" indent="0">
              <a:lnSpc>
                <a:spcPct val="100000"/>
              </a:lnSpc>
              <a:spcBef>
                <a:spcPts val="0"/>
              </a:spcBef>
              <a:buNone/>
            </a:pPr>
            <a:endParaRPr lang="nb-NO" sz="1200">
              <a:latin typeface="Calibri" panose="020F0502020204030204"/>
              <a:cs typeface="Calibri"/>
            </a:endParaRPr>
          </a:p>
          <a:p>
            <a:endParaRPr lang="nb-NO"/>
          </a:p>
        </p:txBody>
      </p:sp>
      <p:sp>
        <p:nvSpPr>
          <p:cNvPr id="4" name="Plassholder for bunntekst 3">
            <a:extLst>
              <a:ext uri="{FF2B5EF4-FFF2-40B4-BE49-F238E27FC236}">
                <a16:creationId xmlns:a16="http://schemas.microsoft.com/office/drawing/2014/main" id="{A9A32D3A-7F20-424C-A739-82B7B7D27038}"/>
              </a:ext>
            </a:extLst>
          </p:cNvPr>
          <p:cNvSpPr>
            <a:spLocks noGrp="1"/>
          </p:cNvSpPr>
          <p:nvPr>
            <p:ph type="ftr" sz="quarter" idx="11"/>
          </p:nvPr>
        </p:nvSpPr>
        <p:spPr>
          <a:xfrm>
            <a:off x="3688976" y="6437032"/>
            <a:ext cx="4114800" cy="365125"/>
          </a:xfrm>
        </p:spPr>
        <p:txBody>
          <a:bodyPr/>
          <a:lstStyle/>
          <a:p>
            <a:r>
              <a:rPr lang="nb-NO"/>
              <a:t>Foreldre-skolesamarbeid</a:t>
            </a:r>
          </a:p>
        </p:txBody>
      </p:sp>
      <p:pic>
        <p:nvPicPr>
          <p:cNvPr id="5" name="Bilde 5">
            <a:extLst>
              <a:ext uri="{FF2B5EF4-FFF2-40B4-BE49-F238E27FC236}">
                <a16:creationId xmlns:a16="http://schemas.microsoft.com/office/drawing/2014/main" id="{B781ADC5-1751-45FE-AC8A-0F4C0E78F3A0}"/>
              </a:ext>
            </a:extLst>
          </p:cNvPr>
          <p:cNvPicPr>
            <a:picLocks noChangeAspect="1"/>
          </p:cNvPicPr>
          <p:nvPr/>
        </p:nvPicPr>
        <p:blipFill>
          <a:blip r:embed="rId3"/>
          <a:stretch>
            <a:fillRect/>
          </a:stretch>
        </p:blipFill>
        <p:spPr>
          <a:xfrm>
            <a:off x="7541794" y="3077289"/>
            <a:ext cx="3665621" cy="2397868"/>
          </a:xfrm>
          <a:prstGeom prst="rect">
            <a:avLst/>
          </a:prstGeom>
        </p:spPr>
      </p:pic>
      <p:pic>
        <p:nvPicPr>
          <p:cNvPr id="6" name="Bilde 6">
            <a:extLst>
              <a:ext uri="{FF2B5EF4-FFF2-40B4-BE49-F238E27FC236}">
                <a16:creationId xmlns:a16="http://schemas.microsoft.com/office/drawing/2014/main" id="{E987FD52-A600-4B03-9FF1-9A79C6BC0365}"/>
              </a:ext>
            </a:extLst>
          </p:cNvPr>
          <p:cNvPicPr>
            <a:picLocks noChangeAspect="1"/>
          </p:cNvPicPr>
          <p:nvPr/>
        </p:nvPicPr>
        <p:blipFill>
          <a:blip r:embed="rId4"/>
          <a:stretch>
            <a:fillRect/>
          </a:stretch>
        </p:blipFill>
        <p:spPr>
          <a:xfrm>
            <a:off x="713122" y="432384"/>
            <a:ext cx="2143125" cy="2143125"/>
          </a:xfrm>
          <a:prstGeom prst="rect">
            <a:avLst/>
          </a:prstGeom>
        </p:spPr>
      </p:pic>
      <p:sp>
        <p:nvSpPr>
          <p:cNvPr id="8" name="TekstSylinder 7">
            <a:extLst>
              <a:ext uri="{FF2B5EF4-FFF2-40B4-BE49-F238E27FC236}">
                <a16:creationId xmlns:a16="http://schemas.microsoft.com/office/drawing/2014/main" id="{2602857E-BE32-44FE-BB13-76C6FCA2E45D}"/>
              </a:ext>
            </a:extLst>
          </p:cNvPr>
          <p:cNvSpPr txBox="1"/>
          <p:nvPr/>
        </p:nvSpPr>
        <p:spPr>
          <a:xfrm>
            <a:off x="3190374" y="693821"/>
            <a:ext cx="495901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b-NO" sz="5400" b="1" err="1">
                <a:solidFill>
                  <a:srgbClr val="C72867"/>
                </a:solidFill>
              </a:rPr>
              <a:t>Pickatale</a:t>
            </a:r>
            <a:endParaRPr lang="nb-NO" sz="5400" b="1">
              <a:solidFill>
                <a:srgbClr val="C72867"/>
              </a:solidFill>
            </a:endParaRPr>
          </a:p>
        </p:txBody>
      </p:sp>
      <p:pic>
        <p:nvPicPr>
          <p:cNvPr id="9" name="Bilde 9">
            <a:extLst>
              <a:ext uri="{FF2B5EF4-FFF2-40B4-BE49-F238E27FC236}">
                <a16:creationId xmlns:a16="http://schemas.microsoft.com/office/drawing/2014/main" id="{0F2748B7-F7C1-455E-9934-0466ACC27CAA}"/>
              </a:ext>
            </a:extLst>
          </p:cNvPr>
          <p:cNvPicPr>
            <a:picLocks noChangeAspect="1"/>
          </p:cNvPicPr>
          <p:nvPr/>
        </p:nvPicPr>
        <p:blipFill>
          <a:blip r:embed="rId5"/>
          <a:stretch>
            <a:fillRect/>
          </a:stretch>
        </p:blipFill>
        <p:spPr>
          <a:xfrm>
            <a:off x="1352217" y="2851641"/>
            <a:ext cx="5817934" cy="2297718"/>
          </a:xfrm>
          <a:prstGeom prst="rect">
            <a:avLst/>
          </a:prstGeom>
        </p:spPr>
      </p:pic>
    </p:spTree>
    <p:extLst>
      <p:ext uri="{BB962C8B-B14F-4D97-AF65-F5344CB8AC3E}">
        <p14:creationId xmlns:p14="http://schemas.microsoft.com/office/powerpoint/2010/main" val="2288252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25707D8-4ED5-4DA9-A2C3-81FB1D130253}"/>
              </a:ext>
            </a:extLst>
          </p:cNvPr>
          <p:cNvSpPr>
            <a:spLocks noGrp="1"/>
          </p:cNvSpPr>
          <p:nvPr>
            <p:ph type="title"/>
          </p:nvPr>
        </p:nvSpPr>
        <p:spPr>
          <a:xfrm>
            <a:off x="545910" y="0"/>
            <a:ext cx="11647903" cy="1552348"/>
          </a:xfrm>
          <a:noFill/>
        </p:spPr>
        <p:txBody>
          <a:bodyPr/>
          <a:lstStyle/>
          <a:p>
            <a:r>
              <a:rPr lang="nb-NO"/>
              <a:t>   Snakk sammen</a:t>
            </a:r>
          </a:p>
        </p:txBody>
      </p:sp>
      <p:sp>
        <p:nvSpPr>
          <p:cNvPr id="3" name="Plassholder for innhold 2">
            <a:extLst>
              <a:ext uri="{FF2B5EF4-FFF2-40B4-BE49-F238E27FC236}">
                <a16:creationId xmlns:a16="http://schemas.microsoft.com/office/drawing/2014/main" id="{4754E15B-228C-4E79-9648-4A218634593F}"/>
              </a:ext>
            </a:extLst>
          </p:cNvPr>
          <p:cNvSpPr>
            <a:spLocks noGrp="1"/>
          </p:cNvSpPr>
          <p:nvPr>
            <p:ph idx="1"/>
          </p:nvPr>
        </p:nvSpPr>
        <p:spPr/>
        <p:txBody>
          <a:bodyPr vert="horz" lIns="91440" tIns="45720" rIns="91440" bIns="45720" rtlCol="0" anchor="t">
            <a:normAutofit/>
          </a:bodyPr>
          <a:lstStyle/>
          <a:p>
            <a:pPr marL="0" indent="0">
              <a:lnSpc>
                <a:spcPct val="150000"/>
              </a:lnSpc>
              <a:buNone/>
            </a:pPr>
            <a:r>
              <a:rPr lang="nb-NO"/>
              <a:t>Snakk sammen om den skolen barnet ditt går på.</a:t>
            </a:r>
          </a:p>
          <a:p>
            <a:pPr>
              <a:lnSpc>
                <a:spcPct val="150000"/>
              </a:lnSpc>
            </a:pPr>
            <a:r>
              <a:rPr lang="nb-NO"/>
              <a:t>Når starter første time?</a:t>
            </a:r>
          </a:p>
          <a:p>
            <a:pPr>
              <a:lnSpc>
                <a:spcPct val="150000"/>
              </a:lnSpc>
            </a:pPr>
            <a:r>
              <a:rPr lang="nb-NO"/>
              <a:t>Når slutter skolen?</a:t>
            </a:r>
          </a:p>
          <a:p>
            <a:pPr>
              <a:lnSpc>
                <a:spcPct val="150000"/>
              </a:lnSpc>
            </a:pPr>
            <a:r>
              <a:rPr lang="nb-NO"/>
              <a:t>Hvordan kommer barnet til skolen?</a:t>
            </a:r>
          </a:p>
          <a:p>
            <a:pPr>
              <a:lnSpc>
                <a:spcPct val="150000"/>
              </a:lnSpc>
            </a:pPr>
            <a:r>
              <a:rPr lang="nb-NO"/>
              <a:t>Kjenner dere læreren eller andre foreldre?</a:t>
            </a:r>
          </a:p>
          <a:p>
            <a:pPr>
              <a:lnSpc>
                <a:spcPct val="150000"/>
              </a:lnSpc>
            </a:pPr>
            <a:endParaRPr lang="nb-NO"/>
          </a:p>
          <a:p>
            <a:pPr marL="0" indent="0">
              <a:buNone/>
            </a:pPr>
            <a:endParaRPr lang="nb-NO"/>
          </a:p>
          <a:p>
            <a:endParaRPr lang="nb-NO"/>
          </a:p>
        </p:txBody>
      </p:sp>
      <p:sp>
        <p:nvSpPr>
          <p:cNvPr id="4" name="Plassholder for bunntekst 3">
            <a:extLst>
              <a:ext uri="{FF2B5EF4-FFF2-40B4-BE49-F238E27FC236}">
                <a16:creationId xmlns:a16="http://schemas.microsoft.com/office/drawing/2014/main" id="{C9EABF69-9CAE-4DDE-84BB-092B09AEC345}"/>
              </a:ext>
            </a:extLst>
          </p:cNvPr>
          <p:cNvSpPr>
            <a:spLocks noGrp="1"/>
          </p:cNvSpPr>
          <p:nvPr>
            <p:ph type="ftr" sz="quarter" idx="11"/>
          </p:nvPr>
        </p:nvSpPr>
        <p:spPr>
          <a:xfrm>
            <a:off x="4038600" y="6450240"/>
            <a:ext cx="4114800" cy="365125"/>
          </a:xfrm>
        </p:spPr>
        <p:txBody>
          <a:bodyPr/>
          <a:lstStyle/>
          <a:p>
            <a:r>
              <a:rPr lang="nb-NO"/>
              <a:t>Foreldre-skolesamarbeid</a:t>
            </a:r>
          </a:p>
        </p:txBody>
      </p:sp>
    </p:spTree>
    <p:extLst>
      <p:ext uri="{BB962C8B-B14F-4D97-AF65-F5344CB8AC3E}">
        <p14:creationId xmlns:p14="http://schemas.microsoft.com/office/powerpoint/2010/main" val="13931850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7334E9A-568E-8E42-AA20-A563B787AE08}"/>
              </a:ext>
            </a:extLst>
          </p:cNvPr>
          <p:cNvSpPr>
            <a:spLocks noGrp="1"/>
          </p:cNvSpPr>
          <p:nvPr>
            <p:ph type="title"/>
          </p:nvPr>
        </p:nvSpPr>
        <p:spPr>
          <a:xfrm>
            <a:off x="2830095" y="365125"/>
            <a:ext cx="9045073" cy="1993983"/>
          </a:xfrm>
        </p:spPr>
        <p:txBody>
          <a:bodyPr>
            <a:normAutofit/>
          </a:bodyPr>
          <a:lstStyle/>
          <a:p>
            <a:r>
              <a:rPr lang="nb-NO"/>
              <a:t> </a:t>
            </a:r>
            <a:r>
              <a:rPr lang="nb-NO">
                <a:ea typeface="+mj-lt"/>
                <a:cs typeface="+mj-lt"/>
              </a:rPr>
              <a:t>   Lag en bok i </a:t>
            </a:r>
            <a:r>
              <a:rPr lang="nb-NO" err="1">
                <a:ea typeface="+mj-lt"/>
                <a:cs typeface="+mj-lt"/>
              </a:rPr>
              <a:t>BookCreator</a:t>
            </a:r>
            <a:endParaRPr lang="nb-NO" err="1"/>
          </a:p>
        </p:txBody>
      </p:sp>
      <p:sp>
        <p:nvSpPr>
          <p:cNvPr id="4" name="Plassholder for bunntekst 3">
            <a:extLst>
              <a:ext uri="{FF2B5EF4-FFF2-40B4-BE49-F238E27FC236}">
                <a16:creationId xmlns:a16="http://schemas.microsoft.com/office/drawing/2014/main" id="{B0619E7F-A463-3B43-A0BE-6181371DC448}"/>
              </a:ext>
            </a:extLst>
          </p:cNvPr>
          <p:cNvSpPr>
            <a:spLocks noGrp="1"/>
          </p:cNvSpPr>
          <p:nvPr>
            <p:ph type="ftr" sz="quarter" idx="11"/>
          </p:nvPr>
        </p:nvSpPr>
        <p:spPr>
          <a:xfrm>
            <a:off x="3814482" y="6490821"/>
            <a:ext cx="4114800" cy="365125"/>
          </a:xfrm>
        </p:spPr>
        <p:txBody>
          <a:bodyPr/>
          <a:lstStyle/>
          <a:p>
            <a:r>
              <a:rPr lang="nb-NO"/>
              <a:t>Foreldre-skolesamarbeid</a:t>
            </a:r>
          </a:p>
        </p:txBody>
      </p:sp>
      <p:pic>
        <p:nvPicPr>
          <p:cNvPr id="8" name="Bilde 8">
            <a:extLst>
              <a:ext uri="{FF2B5EF4-FFF2-40B4-BE49-F238E27FC236}">
                <a16:creationId xmlns:a16="http://schemas.microsoft.com/office/drawing/2014/main" id="{3F56201D-CC79-494B-B916-47A652EC8707}"/>
              </a:ext>
            </a:extLst>
          </p:cNvPr>
          <p:cNvPicPr>
            <a:picLocks noChangeAspect="1"/>
          </p:cNvPicPr>
          <p:nvPr/>
        </p:nvPicPr>
        <p:blipFill>
          <a:blip r:embed="rId3"/>
          <a:stretch>
            <a:fillRect/>
          </a:stretch>
        </p:blipFill>
        <p:spPr>
          <a:xfrm>
            <a:off x="3053348" y="2437602"/>
            <a:ext cx="2435727" cy="2343746"/>
          </a:xfrm>
          <a:prstGeom prst="rect">
            <a:avLst/>
          </a:prstGeom>
        </p:spPr>
      </p:pic>
      <p:pic>
        <p:nvPicPr>
          <p:cNvPr id="9" name="Bilde 9">
            <a:extLst>
              <a:ext uri="{FF2B5EF4-FFF2-40B4-BE49-F238E27FC236}">
                <a16:creationId xmlns:a16="http://schemas.microsoft.com/office/drawing/2014/main" id="{F944FE5F-D851-473E-9FB8-F37A004210DA}"/>
              </a:ext>
            </a:extLst>
          </p:cNvPr>
          <p:cNvPicPr>
            <a:picLocks noChangeAspect="1"/>
          </p:cNvPicPr>
          <p:nvPr/>
        </p:nvPicPr>
        <p:blipFill>
          <a:blip r:embed="rId4"/>
          <a:stretch>
            <a:fillRect/>
          </a:stretch>
        </p:blipFill>
        <p:spPr>
          <a:xfrm>
            <a:off x="7464927" y="4162524"/>
            <a:ext cx="2689727" cy="1982006"/>
          </a:xfrm>
          <a:prstGeom prst="rect">
            <a:avLst/>
          </a:prstGeom>
        </p:spPr>
      </p:pic>
      <p:pic>
        <p:nvPicPr>
          <p:cNvPr id="10" name="Bilde 10">
            <a:extLst>
              <a:ext uri="{FF2B5EF4-FFF2-40B4-BE49-F238E27FC236}">
                <a16:creationId xmlns:a16="http://schemas.microsoft.com/office/drawing/2014/main" id="{3380CD26-4813-4F08-A0D3-F3FFA318F31E}"/>
              </a:ext>
            </a:extLst>
          </p:cNvPr>
          <p:cNvPicPr>
            <a:picLocks noChangeAspect="1"/>
          </p:cNvPicPr>
          <p:nvPr/>
        </p:nvPicPr>
        <p:blipFill>
          <a:blip r:embed="rId5"/>
          <a:stretch>
            <a:fillRect/>
          </a:stretch>
        </p:blipFill>
        <p:spPr>
          <a:xfrm>
            <a:off x="5927558" y="2029865"/>
            <a:ext cx="2261938" cy="1621856"/>
          </a:xfrm>
          <a:prstGeom prst="rect">
            <a:avLst/>
          </a:prstGeom>
        </p:spPr>
      </p:pic>
      <p:pic>
        <p:nvPicPr>
          <p:cNvPr id="11" name="Bilde 11">
            <a:extLst>
              <a:ext uri="{FF2B5EF4-FFF2-40B4-BE49-F238E27FC236}">
                <a16:creationId xmlns:a16="http://schemas.microsoft.com/office/drawing/2014/main" id="{3F70B47F-C623-4A97-A01F-F1099A3649FC}"/>
              </a:ext>
            </a:extLst>
          </p:cNvPr>
          <p:cNvPicPr>
            <a:picLocks noChangeAspect="1"/>
          </p:cNvPicPr>
          <p:nvPr/>
        </p:nvPicPr>
        <p:blipFill>
          <a:blip r:embed="rId6"/>
          <a:stretch>
            <a:fillRect/>
          </a:stretch>
        </p:blipFill>
        <p:spPr>
          <a:xfrm>
            <a:off x="8815137" y="2360675"/>
            <a:ext cx="2128253" cy="1628647"/>
          </a:xfrm>
          <a:prstGeom prst="rect">
            <a:avLst/>
          </a:prstGeom>
        </p:spPr>
      </p:pic>
      <p:pic>
        <p:nvPicPr>
          <p:cNvPr id="12" name="Bilde 12" descr="Et bilde som inneholder tekst&#10;&#10;Automatisk generert beskrivelse">
            <a:extLst>
              <a:ext uri="{FF2B5EF4-FFF2-40B4-BE49-F238E27FC236}">
                <a16:creationId xmlns:a16="http://schemas.microsoft.com/office/drawing/2014/main" id="{2AD6391F-9192-4738-A955-E7E065986E96}"/>
              </a:ext>
            </a:extLst>
          </p:cNvPr>
          <p:cNvPicPr>
            <a:picLocks noChangeAspect="1"/>
          </p:cNvPicPr>
          <p:nvPr/>
        </p:nvPicPr>
        <p:blipFill>
          <a:blip r:embed="rId7"/>
          <a:stretch>
            <a:fillRect/>
          </a:stretch>
        </p:blipFill>
        <p:spPr>
          <a:xfrm>
            <a:off x="4898189" y="4523571"/>
            <a:ext cx="2248569" cy="1620860"/>
          </a:xfrm>
          <a:prstGeom prst="rect">
            <a:avLst/>
          </a:prstGeom>
        </p:spPr>
      </p:pic>
      <p:pic>
        <p:nvPicPr>
          <p:cNvPr id="13" name="Bilde 13">
            <a:extLst>
              <a:ext uri="{FF2B5EF4-FFF2-40B4-BE49-F238E27FC236}">
                <a16:creationId xmlns:a16="http://schemas.microsoft.com/office/drawing/2014/main" id="{C26746C3-0B33-4D77-81FD-38BAA2D4B30A}"/>
              </a:ext>
            </a:extLst>
          </p:cNvPr>
          <p:cNvPicPr>
            <a:picLocks noChangeAspect="1"/>
          </p:cNvPicPr>
          <p:nvPr/>
        </p:nvPicPr>
        <p:blipFill>
          <a:blip r:embed="rId8"/>
          <a:stretch>
            <a:fillRect/>
          </a:stretch>
        </p:blipFill>
        <p:spPr>
          <a:xfrm>
            <a:off x="697832" y="365543"/>
            <a:ext cx="2133600" cy="2143125"/>
          </a:xfrm>
          <a:prstGeom prst="rect">
            <a:avLst/>
          </a:prstGeom>
        </p:spPr>
      </p:pic>
    </p:spTree>
    <p:extLst>
      <p:ext uri="{BB962C8B-B14F-4D97-AF65-F5344CB8AC3E}">
        <p14:creationId xmlns:p14="http://schemas.microsoft.com/office/powerpoint/2010/main" val="22575513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bunntekst 1">
            <a:extLst>
              <a:ext uri="{FF2B5EF4-FFF2-40B4-BE49-F238E27FC236}">
                <a16:creationId xmlns:a16="http://schemas.microsoft.com/office/drawing/2014/main" id="{A0AFCE19-7A8B-4FB6-9BEE-96C0A909CD3F}"/>
              </a:ext>
            </a:extLst>
          </p:cNvPr>
          <p:cNvSpPr>
            <a:spLocks noGrp="1"/>
          </p:cNvSpPr>
          <p:nvPr>
            <p:ph type="ftr" sz="quarter" idx="11"/>
          </p:nvPr>
        </p:nvSpPr>
        <p:spPr>
          <a:xfrm>
            <a:off x="3823447" y="6490821"/>
            <a:ext cx="4114800" cy="365125"/>
          </a:xfrm>
        </p:spPr>
        <p:txBody>
          <a:bodyPr/>
          <a:lstStyle/>
          <a:p>
            <a:r>
              <a:rPr lang="nb-NO"/>
              <a:t>Foreldre-skolesamarbeid</a:t>
            </a:r>
          </a:p>
        </p:txBody>
      </p:sp>
      <p:sp>
        <p:nvSpPr>
          <p:cNvPr id="3" name="TekstSylinder 2">
            <a:extLst>
              <a:ext uri="{FF2B5EF4-FFF2-40B4-BE49-F238E27FC236}">
                <a16:creationId xmlns:a16="http://schemas.microsoft.com/office/drawing/2014/main" id="{5F2152EA-89B6-4AE7-877F-1AF7F92426C4}"/>
              </a:ext>
            </a:extLst>
          </p:cNvPr>
          <p:cNvSpPr txBox="1"/>
          <p:nvPr/>
        </p:nvSpPr>
        <p:spPr>
          <a:xfrm>
            <a:off x="2621462" y="780716"/>
            <a:ext cx="8701632"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4400">
                <a:ea typeface="+mn-lt"/>
                <a:cs typeface="+mn-lt"/>
              </a:rPr>
              <a:t>Enkelt skriveverktøy med lydstøtte</a:t>
            </a:r>
            <a:endParaRPr lang="nb-NO" sz="4400"/>
          </a:p>
        </p:txBody>
      </p:sp>
      <p:pic>
        <p:nvPicPr>
          <p:cNvPr id="4" name="Bilde 4" descr="Et bilde som inneholder tekst&#10;&#10;Automatisk generert beskrivelse">
            <a:extLst>
              <a:ext uri="{FF2B5EF4-FFF2-40B4-BE49-F238E27FC236}">
                <a16:creationId xmlns:a16="http://schemas.microsoft.com/office/drawing/2014/main" id="{90A209F5-2F74-47FC-AC5A-B171191A568D}"/>
              </a:ext>
            </a:extLst>
          </p:cNvPr>
          <p:cNvPicPr>
            <a:picLocks noChangeAspect="1"/>
          </p:cNvPicPr>
          <p:nvPr/>
        </p:nvPicPr>
        <p:blipFill>
          <a:blip r:embed="rId2"/>
          <a:stretch>
            <a:fillRect/>
          </a:stretch>
        </p:blipFill>
        <p:spPr>
          <a:xfrm>
            <a:off x="299453" y="472512"/>
            <a:ext cx="2342148" cy="2356976"/>
          </a:xfrm>
          <a:prstGeom prst="rect">
            <a:avLst/>
          </a:prstGeom>
        </p:spPr>
      </p:pic>
      <p:pic>
        <p:nvPicPr>
          <p:cNvPr id="5" name="Bilde 5" descr="Et bilde som inneholder tekst&#10;&#10;Automatisk generert beskrivelse">
            <a:extLst>
              <a:ext uri="{FF2B5EF4-FFF2-40B4-BE49-F238E27FC236}">
                <a16:creationId xmlns:a16="http://schemas.microsoft.com/office/drawing/2014/main" id="{88FD29CE-BF7D-486E-992D-C588D8C18516}"/>
              </a:ext>
            </a:extLst>
          </p:cNvPr>
          <p:cNvPicPr>
            <a:picLocks noChangeAspect="1"/>
          </p:cNvPicPr>
          <p:nvPr/>
        </p:nvPicPr>
        <p:blipFill>
          <a:blip r:embed="rId3"/>
          <a:stretch>
            <a:fillRect/>
          </a:stretch>
        </p:blipFill>
        <p:spPr>
          <a:xfrm>
            <a:off x="3761874" y="2414632"/>
            <a:ext cx="2743200" cy="558209"/>
          </a:xfrm>
          <a:prstGeom prst="rect">
            <a:avLst/>
          </a:prstGeom>
        </p:spPr>
      </p:pic>
      <p:pic>
        <p:nvPicPr>
          <p:cNvPr id="6" name="Bilde 6">
            <a:extLst>
              <a:ext uri="{FF2B5EF4-FFF2-40B4-BE49-F238E27FC236}">
                <a16:creationId xmlns:a16="http://schemas.microsoft.com/office/drawing/2014/main" id="{36B50246-33E8-481F-B017-FE70F5715C57}"/>
              </a:ext>
            </a:extLst>
          </p:cNvPr>
          <p:cNvPicPr>
            <a:picLocks noChangeAspect="1"/>
          </p:cNvPicPr>
          <p:nvPr/>
        </p:nvPicPr>
        <p:blipFill>
          <a:blip r:embed="rId4"/>
          <a:stretch>
            <a:fillRect/>
          </a:stretch>
        </p:blipFill>
        <p:spPr>
          <a:xfrm>
            <a:off x="5138821" y="4078731"/>
            <a:ext cx="2743200" cy="1561381"/>
          </a:xfrm>
          <a:prstGeom prst="rect">
            <a:avLst/>
          </a:prstGeom>
        </p:spPr>
      </p:pic>
      <p:pic>
        <p:nvPicPr>
          <p:cNvPr id="7" name="Bilde 7" descr="Et bilde som inneholder tekst, elektronikk, tastatur, skjermbilde&#10;&#10;Automatisk generert beskrivelse">
            <a:extLst>
              <a:ext uri="{FF2B5EF4-FFF2-40B4-BE49-F238E27FC236}">
                <a16:creationId xmlns:a16="http://schemas.microsoft.com/office/drawing/2014/main" id="{3D7EEEAD-B244-4934-B30B-40DB49990A87}"/>
              </a:ext>
            </a:extLst>
          </p:cNvPr>
          <p:cNvPicPr>
            <a:picLocks noChangeAspect="1"/>
          </p:cNvPicPr>
          <p:nvPr/>
        </p:nvPicPr>
        <p:blipFill>
          <a:blip r:embed="rId5"/>
          <a:stretch>
            <a:fillRect/>
          </a:stretch>
        </p:blipFill>
        <p:spPr>
          <a:xfrm>
            <a:off x="8347242" y="2075651"/>
            <a:ext cx="2743200" cy="1931327"/>
          </a:xfrm>
          <a:prstGeom prst="rect">
            <a:avLst/>
          </a:prstGeom>
        </p:spPr>
      </p:pic>
    </p:spTree>
    <p:extLst>
      <p:ext uri="{BB962C8B-B14F-4D97-AF65-F5344CB8AC3E}">
        <p14:creationId xmlns:p14="http://schemas.microsoft.com/office/powerpoint/2010/main" val="13977666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0360D041-24BC-40C3-A198-F5FA12AC9261}"/>
              </a:ext>
            </a:extLst>
          </p:cNvPr>
          <p:cNvSpPr>
            <a:spLocks noGrp="1"/>
          </p:cNvSpPr>
          <p:nvPr>
            <p:ph idx="1"/>
          </p:nvPr>
        </p:nvSpPr>
        <p:spPr/>
        <p:txBody>
          <a:bodyPr vert="horz" lIns="91440" tIns="45720" rIns="91440" bIns="45720" rtlCol="0" anchor="t">
            <a:normAutofit/>
          </a:bodyPr>
          <a:lstStyle/>
          <a:p>
            <a:r>
              <a:rPr lang="nb-NO" sz="2400" dirty="0"/>
              <a:t>Har dere foreldre-tilgang til </a:t>
            </a:r>
            <a:r>
              <a:rPr lang="nb-NO" sz="2400" dirty="0" err="1"/>
              <a:t>Showbie</a:t>
            </a:r>
            <a:r>
              <a:rPr lang="nb-NO" sz="2400" dirty="0"/>
              <a:t>?</a:t>
            </a:r>
          </a:p>
          <a:p>
            <a:endParaRPr lang="nb-NO" sz="2400"/>
          </a:p>
          <a:p>
            <a:r>
              <a:rPr lang="nb-NO" sz="2400" dirty="0"/>
              <a:t>Hva ser dere i </a:t>
            </a:r>
            <a:r>
              <a:rPr lang="nb-NO" sz="2400" dirty="0" err="1"/>
              <a:t>Showbie</a:t>
            </a:r>
            <a:r>
              <a:rPr lang="nb-NO" sz="2400" dirty="0"/>
              <a:t>?</a:t>
            </a:r>
          </a:p>
          <a:p>
            <a:pPr marL="0" indent="0">
              <a:buNone/>
            </a:pPr>
            <a:endParaRPr lang="nb-NO" sz="2400"/>
          </a:p>
          <a:p>
            <a:r>
              <a:rPr lang="nb-NO" sz="2400" dirty="0"/>
              <a:t>Hva bruker barnet </a:t>
            </a:r>
            <a:r>
              <a:rPr lang="nb-NO" sz="2400" dirty="0" err="1"/>
              <a:t>Showbie</a:t>
            </a:r>
            <a:r>
              <a:rPr lang="nb-NO" sz="2400" dirty="0"/>
              <a:t> til?</a:t>
            </a:r>
          </a:p>
          <a:p>
            <a:pPr marL="0" indent="0">
              <a:buNone/>
            </a:pPr>
            <a:endParaRPr lang="nb-NO" sz="2400"/>
          </a:p>
          <a:p>
            <a:r>
              <a:rPr lang="nb-NO" sz="2400" dirty="0"/>
              <a:t>Er det noe som er vanskelig med å bruke </a:t>
            </a:r>
            <a:r>
              <a:rPr lang="nb-NO" sz="2400" dirty="0" err="1"/>
              <a:t>Showbie</a:t>
            </a:r>
            <a:r>
              <a:rPr lang="nb-NO" sz="2400" dirty="0"/>
              <a:t>? </a:t>
            </a:r>
          </a:p>
          <a:p>
            <a:endParaRPr lang="nb-NO" sz="2400"/>
          </a:p>
          <a:p>
            <a:endParaRPr lang="nb-NO" sz="2400"/>
          </a:p>
          <a:p>
            <a:endParaRPr lang="nb-NO" sz="2400"/>
          </a:p>
          <a:p>
            <a:endParaRPr lang="nb-NO" sz="2400"/>
          </a:p>
          <a:p>
            <a:pPr marL="0" indent="0">
              <a:buNone/>
            </a:pPr>
            <a:endParaRPr lang="nb-NO" sz="2400"/>
          </a:p>
        </p:txBody>
      </p:sp>
      <p:sp>
        <p:nvSpPr>
          <p:cNvPr id="4" name="Plassholder for bunntekst 3">
            <a:extLst>
              <a:ext uri="{FF2B5EF4-FFF2-40B4-BE49-F238E27FC236}">
                <a16:creationId xmlns:a16="http://schemas.microsoft.com/office/drawing/2014/main" id="{20CB515F-F29D-4453-A439-0488B45053E7}"/>
              </a:ext>
            </a:extLst>
          </p:cNvPr>
          <p:cNvSpPr>
            <a:spLocks noGrp="1"/>
          </p:cNvSpPr>
          <p:nvPr>
            <p:ph type="ftr" sz="quarter" idx="11"/>
          </p:nvPr>
        </p:nvSpPr>
        <p:spPr>
          <a:xfrm>
            <a:off x="3850341" y="6454962"/>
            <a:ext cx="4114800" cy="365125"/>
          </a:xfrm>
        </p:spPr>
        <p:txBody>
          <a:bodyPr/>
          <a:lstStyle/>
          <a:p>
            <a:r>
              <a:rPr lang="nb-NO"/>
              <a:t>Foreldre-skolesamarbeid</a:t>
            </a:r>
          </a:p>
        </p:txBody>
      </p:sp>
      <p:pic>
        <p:nvPicPr>
          <p:cNvPr id="6" name="Bilde 5" descr="Et bilde som inneholder tekst&#10;&#10;Automatisk generert beskrivelse">
            <a:extLst>
              <a:ext uri="{FF2B5EF4-FFF2-40B4-BE49-F238E27FC236}">
                <a16:creationId xmlns:a16="http://schemas.microsoft.com/office/drawing/2014/main" id="{B5B089C9-FEE9-4008-A9FD-17ED2D48DEC9}"/>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546693" y="2005391"/>
            <a:ext cx="4491351" cy="3074050"/>
          </a:xfrm>
          <a:prstGeom prst="rect">
            <a:avLst/>
          </a:prstGeom>
        </p:spPr>
      </p:pic>
      <p:sp>
        <p:nvSpPr>
          <p:cNvPr id="5" name="Tittel 1">
            <a:extLst>
              <a:ext uri="{FF2B5EF4-FFF2-40B4-BE49-F238E27FC236}">
                <a16:creationId xmlns:a16="http://schemas.microsoft.com/office/drawing/2014/main" id="{09B09B83-D4CC-4B94-82E3-C96AF08331A9}"/>
              </a:ext>
            </a:extLst>
          </p:cNvPr>
          <p:cNvSpPr txBox="1">
            <a:spLocks/>
          </p:cNvSpPr>
          <p:nvPr/>
        </p:nvSpPr>
        <p:spPr>
          <a:xfrm>
            <a:off x="709683" y="1"/>
            <a:ext cx="11548057" cy="1428107"/>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a:t>  </a:t>
            </a:r>
            <a:r>
              <a:rPr lang="nb-NO" err="1"/>
              <a:t>Showbie</a:t>
            </a:r>
            <a:endParaRPr lang="nb-NO"/>
          </a:p>
        </p:txBody>
      </p:sp>
    </p:spTree>
    <p:extLst>
      <p:ext uri="{BB962C8B-B14F-4D97-AF65-F5344CB8AC3E}">
        <p14:creationId xmlns:p14="http://schemas.microsoft.com/office/powerpoint/2010/main" val="40889829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CD754DD-5265-DE44-B796-2C91321D18F3}"/>
              </a:ext>
            </a:extLst>
          </p:cNvPr>
          <p:cNvSpPr>
            <a:spLocks noGrp="1"/>
          </p:cNvSpPr>
          <p:nvPr>
            <p:ph type="title"/>
          </p:nvPr>
        </p:nvSpPr>
        <p:spPr/>
        <p:txBody>
          <a:bodyPr/>
          <a:lstStyle/>
          <a:p>
            <a:r>
              <a:rPr lang="nb-NO"/>
              <a:t>Showbie, skole🎒- og </a:t>
            </a:r>
            <a:r>
              <a:rPr lang="nb-NO" err="1"/>
              <a:t>lekserom</a:t>
            </a:r>
            <a:r>
              <a:rPr lang="nb-NO"/>
              <a:t>🏠</a:t>
            </a:r>
          </a:p>
        </p:txBody>
      </p:sp>
      <p:pic>
        <p:nvPicPr>
          <p:cNvPr id="5" name="Bilde 5">
            <a:extLst>
              <a:ext uri="{FF2B5EF4-FFF2-40B4-BE49-F238E27FC236}">
                <a16:creationId xmlns:a16="http://schemas.microsoft.com/office/drawing/2014/main" id="{39F5E3EB-49C0-3E45-9FAC-0FD676F4F23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1647132"/>
            <a:ext cx="7429500" cy="4775200"/>
          </a:xfrm>
        </p:spPr>
      </p:pic>
      <p:sp>
        <p:nvSpPr>
          <p:cNvPr id="4" name="Plassholder for bunntekst 3">
            <a:extLst>
              <a:ext uri="{FF2B5EF4-FFF2-40B4-BE49-F238E27FC236}">
                <a16:creationId xmlns:a16="http://schemas.microsoft.com/office/drawing/2014/main" id="{C746F391-D75F-DF44-B4D1-EFB93D75FE6B}"/>
              </a:ext>
            </a:extLst>
          </p:cNvPr>
          <p:cNvSpPr>
            <a:spLocks noGrp="1"/>
          </p:cNvSpPr>
          <p:nvPr>
            <p:ph type="ftr" sz="quarter" idx="11"/>
          </p:nvPr>
        </p:nvSpPr>
        <p:spPr>
          <a:xfrm>
            <a:off x="3796553" y="6490821"/>
            <a:ext cx="4114800" cy="365125"/>
          </a:xfrm>
        </p:spPr>
        <p:txBody>
          <a:bodyPr/>
          <a:lstStyle/>
          <a:p>
            <a:r>
              <a:rPr lang="nb-NO"/>
              <a:t>Foreldre-skolesamarbeid</a:t>
            </a:r>
          </a:p>
        </p:txBody>
      </p:sp>
      <p:pic>
        <p:nvPicPr>
          <p:cNvPr id="6" name="Bilde 6">
            <a:extLst>
              <a:ext uri="{FF2B5EF4-FFF2-40B4-BE49-F238E27FC236}">
                <a16:creationId xmlns:a16="http://schemas.microsoft.com/office/drawing/2014/main" id="{BE195825-6ECC-784B-8F64-681081B40F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85370" y="1318419"/>
            <a:ext cx="8559800" cy="4974483"/>
          </a:xfrm>
          <a:prstGeom prst="rect">
            <a:avLst/>
          </a:prstGeom>
        </p:spPr>
      </p:pic>
    </p:spTree>
    <p:extLst>
      <p:ext uri="{BB962C8B-B14F-4D97-AF65-F5344CB8AC3E}">
        <p14:creationId xmlns:p14="http://schemas.microsoft.com/office/powerpoint/2010/main" val="21867202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5" descr="Et bilde som inneholder tekst&#10;&#10;Automatisk generert beskrivelse">
            <a:extLst>
              <a:ext uri="{FF2B5EF4-FFF2-40B4-BE49-F238E27FC236}">
                <a16:creationId xmlns:a16="http://schemas.microsoft.com/office/drawing/2014/main" id="{B99AC925-E4E5-4EDF-B414-E38F7050A9FD}"/>
              </a:ext>
            </a:extLst>
          </p:cNvPr>
          <p:cNvPicPr>
            <a:picLocks noGrp="1" noChangeAspect="1"/>
          </p:cNvPicPr>
          <p:nvPr>
            <p:ph idx="1"/>
          </p:nvPr>
        </p:nvPicPr>
        <p:blipFill>
          <a:blip r:embed="rId3"/>
          <a:stretch>
            <a:fillRect/>
          </a:stretch>
        </p:blipFill>
        <p:spPr>
          <a:xfrm>
            <a:off x="1905215" y="411475"/>
            <a:ext cx="3213774" cy="5725383"/>
          </a:xfrm>
        </p:spPr>
      </p:pic>
      <p:sp>
        <p:nvSpPr>
          <p:cNvPr id="4" name="Plassholder for bunntekst 3">
            <a:extLst>
              <a:ext uri="{FF2B5EF4-FFF2-40B4-BE49-F238E27FC236}">
                <a16:creationId xmlns:a16="http://schemas.microsoft.com/office/drawing/2014/main" id="{49F2C67F-C470-4040-8073-A46EADB28100}"/>
              </a:ext>
            </a:extLst>
          </p:cNvPr>
          <p:cNvSpPr>
            <a:spLocks noGrp="1"/>
          </p:cNvSpPr>
          <p:nvPr>
            <p:ph type="ftr" sz="quarter" idx="11"/>
          </p:nvPr>
        </p:nvSpPr>
        <p:spPr>
          <a:xfrm>
            <a:off x="3966882" y="6490821"/>
            <a:ext cx="4114800" cy="365125"/>
          </a:xfrm>
        </p:spPr>
        <p:txBody>
          <a:bodyPr/>
          <a:lstStyle/>
          <a:p>
            <a:r>
              <a:rPr lang="nb-NO"/>
              <a:t>Foreldre-skolesamarbeid</a:t>
            </a:r>
          </a:p>
        </p:txBody>
      </p:sp>
      <p:sp>
        <p:nvSpPr>
          <p:cNvPr id="3" name="Pil: høyre 2">
            <a:extLst>
              <a:ext uri="{FF2B5EF4-FFF2-40B4-BE49-F238E27FC236}">
                <a16:creationId xmlns:a16="http://schemas.microsoft.com/office/drawing/2014/main" id="{8754B7F4-7361-4AAA-842E-055AC5445FAE}"/>
              </a:ext>
            </a:extLst>
          </p:cNvPr>
          <p:cNvSpPr/>
          <p:nvPr/>
        </p:nvSpPr>
        <p:spPr>
          <a:xfrm>
            <a:off x="926807" y="643214"/>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Pil: høyre 5">
            <a:extLst>
              <a:ext uri="{FF2B5EF4-FFF2-40B4-BE49-F238E27FC236}">
                <a16:creationId xmlns:a16="http://schemas.microsoft.com/office/drawing/2014/main" id="{3FA03D40-6417-4F90-898F-B996C9A79CA4}"/>
              </a:ext>
            </a:extLst>
          </p:cNvPr>
          <p:cNvSpPr/>
          <p:nvPr/>
        </p:nvSpPr>
        <p:spPr>
          <a:xfrm>
            <a:off x="926807" y="1690688"/>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Pil: høyre 6">
            <a:extLst>
              <a:ext uri="{FF2B5EF4-FFF2-40B4-BE49-F238E27FC236}">
                <a16:creationId xmlns:a16="http://schemas.microsoft.com/office/drawing/2014/main" id="{3EEEE47B-8A22-435C-BD34-75180DA25DB4}"/>
              </a:ext>
            </a:extLst>
          </p:cNvPr>
          <p:cNvSpPr/>
          <p:nvPr/>
        </p:nvSpPr>
        <p:spPr>
          <a:xfrm>
            <a:off x="926807" y="246264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752104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618551C-71CF-4922-B3A6-84775EDEEFBE}"/>
              </a:ext>
            </a:extLst>
          </p:cNvPr>
          <p:cNvSpPr>
            <a:spLocks noGrp="1"/>
          </p:cNvSpPr>
          <p:nvPr>
            <p:ph type="title"/>
          </p:nvPr>
        </p:nvSpPr>
        <p:spPr/>
        <p:txBody>
          <a:bodyPr>
            <a:normAutofit/>
          </a:bodyPr>
          <a:lstStyle/>
          <a:p>
            <a:r>
              <a:rPr lang="nb-NO" sz="4000"/>
              <a:t>Ukeplan</a:t>
            </a:r>
          </a:p>
        </p:txBody>
      </p:sp>
      <p:sp>
        <p:nvSpPr>
          <p:cNvPr id="3" name="Plassholder for innhold 2">
            <a:extLst>
              <a:ext uri="{FF2B5EF4-FFF2-40B4-BE49-F238E27FC236}">
                <a16:creationId xmlns:a16="http://schemas.microsoft.com/office/drawing/2014/main" id="{BB2E1FA4-01D8-4E78-86EF-FB21D8072C0F}"/>
              </a:ext>
            </a:extLst>
          </p:cNvPr>
          <p:cNvSpPr>
            <a:spLocks noGrp="1"/>
          </p:cNvSpPr>
          <p:nvPr>
            <p:ph idx="1"/>
          </p:nvPr>
        </p:nvSpPr>
        <p:spPr>
          <a:xfrm>
            <a:off x="317340" y="1999306"/>
            <a:ext cx="3585920" cy="3575024"/>
          </a:xfrm>
        </p:spPr>
        <p:txBody>
          <a:bodyPr>
            <a:normAutofit fontScale="85000" lnSpcReduction="20000"/>
          </a:bodyPr>
          <a:lstStyle/>
          <a:p>
            <a:pPr marL="0" indent="0">
              <a:buNone/>
            </a:pPr>
            <a:endParaRPr lang="nb-NO" sz="2000"/>
          </a:p>
          <a:p>
            <a:pPr marL="457200" lvl="1" indent="0">
              <a:buNone/>
            </a:pPr>
            <a:endParaRPr lang="nb-NO" sz="2000"/>
          </a:p>
          <a:p>
            <a:pPr marL="457200" lvl="1" indent="0">
              <a:buNone/>
            </a:pPr>
            <a:endParaRPr lang="nb-NO" sz="2000"/>
          </a:p>
          <a:p>
            <a:pPr marL="457200" lvl="1" indent="0">
              <a:lnSpc>
                <a:spcPct val="150000"/>
              </a:lnSpc>
              <a:buNone/>
            </a:pPr>
            <a:r>
              <a:rPr lang="nb-NO" sz="4000"/>
              <a:t>Har dere sett ukeplanen til barna deres i Showbie?</a:t>
            </a:r>
          </a:p>
        </p:txBody>
      </p:sp>
      <p:sp>
        <p:nvSpPr>
          <p:cNvPr id="4" name="Plassholder for bunntekst 3">
            <a:extLst>
              <a:ext uri="{FF2B5EF4-FFF2-40B4-BE49-F238E27FC236}">
                <a16:creationId xmlns:a16="http://schemas.microsoft.com/office/drawing/2014/main" id="{B1CA4BCB-1898-4B2A-B06B-DC9BD43F4776}"/>
              </a:ext>
            </a:extLst>
          </p:cNvPr>
          <p:cNvSpPr>
            <a:spLocks noGrp="1"/>
          </p:cNvSpPr>
          <p:nvPr>
            <p:ph type="ftr" sz="quarter" idx="11"/>
          </p:nvPr>
        </p:nvSpPr>
        <p:spPr>
          <a:xfrm>
            <a:off x="4038600" y="6436368"/>
            <a:ext cx="4114800" cy="365125"/>
          </a:xfrm>
        </p:spPr>
        <p:txBody>
          <a:bodyPr/>
          <a:lstStyle/>
          <a:p>
            <a:r>
              <a:rPr lang="nb-NO"/>
              <a:t>Foreldre-skolesamarbeid</a:t>
            </a:r>
          </a:p>
        </p:txBody>
      </p:sp>
      <p:pic>
        <p:nvPicPr>
          <p:cNvPr id="8" name="Bilde 7" descr="Et bilde som inneholder bord&#10;&#10;Automatisk generert beskrivelse">
            <a:extLst>
              <a:ext uri="{FF2B5EF4-FFF2-40B4-BE49-F238E27FC236}">
                <a16:creationId xmlns:a16="http://schemas.microsoft.com/office/drawing/2014/main" id="{9932EADA-DA68-47DA-A468-6CD33EA0AD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71053">
            <a:off x="4191448" y="726477"/>
            <a:ext cx="6638852" cy="5455084"/>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32586098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bunntekst 3">
            <a:extLst>
              <a:ext uri="{FF2B5EF4-FFF2-40B4-BE49-F238E27FC236}">
                <a16:creationId xmlns:a16="http://schemas.microsoft.com/office/drawing/2014/main" id="{B1CA4BCB-1898-4B2A-B06B-DC9BD43F4776}"/>
              </a:ext>
            </a:extLst>
          </p:cNvPr>
          <p:cNvSpPr>
            <a:spLocks noGrp="1"/>
          </p:cNvSpPr>
          <p:nvPr>
            <p:ph type="ftr" sz="quarter" idx="11"/>
          </p:nvPr>
        </p:nvSpPr>
        <p:spPr/>
        <p:txBody>
          <a:bodyPr/>
          <a:lstStyle/>
          <a:p>
            <a:r>
              <a:rPr lang="nb-NO"/>
              <a:t>Foreldre-skolesamarbeid</a:t>
            </a:r>
          </a:p>
        </p:txBody>
      </p:sp>
      <p:pic>
        <p:nvPicPr>
          <p:cNvPr id="8" name="Bilde 7" descr="Et bilde som inneholder bord&#10;&#10;Automatisk generert beskrivelse">
            <a:extLst>
              <a:ext uri="{FF2B5EF4-FFF2-40B4-BE49-F238E27FC236}">
                <a16:creationId xmlns:a16="http://schemas.microsoft.com/office/drawing/2014/main" id="{9932EADA-DA68-47DA-A468-6CD33EA0AD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3684" y="377577"/>
            <a:ext cx="5884634" cy="6480423"/>
          </a:xfrm>
          <a:prstGeom prst="rect">
            <a:avLst/>
          </a:prstGeom>
        </p:spPr>
      </p:pic>
      <p:sp>
        <p:nvSpPr>
          <p:cNvPr id="11" name="Pil: høyre 10">
            <a:extLst>
              <a:ext uri="{FF2B5EF4-FFF2-40B4-BE49-F238E27FC236}">
                <a16:creationId xmlns:a16="http://schemas.microsoft.com/office/drawing/2014/main" id="{C71D1562-963C-4973-A389-079A9CE86758}"/>
              </a:ext>
            </a:extLst>
          </p:cNvPr>
          <p:cNvSpPr/>
          <p:nvPr/>
        </p:nvSpPr>
        <p:spPr>
          <a:xfrm>
            <a:off x="403759" y="3966359"/>
            <a:ext cx="1840675" cy="3681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Plassholder for bunntekst 3">
            <a:extLst>
              <a:ext uri="{FF2B5EF4-FFF2-40B4-BE49-F238E27FC236}">
                <a16:creationId xmlns:a16="http://schemas.microsoft.com/office/drawing/2014/main" id="{D208DC10-D131-4A10-9B28-E201FCB7F08B}"/>
              </a:ext>
            </a:extLst>
          </p:cNvPr>
          <p:cNvSpPr txBox="1">
            <a:spLocks/>
          </p:cNvSpPr>
          <p:nvPr/>
        </p:nvSpPr>
        <p:spPr>
          <a:xfrm>
            <a:off x="3697406" y="6480423"/>
            <a:ext cx="4114800" cy="365125"/>
          </a:xfrm>
          <a:prstGeom prst="rect">
            <a:avLst/>
          </a:prstGeom>
        </p:spPr>
        <p:txBody>
          <a:bodyPr vert="horz" lIns="91440" tIns="45720" rIns="91440" bIns="45720" rtlCol="0" anchor="ctr"/>
          <a:lstStyle>
            <a:defPPr>
              <a:defRPr lang="nb-NO"/>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b-NO"/>
              <a:t>Foreldre-skolesamarbeid</a:t>
            </a:r>
          </a:p>
        </p:txBody>
      </p:sp>
    </p:spTree>
    <p:extLst>
      <p:ext uri="{BB962C8B-B14F-4D97-AF65-F5344CB8AC3E}">
        <p14:creationId xmlns:p14="http://schemas.microsoft.com/office/powerpoint/2010/main" val="31383121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bunntekst 3">
            <a:extLst>
              <a:ext uri="{FF2B5EF4-FFF2-40B4-BE49-F238E27FC236}">
                <a16:creationId xmlns:a16="http://schemas.microsoft.com/office/drawing/2014/main" id="{B1CA4BCB-1898-4B2A-B06B-DC9BD43F4776}"/>
              </a:ext>
            </a:extLst>
          </p:cNvPr>
          <p:cNvSpPr>
            <a:spLocks noGrp="1"/>
          </p:cNvSpPr>
          <p:nvPr>
            <p:ph type="ftr" sz="quarter" idx="11"/>
          </p:nvPr>
        </p:nvSpPr>
        <p:spPr/>
        <p:txBody>
          <a:bodyPr/>
          <a:lstStyle/>
          <a:p>
            <a:r>
              <a:rPr lang="nb-NO"/>
              <a:t>Foreldre-skolesamarbeid</a:t>
            </a:r>
          </a:p>
        </p:txBody>
      </p:sp>
      <p:pic>
        <p:nvPicPr>
          <p:cNvPr id="10" name="Bilde 9" descr="Et bilde som inneholder bord&#10;&#10;Automatisk generert beskrivelse">
            <a:extLst>
              <a:ext uri="{FF2B5EF4-FFF2-40B4-BE49-F238E27FC236}">
                <a16:creationId xmlns:a16="http://schemas.microsoft.com/office/drawing/2014/main" id="{132A1C30-AD05-4BE2-A120-E1DA03F93A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905" y="0"/>
            <a:ext cx="4785757" cy="6325400"/>
          </a:xfrm>
          <a:prstGeom prst="rect">
            <a:avLst/>
          </a:prstGeom>
        </p:spPr>
      </p:pic>
      <p:sp>
        <p:nvSpPr>
          <p:cNvPr id="2" name="Pil: opp 1">
            <a:extLst>
              <a:ext uri="{FF2B5EF4-FFF2-40B4-BE49-F238E27FC236}">
                <a16:creationId xmlns:a16="http://schemas.microsoft.com/office/drawing/2014/main" id="{152B6B2A-C355-450B-8EF9-04BED03B2C81}"/>
              </a:ext>
            </a:extLst>
          </p:cNvPr>
          <p:cNvSpPr/>
          <p:nvPr/>
        </p:nvSpPr>
        <p:spPr>
          <a:xfrm rot="16200000">
            <a:off x="5630094" y="1381738"/>
            <a:ext cx="365124" cy="965857"/>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TekstSylinder 2">
            <a:extLst>
              <a:ext uri="{FF2B5EF4-FFF2-40B4-BE49-F238E27FC236}">
                <a16:creationId xmlns:a16="http://schemas.microsoft.com/office/drawing/2014/main" id="{E4C309AF-FD30-4B9D-AC51-24691524AA93}"/>
              </a:ext>
            </a:extLst>
          </p:cNvPr>
          <p:cNvSpPr txBox="1"/>
          <p:nvPr/>
        </p:nvSpPr>
        <p:spPr>
          <a:xfrm>
            <a:off x="6579862" y="1682104"/>
            <a:ext cx="2220929" cy="369332"/>
          </a:xfrm>
          <a:prstGeom prst="rect">
            <a:avLst/>
          </a:prstGeom>
          <a:solidFill>
            <a:schemeClr val="accent1">
              <a:lumMod val="20000"/>
              <a:lumOff val="80000"/>
            </a:schemeClr>
          </a:solidFill>
        </p:spPr>
        <p:txBody>
          <a:bodyPr wrap="none" rtlCol="0">
            <a:spAutoFit/>
          </a:bodyPr>
          <a:lstStyle/>
          <a:p>
            <a:r>
              <a:rPr lang="nb-NO"/>
              <a:t>Hva eleven skal lære?</a:t>
            </a:r>
          </a:p>
        </p:txBody>
      </p:sp>
    </p:spTree>
    <p:extLst>
      <p:ext uri="{BB962C8B-B14F-4D97-AF65-F5344CB8AC3E}">
        <p14:creationId xmlns:p14="http://schemas.microsoft.com/office/powerpoint/2010/main" val="29289746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BC9FE69-AE0B-4C85-A80E-EA54D7306A8A}"/>
              </a:ext>
            </a:extLst>
          </p:cNvPr>
          <p:cNvSpPr>
            <a:spLocks noGrp="1"/>
          </p:cNvSpPr>
          <p:nvPr>
            <p:ph type="title"/>
          </p:nvPr>
        </p:nvSpPr>
        <p:spPr/>
        <p:txBody>
          <a:bodyPr/>
          <a:lstStyle/>
          <a:p>
            <a:r>
              <a:rPr lang="nb-NO"/>
              <a:t>Viktige beskjeder til foreldrene</a:t>
            </a:r>
          </a:p>
        </p:txBody>
      </p:sp>
      <p:sp>
        <p:nvSpPr>
          <p:cNvPr id="3" name="Plassholder for innhold 2">
            <a:extLst>
              <a:ext uri="{FF2B5EF4-FFF2-40B4-BE49-F238E27FC236}">
                <a16:creationId xmlns:a16="http://schemas.microsoft.com/office/drawing/2014/main" id="{960A5431-E46B-47EC-8ECF-5CED35277973}"/>
              </a:ext>
            </a:extLst>
          </p:cNvPr>
          <p:cNvSpPr>
            <a:spLocks noGrp="1"/>
          </p:cNvSpPr>
          <p:nvPr>
            <p:ph idx="1"/>
          </p:nvPr>
        </p:nvSpPr>
        <p:spPr/>
        <p:txBody>
          <a:bodyPr/>
          <a:lstStyle/>
          <a:p>
            <a:r>
              <a:rPr lang="nb-NO"/>
              <a:t>Hva er eksempler på viktige beskjeder til foreldrene?</a:t>
            </a:r>
          </a:p>
        </p:txBody>
      </p:sp>
      <p:sp>
        <p:nvSpPr>
          <p:cNvPr id="4" name="Plassholder for bunntekst 3">
            <a:extLst>
              <a:ext uri="{FF2B5EF4-FFF2-40B4-BE49-F238E27FC236}">
                <a16:creationId xmlns:a16="http://schemas.microsoft.com/office/drawing/2014/main" id="{72AB14AF-0EE2-4EB6-B471-F8C78E8C89EE}"/>
              </a:ext>
            </a:extLst>
          </p:cNvPr>
          <p:cNvSpPr>
            <a:spLocks noGrp="1"/>
          </p:cNvSpPr>
          <p:nvPr>
            <p:ph type="ftr" sz="quarter" idx="11"/>
          </p:nvPr>
        </p:nvSpPr>
        <p:spPr>
          <a:xfrm>
            <a:off x="3922059" y="6428068"/>
            <a:ext cx="4114800" cy="365125"/>
          </a:xfrm>
        </p:spPr>
        <p:txBody>
          <a:bodyPr/>
          <a:lstStyle/>
          <a:p>
            <a:r>
              <a:rPr lang="nb-NO"/>
              <a:t>Foreldre-skolesamarbeid</a:t>
            </a:r>
          </a:p>
        </p:txBody>
      </p:sp>
    </p:spTree>
    <p:extLst>
      <p:ext uri="{BB962C8B-B14F-4D97-AF65-F5344CB8AC3E}">
        <p14:creationId xmlns:p14="http://schemas.microsoft.com/office/powerpoint/2010/main" val="23279416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038AD11-FEAE-4E06-B0FA-7CF6B0E90916}"/>
              </a:ext>
            </a:extLst>
          </p:cNvPr>
          <p:cNvSpPr>
            <a:spLocks noGrp="1"/>
          </p:cNvSpPr>
          <p:nvPr>
            <p:ph type="title"/>
          </p:nvPr>
        </p:nvSpPr>
        <p:spPr>
          <a:xfrm>
            <a:off x="371238" y="491136"/>
            <a:ext cx="11939947" cy="1070707"/>
          </a:xfrm>
          <a:noFill/>
        </p:spPr>
        <p:txBody>
          <a:bodyPr>
            <a:normAutofit/>
          </a:bodyPr>
          <a:lstStyle/>
          <a:p>
            <a:r>
              <a:rPr lang="nb-NO" sz="4000"/>
              <a:t>Snakk sammen</a:t>
            </a:r>
          </a:p>
        </p:txBody>
      </p:sp>
      <p:sp>
        <p:nvSpPr>
          <p:cNvPr id="3" name="Plassholder for innhold 2">
            <a:extLst>
              <a:ext uri="{FF2B5EF4-FFF2-40B4-BE49-F238E27FC236}">
                <a16:creationId xmlns:a16="http://schemas.microsoft.com/office/drawing/2014/main" id="{5D4F9835-8F2C-4C70-9A87-A3C7A5365667}"/>
              </a:ext>
            </a:extLst>
          </p:cNvPr>
          <p:cNvSpPr>
            <a:spLocks noGrp="1"/>
          </p:cNvSpPr>
          <p:nvPr>
            <p:ph idx="1"/>
          </p:nvPr>
        </p:nvSpPr>
        <p:spPr>
          <a:xfrm>
            <a:off x="371238" y="2568304"/>
            <a:ext cx="9293069" cy="922064"/>
          </a:xfrm>
        </p:spPr>
        <p:txBody>
          <a:bodyPr vert="horz" lIns="91440" tIns="45720" rIns="91440" bIns="45720" rtlCol="0" anchor="t">
            <a:normAutofit fontScale="25000" lnSpcReduction="20000"/>
          </a:bodyPr>
          <a:lstStyle/>
          <a:p>
            <a:r>
              <a:rPr lang="nb-NO" sz="11200"/>
              <a:t>Hva gjør barna på SFO?</a:t>
            </a:r>
          </a:p>
          <a:p>
            <a:pPr marL="0" indent="0">
              <a:buNone/>
            </a:pPr>
            <a:endParaRPr lang="nb-NO" sz="11200"/>
          </a:p>
          <a:p>
            <a:r>
              <a:rPr lang="nb-NO" sz="11200"/>
              <a:t>Går barna deres på SFO? </a:t>
            </a:r>
          </a:p>
          <a:p>
            <a:pPr marL="0" indent="0">
              <a:buFont typeface="Arial" panose="020B0604020202020204" pitchFamily="34" charset="0"/>
              <a:buNone/>
            </a:pPr>
            <a:endParaRPr lang="nb-NO" sz="11200"/>
          </a:p>
          <a:p>
            <a:pPr marL="0" indent="0">
              <a:buFont typeface="Arial" panose="020B0604020202020204" pitchFamily="34" charset="0"/>
              <a:buNone/>
            </a:pPr>
            <a:endParaRPr lang="nb-NO" sz="11200"/>
          </a:p>
          <a:p>
            <a:r>
              <a:rPr lang="nb-NO" sz="11200"/>
              <a:t>Hvorfor/hvorfor ikke?</a:t>
            </a:r>
          </a:p>
          <a:p>
            <a:pPr marL="0" indent="0">
              <a:buFont typeface="Arial" panose="020B0604020202020204" pitchFamily="34" charset="0"/>
              <a:buNone/>
            </a:pPr>
            <a:r>
              <a:rPr lang="nb-NO" sz="11200"/>
              <a:t> </a:t>
            </a:r>
          </a:p>
          <a:p>
            <a:endParaRPr lang="nb-NO"/>
          </a:p>
        </p:txBody>
      </p:sp>
      <p:sp>
        <p:nvSpPr>
          <p:cNvPr id="4" name="Plassholder for bunntekst 3">
            <a:extLst>
              <a:ext uri="{FF2B5EF4-FFF2-40B4-BE49-F238E27FC236}">
                <a16:creationId xmlns:a16="http://schemas.microsoft.com/office/drawing/2014/main" id="{ED01B737-A2B2-4C08-8EC7-966B05E26CE8}"/>
              </a:ext>
            </a:extLst>
          </p:cNvPr>
          <p:cNvSpPr>
            <a:spLocks noGrp="1"/>
          </p:cNvSpPr>
          <p:nvPr>
            <p:ph type="ftr" sz="quarter" idx="11"/>
          </p:nvPr>
        </p:nvSpPr>
        <p:spPr>
          <a:xfrm>
            <a:off x="3931024" y="6447573"/>
            <a:ext cx="4114800" cy="365125"/>
          </a:xfrm>
        </p:spPr>
        <p:txBody>
          <a:bodyPr/>
          <a:lstStyle/>
          <a:p>
            <a:r>
              <a:rPr lang="nb-NO"/>
              <a:t>Foreldre-skolesamarbeid</a:t>
            </a:r>
          </a:p>
        </p:txBody>
      </p:sp>
      <p:pic>
        <p:nvPicPr>
          <p:cNvPr id="8" name="Bilde 7" descr="Et bilde som inneholder utendørs, bakke, person&#10;&#10;Automatisk generert beskrivelse">
            <a:extLst>
              <a:ext uri="{FF2B5EF4-FFF2-40B4-BE49-F238E27FC236}">
                <a16:creationId xmlns:a16="http://schemas.microsoft.com/office/drawing/2014/main" id="{F1A4634F-CF16-4A29-8B95-A4458482BF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514348" y="3617327"/>
            <a:ext cx="4643667" cy="2612063"/>
          </a:xfrm>
          <a:prstGeom prst="rect">
            <a:avLst/>
          </a:prstGeom>
        </p:spPr>
      </p:pic>
      <p:sp>
        <p:nvSpPr>
          <p:cNvPr id="9" name="TekstSylinder 8">
            <a:extLst>
              <a:ext uri="{FF2B5EF4-FFF2-40B4-BE49-F238E27FC236}">
                <a16:creationId xmlns:a16="http://schemas.microsoft.com/office/drawing/2014/main" id="{61929CCD-4D8F-43AD-838D-3D82CBAAF8FF}"/>
              </a:ext>
            </a:extLst>
          </p:cNvPr>
          <p:cNvSpPr txBox="1"/>
          <p:nvPr/>
        </p:nvSpPr>
        <p:spPr>
          <a:xfrm>
            <a:off x="9908268" y="5967398"/>
            <a:ext cx="2098651" cy="215444"/>
          </a:xfrm>
          <a:prstGeom prst="rect">
            <a:avLst/>
          </a:prstGeom>
          <a:noFill/>
        </p:spPr>
        <p:txBody>
          <a:bodyPr wrap="square" rtlCol="0">
            <a:spAutoFit/>
          </a:bodyPr>
          <a:lstStyle/>
          <a:p>
            <a:r>
              <a:rPr lang="nb-NO" sz="800"/>
              <a:t>FOTO: Bærum kommune, Tom Atle </a:t>
            </a:r>
            <a:r>
              <a:rPr lang="nb-NO" sz="800" err="1"/>
              <a:t>Bordevik</a:t>
            </a:r>
            <a:endParaRPr lang="nb-NO" sz="800"/>
          </a:p>
        </p:txBody>
      </p:sp>
      <p:pic>
        <p:nvPicPr>
          <p:cNvPr id="7" name="Bilde 9" descr="Et bilde som inneholder person, bord, utendørs, piknik&#10;&#10;Automatisk generert beskrivelse">
            <a:extLst>
              <a:ext uri="{FF2B5EF4-FFF2-40B4-BE49-F238E27FC236}">
                <a16:creationId xmlns:a16="http://schemas.microsoft.com/office/drawing/2014/main" id="{D5B5E345-F258-4015-A5DB-B108A5E1D536}"/>
              </a:ext>
            </a:extLst>
          </p:cNvPr>
          <p:cNvPicPr>
            <a:picLocks noChangeAspect="1"/>
          </p:cNvPicPr>
          <p:nvPr/>
        </p:nvPicPr>
        <p:blipFill>
          <a:blip r:embed="rId4"/>
          <a:stretch>
            <a:fillRect/>
          </a:stretch>
        </p:blipFill>
        <p:spPr>
          <a:xfrm>
            <a:off x="7514348" y="771534"/>
            <a:ext cx="4677652" cy="2444063"/>
          </a:xfrm>
          <a:prstGeom prst="rect">
            <a:avLst/>
          </a:prstGeom>
        </p:spPr>
      </p:pic>
      <p:sp>
        <p:nvSpPr>
          <p:cNvPr id="11" name="TekstSylinder 10">
            <a:extLst>
              <a:ext uri="{FF2B5EF4-FFF2-40B4-BE49-F238E27FC236}">
                <a16:creationId xmlns:a16="http://schemas.microsoft.com/office/drawing/2014/main" id="{48A6FF1F-D753-4153-9562-D79603115F22}"/>
              </a:ext>
            </a:extLst>
          </p:cNvPr>
          <p:cNvSpPr txBox="1"/>
          <p:nvPr/>
        </p:nvSpPr>
        <p:spPr>
          <a:xfrm>
            <a:off x="10957593" y="3000153"/>
            <a:ext cx="1435895"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b-NO" sz="800">
                <a:solidFill>
                  <a:schemeClr val="bg1"/>
                </a:solidFill>
              </a:rPr>
              <a:t>Foto: utdanningsnytt.no</a:t>
            </a:r>
            <a:endParaRPr lang="nb-NO" sz="800" dirty="0">
              <a:solidFill>
                <a:schemeClr val="bg1"/>
              </a:solidFill>
            </a:endParaRPr>
          </a:p>
        </p:txBody>
      </p:sp>
    </p:spTree>
    <p:extLst>
      <p:ext uri="{BB962C8B-B14F-4D97-AF65-F5344CB8AC3E}">
        <p14:creationId xmlns:p14="http://schemas.microsoft.com/office/powerpoint/2010/main" val="8300980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10AEABC-4B9C-4FEE-8C5F-FA75608BB1B2}"/>
              </a:ext>
            </a:extLst>
          </p:cNvPr>
          <p:cNvSpPr>
            <a:spLocks noGrp="1"/>
          </p:cNvSpPr>
          <p:nvPr>
            <p:ph type="title"/>
          </p:nvPr>
        </p:nvSpPr>
        <p:spPr/>
        <p:txBody>
          <a:bodyPr/>
          <a:lstStyle/>
          <a:p>
            <a:r>
              <a:rPr lang="nb-NO"/>
              <a:t>Mange måter å hilse på</a:t>
            </a:r>
          </a:p>
        </p:txBody>
      </p:sp>
      <p:pic>
        <p:nvPicPr>
          <p:cNvPr id="5" name="Plassholder for innhold 4">
            <a:extLst>
              <a:ext uri="{FF2B5EF4-FFF2-40B4-BE49-F238E27FC236}">
                <a16:creationId xmlns:a16="http://schemas.microsoft.com/office/drawing/2014/main" id="{7A151AB2-D500-45A5-8C4B-038CDE8BF8FE}"/>
              </a:ext>
            </a:extLst>
          </p:cNvPr>
          <p:cNvPicPr>
            <a:picLocks noGrp="1" noChangeAspect="1"/>
          </p:cNvPicPr>
          <p:nvPr>
            <p:ph idx="1"/>
          </p:nvPr>
        </p:nvPicPr>
        <p:blipFill>
          <a:blip r:embed="rId3"/>
          <a:stretch>
            <a:fillRect/>
          </a:stretch>
        </p:blipFill>
        <p:spPr>
          <a:xfrm>
            <a:off x="3907827" y="1847850"/>
            <a:ext cx="4376345" cy="4351338"/>
          </a:xfrm>
          <a:prstGeom prst="rect">
            <a:avLst/>
          </a:prstGeom>
        </p:spPr>
      </p:pic>
      <p:sp>
        <p:nvSpPr>
          <p:cNvPr id="4" name="Plassholder for bunntekst 3">
            <a:extLst>
              <a:ext uri="{FF2B5EF4-FFF2-40B4-BE49-F238E27FC236}">
                <a16:creationId xmlns:a16="http://schemas.microsoft.com/office/drawing/2014/main" id="{B371CB44-FDFB-42BD-888C-35E05A50B7F2}"/>
              </a:ext>
            </a:extLst>
          </p:cNvPr>
          <p:cNvSpPr>
            <a:spLocks noGrp="1"/>
          </p:cNvSpPr>
          <p:nvPr>
            <p:ph type="ftr" sz="quarter" idx="11"/>
          </p:nvPr>
        </p:nvSpPr>
        <p:spPr/>
        <p:txBody>
          <a:bodyPr/>
          <a:lstStyle/>
          <a:p>
            <a:r>
              <a:rPr lang="nb-NO"/>
              <a:t>Foreldre-skolesamarbeid</a:t>
            </a:r>
          </a:p>
        </p:txBody>
      </p:sp>
      <p:sp>
        <p:nvSpPr>
          <p:cNvPr id="7" name="TekstSylinder 6">
            <a:extLst>
              <a:ext uri="{FF2B5EF4-FFF2-40B4-BE49-F238E27FC236}">
                <a16:creationId xmlns:a16="http://schemas.microsoft.com/office/drawing/2014/main" id="{8451B5FB-C42F-490B-B0EE-69FB93259B74}"/>
              </a:ext>
            </a:extLst>
          </p:cNvPr>
          <p:cNvSpPr txBox="1"/>
          <p:nvPr/>
        </p:nvSpPr>
        <p:spPr>
          <a:xfrm>
            <a:off x="479726" y="5877399"/>
            <a:ext cx="3460262" cy="369332"/>
          </a:xfrm>
          <a:prstGeom prst="rect">
            <a:avLst/>
          </a:prstGeom>
          <a:noFill/>
        </p:spPr>
        <p:txBody>
          <a:bodyPr wrap="square" rtlCol="0">
            <a:spAutoFit/>
          </a:bodyPr>
          <a:lstStyle/>
          <a:p>
            <a:r>
              <a:rPr lang="nb-NO">
                <a:hlinkClick r:id="rId4"/>
              </a:rPr>
              <a:t>video om å hilse på elevene</a:t>
            </a:r>
            <a:endParaRPr lang="nb-NO"/>
          </a:p>
        </p:txBody>
      </p:sp>
    </p:spTree>
    <p:extLst>
      <p:ext uri="{BB962C8B-B14F-4D97-AF65-F5344CB8AC3E}">
        <p14:creationId xmlns:p14="http://schemas.microsoft.com/office/powerpoint/2010/main" val="10408999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older for innhold 4">
            <a:extLst>
              <a:ext uri="{FF2B5EF4-FFF2-40B4-BE49-F238E27FC236}">
                <a16:creationId xmlns:a16="http://schemas.microsoft.com/office/drawing/2014/main" id="{D134A438-12C2-4547-984A-FA90CA32DDF1}"/>
              </a:ext>
            </a:extLst>
          </p:cNvPr>
          <p:cNvSpPr>
            <a:spLocks noGrp="1"/>
          </p:cNvSpPr>
          <p:nvPr>
            <p:ph sz="half" idx="1"/>
          </p:nvPr>
        </p:nvSpPr>
        <p:spPr>
          <a:xfrm>
            <a:off x="671946" y="1329782"/>
            <a:ext cx="5181600" cy="4351338"/>
          </a:xfrm>
        </p:spPr>
        <p:txBody>
          <a:bodyPr>
            <a:normAutofit lnSpcReduction="10000"/>
          </a:bodyPr>
          <a:lstStyle/>
          <a:p>
            <a:endParaRPr lang="nb-NO"/>
          </a:p>
          <a:p>
            <a:r>
              <a:rPr lang="nb-NO"/>
              <a:t>Gruppearbeid</a:t>
            </a:r>
          </a:p>
          <a:p>
            <a:r>
              <a:rPr lang="nb-NO"/>
              <a:t>Fag</a:t>
            </a:r>
          </a:p>
          <a:p>
            <a:r>
              <a:rPr lang="nb-NO"/>
              <a:t>Matte</a:t>
            </a:r>
          </a:p>
          <a:p>
            <a:r>
              <a:rPr lang="nb-NO"/>
              <a:t>Naturfag</a:t>
            </a:r>
          </a:p>
          <a:p>
            <a:r>
              <a:rPr lang="nb-NO"/>
              <a:t>Kunst og håndverk</a:t>
            </a:r>
          </a:p>
          <a:p>
            <a:r>
              <a:rPr lang="nb-NO"/>
              <a:t>Mat og helse </a:t>
            </a:r>
          </a:p>
          <a:p>
            <a:r>
              <a:rPr lang="nb-NO"/>
              <a:t>Kroppsøving</a:t>
            </a:r>
          </a:p>
          <a:p>
            <a:r>
              <a:rPr lang="nb-NO"/>
              <a:t>Ukeplan</a:t>
            </a:r>
          </a:p>
          <a:p>
            <a:endParaRPr lang="nb-NO"/>
          </a:p>
          <a:p>
            <a:endParaRPr lang="nb-NO"/>
          </a:p>
          <a:p>
            <a:endParaRPr lang="nb-NO"/>
          </a:p>
        </p:txBody>
      </p:sp>
      <p:sp>
        <p:nvSpPr>
          <p:cNvPr id="6" name="Plassholder for innhold 5">
            <a:extLst>
              <a:ext uri="{FF2B5EF4-FFF2-40B4-BE49-F238E27FC236}">
                <a16:creationId xmlns:a16="http://schemas.microsoft.com/office/drawing/2014/main" id="{60D25DFD-66FE-48A4-A2A1-8916DE5DBE53}"/>
              </a:ext>
            </a:extLst>
          </p:cNvPr>
          <p:cNvSpPr>
            <a:spLocks noGrp="1"/>
          </p:cNvSpPr>
          <p:nvPr>
            <p:ph sz="half" idx="2"/>
          </p:nvPr>
        </p:nvSpPr>
        <p:spPr>
          <a:xfrm>
            <a:off x="6187314" y="1667397"/>
            <a:ext cx="5181600" cy="4351338"/>
          </a:xfrm>
        </p:spPr>
        <p:txBody>
          <a:bodyPr>
            <a:normAutofit lnSpcReduction="10000"/>
          </a:bodyPr>
          <a:lstStyle/>
          <a:p>
            <a:r>
              <a:rPr lang="nb-NO"/>
              <a:t>Refleks</a:t>
            </a:r>
          </a:p>
          <a:p>
            <a:r>
              <a:rPr lang="nb-NO"/>
              <a:t>Uteskole</a:t>
            </a:r>
          </a:p>
          <a:p>
            <a:r>
              <a:rPr lang="nb-NO"/>
              <a:t>Timeplan</a:t>
            </a:r>
          </a:p>
          <a:p>
            <a:r>
              <a:rPr lang="nb-NO"/>
              <a:t>Beskjed </a:t>
            </a:r>
          </a:p>
          <a:p>
            <a:r>
              <a:rPr lang="nb-NO"/>
              <a:t>Lekser</a:t>
            </a:r>
          </a:p>
          <a:p>
            <a:r>
              <a:rPr lang="nb-NO" err="1"/>
              <a:t>Turtøy</a:t>
            </a:r>
            <a:endParaRPr lang="nb-NO"/>
          </a:p>
          <a:p>
            <a:r>
              <a:rPr lang="nb-NO"/>
              <a:t>Gymtøy/gymklær</a:t>
            </a:r>
          </a:p>
          <a:p>
            <a:endParaRPr lang="nb-NO"/>
          </a:p>
          <a:p>
            <a:endParaRPr lang="nb-NO"/>
          </a:p>
        </p:txBody>
      </p:sp>
      <p:sp>
        <p:nvSpPr>
          <p:cNvPr id="4" name="Plassholder for bunntekst 3">
            <a:extLst>
              <a:ext uri="{FF2B5EF4-FFF2-40B4-BE49-F238E27FC236}">
                <a16:creationId xmlns:a16="http://schemas.microsoft.com/office/drawing/2014/main" id="{F161495D-2367-4AB2-AE0F-80C964F60B9D}"/>
              </a:ext>
            </a:extLst>
          </p:cNvPr>
          <p:cNvSpPr>
            <a:spLocks noGrp="1"/>
          </p:cNvSpPr>
          <p:nvPr>
            <p:ph type="ftr" sz="quarter" idx="11"/>
          </p:nvPr>
        </p:nvSpPr>
        <p:spPr>
          <a:xfrm>
            <a:off x="3787588" y="6437032"/>
            <a:ext cx="4114800" cy="365125"/>
          </a:xfrm>
        </p:spPr>
        <p:txBody>
          <a:bodyPr/>
          <a:lstStyle/>
          <a:p>
            <a:r>
              <a:rPr lang="nb-NO"/>
              <a:t>Foreldre-skolesamarbeid</a:t>
            </a:r>
          </a:p>
        </p:txBody>
      </p:sp>
      <p:sp>
        <p:nvSpPr>
          <p:cNvPr id="8" name="TekstSylinder 7">
            <a:extLst>
              <a:ext uri="{FF2B5EF4-FFF2-40B4-BE49-F238E27FC236}">
                <a16:creationId xmlns:a16="http://schemas.microsoft.com/office/drawing/2014/main" id="{C306CF15-6637-4E2A-9533-F749CEFEC18C}"/>
              </a:ext>
            </a:extLst>
          </p:cNvPr>
          <p:cNvSpPr txBox="1"/>
          <p:nvPr/>
        </p:nvSpPr>
        <p:spPr>
          <a:xfrm>
            <a:off x="545067" y="438127"/>
            <a:ext cx="7242628" cy="707886"/>
          </a:xfrm>
          <a:prstGeom prst="rect">
            <a:avLst/>
          </a:prstGeom>
          <a:noFill/>
        </p:spPr>
        <p:txBody>
          <a:bodyPr wrap="square" rtlCol="0">
            <a:spAutoFit/>
          </a:bodyPr>
          <a:lstStyle/>
          <a:p>
            <a:r>
              <a:rPr lang="nb-NO" sz="4000">
                <a:latin typeface="+mj-lt"/>
              </a:rPr>
              <a:t>Hva betyr disse ordene?</a:t>
            </a:r>
          </a:p>
        </p:txBody>
      </p:sp>
    </p:spTree>
    <p:extLst>
      <p:ext uri="{BB962C8B-B14F-4D97-AF65-F5344CB8AC3E}">
        <p14:creationId xmlns:p14="http://schemas.microsoft.com/office/powerpoint/2010/main" val="27011064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D8CD7C8-10DD-4B8A-A165-587F8452F955}"/>
              </a:ext>
            </a:extLst>
          </p:cNvPr>
          <p:cNvSpPr>
            <a:spLocks noGrp="1"/>
          </p:cNvSpPr>
          <p:nvPr>
            <p:ph type="title"/>
          </p:nvPr>
        </p:nvSpPr>
        <p:spPr/>
        <p:txBody>
          <a:bodyPr/>
          <a:lstStyle/>
          <a:p>
            <a:r>
              <a:rPr lang="nb-NO"/>
              <a:t>Hva har du lært i dag?</a:t>
            </a:r>
          </a:p>
        </p:txBody>
      </p:sp>
      <p:sp>
        <p:nvSpPr>
          <p:cNvPr id="3" name="Plassholder for innhold 2">
            <a:extLst>
              <a:ext uri="{FF2B5EF4-FFF2-40B4-BE49-F238E27FC236}">
                <a16:creationId xmlns:a16="http://schemas.microsoft.com/office/drawing/2014/main" id="{C1071C2F-68CE-46A1-A141-64DB8456A1CE}"/>
              </a:ext>
            </a:extLst>
          </p:cNvPr>
          <p:cNvSpPr>
            <a:spLocks noGrp="1"/>
          </p:cNvSpPr>
          <p:nvPr>
            <p:ph idx="1"/>
          </p:nvPr>
        </p:nvSpPr>
        <p:spPr/>
        <p:txBody>
          <a:bodyPr/>
          <a:lstStyle/>
          <a:p>
            <a:endParaRPr lang="nb-NO"/>
          </a:p>
        </p:txBody>
      </p:sp>
      <p:sp>
        <p:nvSpPr>
          <p:cNvPr id="4" name="Plassholder for bunntekst 3">
            <a:extLst>
              <a:ext uri="{FF2B5EF4-FFF2-40B4-BE49-F238E27FC236}">
                <a16:creationId xmlns:a16="http://schemas.microsoft.com/office/drawing/2014/main" id="{E89559A7-F882-452E-B9B9-C403E1C0F5E8}"/>
              </a:ext>
            </a:extLst>
          </p:cNvPr>
          <p:cNvSpPr>
            <a:spLocks noGrp="1"/>
          </p:cNvSpPr>
          <p:nvPr>
            <p:ph type="ftr" sz="quarter" idx="11"/>
          </p:nvPr>
        </p:nvSpPr>
        <p:spPr/>
        <p:txBody>
          <a:bodyPr/>
          <a:lstStyle/>
          <a:p>
            <a:r>
              <a:rPr lang="nb-NO"/>
              <a:t>Foreldre-skolesamarbeid</a:t>
            </a:r>
          </a:p>
        </p:txBody>
      </p:sp>
    </p:spTree>
    <p:extLst>
      <p:ext uri="{BB962C8B-B14F-4D97-AF65-F5344CB8AC3E}">
        <p14:creationId xmlns:p14="http://schemas.microsoft.com/office/powerpoint/2010/main" val="25093045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1">
            <a:extLst>
              <a:ext uri="{FF2B5EF4-FFF2-40B4-BE49-F238E27FC236}">
                <a16:creationId xmlns:a16="http://schemas.microsoft.com/office/drawing/2014/main" id="{9C5C28F7-61B5-442F-A4C5-85D700227871}"/>
              </a:ext>
            </a:extLst>
          </p:cNvPr>
          <p:cNvSpPr txBox="1">
            <a:spLocks/>
          </p:cNvSpPr>
          <p:nvPr/>
        </p:nvSpPr>
        <p:spPr>
          <a:xfrm>
            <a:off x="-5442" y="-6803"/>
            <a:ext cx="12193813" cy="1552348"/>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nb-NO"/>
          </a:p>
        </p:txBody>
      </p:sp>
      <p:sp>
        <p:nvSpPr>
          <p:cNvPr id="2" name="Tittel 1">
            <a:extLst>
              <a:ext uri="{FF2B5EF4-FFF2-40B4-BE49-F238E27FC236}">
                <a16:creationId xmlns:a16="http://schemas.microsoft.com/office/drawing/2014/main" id="{24FFC7F3-0A78-417E-A6FC-047AEFEEA084}"/>
              </a:ext>
            </a:extLst>
          </p:cNvPr>
          <p:cNvSpPr>
            <a:spLocks noGrp="1"/>
          </p:cNvSpPr>
          <p:nvPr>
            <p:ph type="title"/>
          </p:nvPr>
        </p:nvSpPr>
        <p:spPr>
          <a:xfrm>
            <a:off x="712940" y="219982"/>
            <a:ext cx="10515600" cy="1325563"/>
          </a:xfrm>
        </p:spPr>
        <p:txBody>
          <a:bodyPr/>
          <a:lstStyle/>
          <a:p>
            <a:r>
              <a:rPr lang="nb-NO"/>
              <a:t>Snakk sammen</a:t>
            </a:r>
            <a:endParaRPr lang="nb-NO">
              <a:solidFill>
                <a:srgbClr val="FF0000"/>
              </a:solidFill>
            </a:endParaRPr>
          </a:p>
        </p:txBody>
      </p:sp>
      <p:sp>
        <p:nvSpPr>
          <p:cNvPr id="3" name="Plassholder for innhold 2">
            <a:extLst>
              <a:ext uri="{FF2B5EF4-FFF2-40B4-BE49-F238E27FC236}">
                <a16:creationId xmlns:a16="http://schemas.microsoft.com/office/drawing/2014/main" id="{4F3FBD6A-ADE5-494C-84D2-F5BF8F77C631}"/>
              </a:ext>
            </a:extLst>
          </p:cNvPr>
          <p:cNvSpPr>
            <a:spLocks noGrp="1"/>
          </p:cNvSpPr>
          <p:nvPr>
            <p:ph idx="1"/>
          </p:nvPr>
        </p:nvSpPr>
        <p:spPr>
          <a:xfrm>
            <a:off x="833664" y="1910964"/>
            <a:ext cx="10515600" cy="4351338"/>
          </a:xfrm>
        </p:spPr>
        <p:txBody>
          <a:bodyPr vert="horz" lIns="91440" tIns="45720" rIns="91440" bIns="45720" rtlCol="0" anchor="t">
            <a:normAutofit/>
          </a:bodyPr>
          <a:lstStyle/>
          <a:p>
            <a:pPr>
              <a:lnSpc>
                <a:spcPct val="150000"/>
              </a:lnSpc>
              <a:buFont typeface="Arial"/>
              <a:buChar char="•"/>
            </a:pPr>
            <a:r>
              <a:rPr lang="nb-NO"/>
              <a:t>Hvorfor hilser læreren på alle elevene hver morgen?</a:t>
            </a:r>
          </a:p>
          <a:p>
            <a:pPr>
              <a:lnSpc>
                <a:spcPct val="150000"/>
              </a:lnSpc>
              <a:buFont typeface="Arial"/>
              <a:buChar char="•"/>
            </a:pPr>
            <a:r>
              <a:rPr lang="nb-NO">
                <a:ea typeface="+mn-lt"/>
                <a:cs typeface="+mn-lt"/>
              </a:rPr>
              <a:t>Hvorfor er det viktig at elevene kommer presis til skolen?</a:t>
            </a:r>
            <a:endParaRPr lang="en-US">
              <a:ea typeface="+mn-lt"/>
              <a:cs typeface="+mn-lt"/>
            </a:endParaRPr>
          </a:p>
          <a:p>
            <a:pPr marL="0" indent="0">
              <a:buNone/>
            </a:pPr>
            <a:endParaRPr lang="en-US">
              <a:ea typeface="+mn-lt"/>
              <a:cs typeface="+mn-lt"/>
            </a:endParaRPr>
          </a:p>
          <a:p>
            <a:pPr marL="0" indent="0">
              <a:buNone/>
            </a:pPr>
            <a:endParaRPr lang="nb-NO">
              <a:ea typeface="+mn-lt"/>
              <a:cs typeface="+mn-lt"/>
            </a:endParaRPr>
          </a:p>
          <a:p>
            <a:pPr marL="0" indent="0">
              <a:buNone/>
            </a:pPr>
            <a:endParaRPr lang="nb-NO"/>
          </a:p>
        </p:txBody>
      </p:sp>
      <p:sp>
        <p:nvSpPr>
          <p:cNvPr id="4" name="Plassholder for bunntekst 3">
            <a:extLst>
              <a:ext uri="{FF2B5EF4-FFF2-40B4-BE49-F238E27FC236}">
                <a16:creationId xmlns:a16="http://schemas.microsoft.com/office/drawing/2014/main" id="{3EB58BDB-3AA8-4318-8569-D646625068CB}"/>
              </a:ext>
            </a:extLst>
          </p:cNvPr>
          <p:cNvSpPr>
            <a:spLocks noGrp="1"/>
          </p:cNvSpPr>
          <p:nvPr>
            <p:ph type="ftr" sz="quarter" idx="11"/>
          </p:nvPr>
        </p:nvSpPr>
        <p:spPr/>
        <p:txBody>
          <a:bodyPr/>
          <a:lstStyle/>
          <a:p>
            <a:r>
              <a:rPr lang="nb-NO"/>
              <a:t>Foreldre-skolesamarbeid</a:t>
            </a:r>
          </a:p>
        </p:txBody>
      </p:sp>
    </p:spTree>
    <p:extLst>
      <p:ext uri="{BB962C8B-B14F-4D97-AF65-F5344CB8AC3E}">
        <p14:creationId xmlns:p14="http://schemas.microsoft.com/office/powerpoint/2010/main" val="17229538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8D5415F6-B399-4143-86A9-D3A8DC561620}"/>
              </a:ext>
            </a:extLst>
          </p:cNvPr>
          <p:cNvPicPr>
            <a:picLocks noChangeAspect="1"/>
          </p:cNvPicPr>
          <p:nvPr/>
        </p:nvPicPr>
        <p:blipFill rotWithShape="1">
          <a:blip r:embed="rId3"/>
          <a:srcRect l="2125" r="12098" b="1"/>
          <a:stretch/>
        </p:blipFill>
        <p:spPr>
          <a:xfrm>
            <a:off x="-1" y="10"/>
            <a:ext cx="12192000" cy="6857990"/>
          </a:xfrm>
          <a:prstGeom prst="rect">
            <a:avLst/>
          </a:prstGeom>
        </p:spPr>
      </p:pic>
      <p:sp>
        <p:nvSpPr>
          <p:cNvPr id="10"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tel 1">
            <a:extLst>
              <a:ext uri="{FF2B5EF4-FFF2-40B4-BE49-F238E27FC236}">
                <a16:creationId xmlns:a16="http://schemas.microsoft.com/office/drawing/2014/main" id="{33236E5D-0A14-4989-9E8C-838F4341EECE}"/>
              </a:ext>
            </a:extLst>
          </p:cNvPr>
          <p:cNvSpPr>
            <a:spLocks noGrp="1"/>
          </p:cNvSpPr>
          <p:nvPr>
            <p:ph type="title"/>
          </p:nvPr>
        </p:nvSpPr>
        <p:spPr>
          <a:xfrm>
            <a:off x="709448" y="1913950"/>
            <a:ext cx="4503414" cy="1342754"/>
          </a:xfrm>
        </p:spPr>
        <p:txBody>
          <a:bodyPr vert="horz" lIns="91440" tIns="45720" rIns="91440" bIns="45720" rtlCol="0" anchor="ctr">
            <a:normAutofit/>
          </a:bodyPr>
          <a:lstStyle/>
          <a:p>
            <a:pPr algn="ctr"/>
            <a:r>
              <a:rPr lang="nb-NO" sz="4000"/>
              <a:t>HVORDAN JOBBER DE PÅ SKOLEN</a:t>
            </a:r>
          </a:p>
        </p:txBody>
      </p:sp>
      <p:cxnSp>
        <p:nvCxnSpPr>
          <p:cNvPr id="12" name="Straight Connector 11">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3288C802-BE8C-45A1-BF7B-6CB7A6731CB0}"/>
              </a:ext>
            </a:extLst>
          </p:cNvPr>
          <p:cNvSpPr>
            <a:spLocks noGrp="1"/>
          </p:cNvSpPr>
          <p:nvPr>
            <p:ph idx="1"/>
          </p:nvPr>
        </p:nvSpPr>
        <p:spPr>
          <a:xfrm>
            <a:off x="525516" y="3417573"/>
            <a:ext cx="4593021" cy="2619839"/>
          </a:xfrm>
        </p:spPr>
        <p:txBody>
          <a:bodyPr vert="horz" lIns="91440" tIns="45720" rIns="91440" bIns="45720" rtlCol="0" anchor="ctr">
            <a:normAutofit/>
          </a:bodyPr>
          <a:lstStyle/>
          <a:p>
            <a:pPr marL="0"/>
            <a:endParaRPr lang="en-US" sz="1800"/>
          </a:p>
          <a:p>
            <a:pPr marL="0"/>
            <a:endParaRPr lang="en-US" sz="1800"/>
          </a:p>
          <a:p>
            <a:pPr marL="0"/>
            <a:r>
              <a:rPr lang="en-US" sz="1800">
                <a:hlinkClick r:id="rId4"/>
              </a:rPr>
              <a:t>https://vimeo.com/97117355</a:t>
            </a:r>
            <a:endParaRPr lang="en-US" sz="1800"/>
          </a:p>
          <a:p>
            <a:pPr marL="0"/>
            <a:endParaRPr lang="en-US" sz="1800"/>
          </a:p>
          <a:p>
            <a:pPr marL="0"/>
            <a:endParaRPr lang="en-US" sz="1800"/>
          </a:p>
        </p:txBody>
      </p:sp>
      <p:sp>
        <p:nvSpPr>
          <p:cNvPr id="4" name="Plassholder for bunntekst 3">
            <a:extLst>
              <a:ext uri="{FF2B5EF4-FFF2-40B4-BE49-F238E27FC236}">
                <a16:creationId xmlns:a16="http://schemas.microsoft.com/office/drawing/2014/main" id="{BB3B0A7A-857C-4185-AEAD-749AF6D07657}"/>
              </a:ext>
            </a:extLst>
          </p:cNvPr>
          <p:cNvSpPr>
            <a:spLocks noGrp="1"/>
          </p:cNvSpPr>
          <p:nvPr>
            <p:ph type="ftr" sz="quarter" idx="11"/>
          </p:nvPr>
        </p:nvSpPr>
        <p:spPr>
          <a:xfrm>
            <a:off x="2603939" y="6496013"/>
            <a:ext cx="3069020" cy="361977"/>
          </a:xfrm>
        </p:spPr>
        <p:txBody>
          <a:bodyPr vert="horz" lIns="91440" tIns="45720" rIns="91440" bIns="45720" rtlCol="0" anchor="ctr">
            <a:normAutofit/>
          </a:bodyPr>
          <a:lstStyle/>
          <a:p>
            <a:pPr>
              <a:spcAft>
                <a:spcPts val="600"/>
              </a:spcAft>
              <a:defRPr/>
            </a:pPr>
            <a:r>
              <a:rPr lang="en-US" sz="1000" kern="1200" err="1">
                <a:solidFill>
                  <a:schemeClr val="tx1"/>
                </a:solidFill>
                <a:latin typeface="Calibri" panose="020F0502020204030204"/>
                <a:ea typeface="+mn-ea"/>
                <a:cs typeface="+mn-cs"/>
              </a:rPr>
              <a:t>Foreldre-skolesamarbeid</a:t>
            </a:r>
            <a:endParaRPr lang="en-US" sz="1000" kern="1200">
              <a:solidFill>
                <a:schemeClr val="tx1"/>
              </a:solidFill>
              <a:latin typeface="Calibri" panose="020F0502020204030204"/>
              <a:ea typeface="+mn-ea"/>
              <a:cs typeface="+mn-cs"/>
            </a:endParaRPr>
          </a:p>
        </p:txBody>
      </p:sp>
      <p:sp>
        <p:nvSpPr>
          <p:cNvPr id="6" name="TekstSylinder 5">
            <a:extLst>
              <a:ext uri="{FF2B5EF4-FFF2-40B4-BE49-F238E27FC236}">
                <a16:creationId xmlns:a16="http://schemas.microsoft.com/office/drawing/2014/main" id="{7D2D6FBD-5C05-4227-A219-5009DE815226}"/>
              </a:ext>
            </a:extLst>
          </p:cNvPr>
          <p:cNvSpPr txBox="1"/>
          <p:nvPr/>
        </p:nvSpPr>
        <p:spPr>
          <a:xfrm>
            <a:off x="525515" y="4172479"/>
            <a:ext cx="3488455" cy="400110"/>
          </a:xfrm>
          <a:prstGeom prst="rect">
            <a:avLst/>
          </a:prstGeom>
          <a:noFill/>
        </p:spPr>
        <p:txBody>
          <a:bodyPr wrap="none" rtlCol="0">
            <a:spAutoFit/>
          </a:bodyPr>
          <a:lstStyle/>
          <a:p>
            <a:r>
              <a:rPr lang="nb-NO" sz="2000" b="1"/>
              <a:t>Film om arbeidsmåter og mål:</a:t>
            </a:r>
          </a:p>
        </p:txBody>
      </p:sp>
      <p:pic>
        <p:nvPicPr>
          <p:cNvPr id="9" name="Bilde 8">
            <a:extLst>
              <a:ext uri="{FF2B5EF4-FFF2-40B4-BE49-F238E27FC236}">
                <a16:creationId xmlns:a16="http://schemas.microsoft.com/office/drawing/2014/main" id="{BDDC5365-1C12-4F05-B9FC-20982DD37B2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972800" y="59436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98966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Fra lærerstasjonen på 1. trinn.">
            <a:extLst>
              <a:ext uri="{FF2B5EF4-FFF2-40B4-BE49-F238E27FC236}">
                <a16:creationId xmlns:a16="http://schemas.microsoft.com/office/drawing/2014/main" id="{EF591D88-49A7-4143-957E-0B0AD9B5554C}"/>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4388" b="21842"/>
          <a:stretch/>
        </p:blipFill>
        <p:spPr bwMode="auto">
          <a:xfrm>
            <a:off x="307609" y="0"/>
            <a:ext cx="11505063" cy="5902916"/>
          </a:xfrm>
          <a:prstGeom prst="rect">
            <a:avLst/>
          </a:prstGeom>
          <a:noFill/>
        </p:spPr>
      </p:pic>
      <p:sp>
        <p:nvSpPr>
          <p:cNvPr id="192" name="Rectangle 191">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BF9499C6-C066-4D90-B858-2BAAAE2CFABF}"/>
              </a:ext>
            </a:extLst>
          </p:cNvPr>
          <p:cNvSpPr>
            <a:spLocks noGrp="1"/>
          </p:cNvSpPr>
          <p:nvPr>
            <p:ph type="title"/>
          </p:nvPr>
        </p:nvSpPr>
        <p:spPr>
          <a:xfrm>
            <a:off x="407334" y="5290346"/>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Stasjonsundervisning</a:t>
            </a:r>
          </a:p>
        </p:txBody>
      </p:sp>
      <p:cxnSp>
        <p:nvCxnSpPr>
          <p:cNvPr id="193" name="Straight Connector 19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3" name="TekstSylinder 2">
            <a:extLst>
              <a:ext uri="{FF2B5EF4-FFF2-40B4-BE49-F238E27FC236}">
                <a16:creationId xmlns:a16="http://schemas.microsoft.com/office/drawing/2014/main" id="{C7E54366-B68D-4439-8FD0-DA3D9B4CD4CF}"/>
              </a:ext>
            </a:extLst>
          </p:cNvPr>
          <p:cNvSpPr txBox="1"/>
          <p:nvPr/>
        </p:nvSpPr>
        <p:spPr>
          <a:xfrm>
            <a:off x="9097786" y="4948988"/>
            <a:ext cx="2637014" cy="253916"/>
          </a:xfrm>
          <a:prstGeom prst="rect">
            <a:avLst/>
          </a:prstGeom>
          <a:noFill/>
        </p:spPr>
        <p:txBody>
          <a:bodyPr wrap="square" rtlCol="0">
            <a:spAutoFit/>
          </a:bodyPr>
          <a:lstStyle/>
          <a:p>
            <a:r>
              <a:rPr lang="nb-NO" sz="1050">
                <a:solidFill>
                  <a:schemeClr val="bg1"/>
                </a:solidFill>
              </a:rPr>
              <a:t>Foto: https://hoybraten.osloskolen.no</a:t>
            </a:r>
            <a:endParaRPr lang="nb-NO"/>
          </a:p>
        </p:txBody>
      </p:sp>
      <p:sp>
        <p:nvSpPr>
          <p:cNvPr id="9" name="Plassholder for bunntekst 3">
            <a:extLst>
              <a:ext uri="{FF2B5EF4-FFF2-40B4-BE49-F238E27FC236}">
                <a16:creationId xmlns:a16="http://schemas.microsoft.com/office/drawing/2014/main" id="{34C71810-C808-4CB4-A9B0-D015F88992B7}"/>
              </a:ext>
            </a:extLst>
          </p:cNvPr>
          <p:cNvSpPr txBox="1">
            <a:spLocks/>
          </p:cNvSpPr>
          <p:nvPr/>
        </p:nvSpPr>
        <p:spPr>
          <a:xfrm>
            <a:off x="4191000" y="6508750"/>
            <a:ext cx="4114800" cy="365125"/>
          </a:xfrm>
          <a:prstGeom prst="rect">
            <a:avLst/>
          </a:prstGeom>
        </p:spPr>
        <p:txBody>
          <a:bodyPr vert="horz" lIns="91440" tIns="45720" rIns="91440" bIns="45720" rtlCol="0" anchor="ctr"/>
          <a:lstStyle>
            <a:defPPr>
              <a:defRPr lang="nb-NO"/>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b-NO"/>
              <a:t>Foreldre-skolesamarbeid</a:t>
            </a:r>
          </a:p>
        </p:txBody>
      </p:sp>
    </p:spTree>
    <p:extLst>
      <p:ext uri="{BB962C8B-B14F-4D97-AF65-F5344CB8AC3E}">
        <p14:creationId xmlns:p14="http://schemas.microsoft.com/office/powerpoint/2010/main" val="3609704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FA69AAE0-49D5-4C8B-8BA2-55898C00E0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lassholder for innhold 5" descr="Et bilde som inneholder tekst&#10;&#10;Automatisk generert beskrivelse">
            <a:extLst>
              <a:ext uri="{FF2B5EF4-FFF2-40B4-BE49-F238E27FC236}">
                <a16:creationId xmlns:a16="http://schemas.microsoft.com/office/drawing/2014/main" id="{CFCEF149-FBFD-469A-A05E-EFF29706FE45}"/>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4896" r="13304"/>
          <a:stretch/>
        </p:blipFill>
        <p:spPr>
          <a:xfrm>
            <a:off x="-80686" y="-44828"/>
            <a:ext cx="7534640" cy="6857984"/>
          </a:xfrm>
          <a:custGeom>
            <a:avLst/>
            <a:gdLst/>
            <a:ahLst/>
            <a:cxnLst/>
            <a:rect l="l" t="t" r="r" b="b"/>
            <a:pathLst>
              <a:path w="7534640" h="6857984">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p:spPr>
      </p:pic>
      <p:sp>
        <p:nvSpPr>
          <p:cNvPr id="2" name="Tittel 1">
            <a:extLst>
              <a:ext uri="{FF2B5EF4-FFF2-40B4-BE49-F238E27FC236}">
                <a16:creationId xmlns:a16="http://schemas.microsoft.com/office/drawing/2014/main" id="{F08D29AC-5AFD-423C-A678-F25A73EB33FD}"/>
              </a:ext>
            </a:extLst>
          </p:cNvPr>
          <p:cNvSpPr>
            <a:spLocks noGrp="1"/>
          </p:cNvSpPr>
          <p:nvPr>
            <p:ph type="title"/>
          </p:nvPr>
        </p:nvSpPr>
        <p:spPr>
          <a:xfrm>
            <a:off x="6824913" y="5075321"/>
            <a:ext cx="4312683" cy="1690409"/>
          </a:xfrm>
        </p:spPr>
        <p:txBody>
          <a:bodyPr vert="horz" lIns="91440" tIns="45720" rIns="91440" bIns="45720" rtlCol="0" anchor="b">
            <a:normAutofit fontScale="90000"/>
          </a:bodyPr>
          <a:lstStyle/>
          <a:p>
            <a:pPr>
              <a:lnSpc>
                <a:spcPct val="150000"/>
              </a:lnSpc>
            </a:pPr>
            <a:r>
              <a:rPr lang="en-US" kern="1200" err="1">
                <a:latin typeface="+mj-lt"/>
                <a:ea typeface="+mj-ea"/>
                <a:cs typeface="+mj-cs"/>
              </a:rPr>
              <a:t>Gruppearbeid</a:t>
            </a:r>
            <a:r>
              <a:rPr lang="en-US" kern="1200">
                <a:latin typeface="+mj-lt"/>
                <a:ea typeface="+mj-ea"/>
                <a:cs typeface="+mj-cs"/>
              </a:rPr>
              <a:t> </a:t>
            </a:r>
            <a:r>
              <a:rPr lang="en-US" kern="1200" err="1">
                <a:latin typeface="+mj-lt"/>
                <a:ea typeface="+mj-ea"/>
                <a:cs typeface="+mj-cs"/>
              </a:rPr>
              <a:t>og</a:t>
            </a:r>
            <a:r>
              <a:rPr lang="en-US"/>
              <a:t> </a:t>
            </a:r>
            <a:r>
              <a:rPr lang="en-US" err="1"/>
              <a:t>jobbe</a:t>
            </a:r>
            <a:r>
              <a:rPr lang="en-US"/>
              <a:t> </a:t>
            </a:r>
            <a:r>
              <a:rPr lang="en-US" err="1"/>
              <a:t>alene</a:t>
            </a:r>
            <a:br>
              <a:rPr lang="en-US"/>
            </a:br>
            <a:endParaRPr lang="en-US" kern="1200">
              <a:latin typeface="+mj-lt"/>
            </a:endParaRPr>
          </a:p>
        </p:txBody>
      </p:sp>
      <p:pic>
        <p:nvPicPr>
          <p:cNvPr id="8" name="Bilde 7" descr="Et bilde som inneholder tekst, person, personer, bord&#10;&#10;Automatisk generert beskrivelse">
            <a:extLst>
              <a:ext uri="{FF2B5EF4-FFF2-40B4-BE49-F238E27FC236}">
                <a16:creationId xmlns:a16="http://schemas.microsoft.com/office/drawing/2014/main" id="{FF61ADC4-E300-467F-A631-7CB9BBE6ED9D}"/>
              </a:ext>
            </a:extLst>
          </p:cNvPr>
          <p:cNvPicPr>
            <a:picLocks noChangeAspect="1"/>
          </p:cNvPicPr>
          <p:nvPr/>
        </p:nvPicPr>
        <p:blipFill rotWithShape="1">
          <a:blip r:embed="rId4">
            <a:extLst>
              <a:ext uri="{28A0092B-C50C-407E-A947-70E740481C1C}">
                <a14:useLocalDpi xmlns:a14="http://schemas.microsoft.com/office/drawing/2010/main" val="0"/>
              </a:ext>
            </a:extLst>
          </a:blip>
          <a:srcRect l="19467" r="16741" b="3"/>
          <a:stretch/>
        </p:blipFill>
        <p:spPr>
          <a:xfrm>
            <a:off x="7653541" y="6"/>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sp>
        <p:nvSpPr>
          <p:cNvPr id="4" name="Plassholder for bunntekst 3">
            <a:extLst>
              <a:ext uri="{FF2B5EF4-FFF2-40B4-BE49-F238E27FC236}">
                <a16:creationId xmlns:a16="http://schemas.microsoft.com/office/drawing/2014/main" id="{8F1CF74D-EFA3-460E-8C32-7C5F9F320C10}"/>
              </a:ext>
            </a:extLst>
          </p:cNvPr>
          <p:cNvSpPr>
            <a:spLocks noGrp="1"/>
          </p:cNvSpPr>
          <p:nvPr>
            <p:ph type="ftr" sz="quarter" idx="11"/>
          </p:nvPr>
        </p:nvSpPr>
        <p:spPr>
          <a:xfrm>
            <a:off x="5031753" y="6445998"/>
            <a:ext cx="4114800" cy="365125"/>
          </a:xfrm>
        </p:spPr>
        <p:txBody>
          <a:bodyPr vert="horz" lIns="91440" tIns="45720" rIns="91440" bIns="45720" rtlCol="0" anchor="ctr">
            <a:normAutofit/>
          </a:bodyPr>
          <a:lstStyle/>
          <a:p>
            <a:pPr algn="l">
              <a:spcAft>
                <a:spcPts val="600"/>
              </a:spcAft>
            </a:pPr>
            <a:r>
              <a:rPr lang="en-US" kern="1200">
                <a:solidFill>
                  <a:schemeClr val="tx1">
                    <a:tint val="75000"/>
                  </a:schemeClr>
                </a:solidFill>
                <a:latin typeface="+mn-lt"/>
                <a:ea typeface="+mn-ea"/>
                <a:cs typeface="+mn-cs"/>
              </a:rPr>
              <a:t>Foreldre-skolesamarbeid</a:t>
            </a:r>
          </a:p>
        </p:txBody>
      </p:sp>
      <p:sp>
        <p:nvSpPr>
          <p:cNvPr id="3" name="TekstSylinder 2">
            <a:extLst>
              <a:ext uri="{FF2B5EF4-FFF2-40B4-BE49-F238E27FC236}">
                <a16:creationId xmlns:a16="http://schemas.microsoft.com/office/drawing/2014/main" id="{8AFED418-16D0-4877-8C5E-16837E20BF2E}"/>
              </a:ext>
            </a:extLst>
          </p:cNvPr>
          <p:cNvSpPr txBox="1"/>
          <p:nvPr/>
        </p:nvSpPr>
        <p:spPr>
          <a:xfrm>
            <a:off x="62057" y="6569728"/>
            <a:ext cx="4884616" cy="492443"/>
          </a:xfrm>
          <a:prstGeom prst="rect">
            <a:avLst/>
          </a:prstGeom>
          <a:noFill/>
        </p:spPr>
        <p:txBody>
          <a:bodyPr wrap="square" rtlCol="0">
            <a:spAutoFit/>
          </a:bodyPr>
          <a:lstStyle/>
          <a:p>
            <a:r>
              <a:rPr lang="nb-NO" sz="800">
                <a:solidFill>
                  <a:schemeClr val="bg1"/>
                </a:solidFill>
              </a:rPr>
              <a:t>Foto: </a:t>
            </a:r>
            <a:r>
              <a:rPr lang="nb-NO" sz="800">
                <a:solidFill>
                  <a:schemeClr val="bg1"/>
                </a:solidFill>
                <a:hlinkClick r:id="rId5">
                  <a:extLst>
                    <a:ext uri="{A12FA001-AC4F-418D-AE19-62706E023703}">
                      <ahyp:hlinkClr xmlns:ahyp="http://schemas.microsoft.com/office/drawing/2018/hyperlinkcolor" val="tx"/>
                    </a:ext>
                  </a:extLst>
                </a:hlinkClick>
              </a:rPr>
              <a:t>www.nrk.no/ytring</a:t>
            </a:r>
            <a:r>
              <a:rPr lang="nb-NO" sz="800">
                <a:solidFill>
                  <a:schemeClr val="bg1"/>
                </a:solidFill>
              </a:rPr>
              <a:t>. /</a:t>
            </a:r>
          </a:p>
          <a:p>
            <a:endParaRPr lang="nb-NO"/>
          </a:p>
        </p:txBody>
      </p:sp>
      <p:pic>
        <p:nvPicPr>
          <p:cNvPr id="9" name="Bilde 8">
            <a:extLst>
              <a:ext uri="{FF2B5EF4-FFF2-40B4-BE49-F238E27FC236}">
                <a16:creationId xmlns:a16="http://schemas.microsoft.com/office/drawing/2014/main" id="{443B3BF1-DA3A-4073-AA9F-B04DEFDAB85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910743" y="59436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7343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Et bilde som inneholder tekst, barn, person, liten&#10;&#10;Automatisk generert beskrivelse">
            <a:extLst>
              <a:ext uri="{FF2B5EF4-FFF2-40B4-BE49-F238E27FC236}">
                <a16:creationId xmlns:a16="http://schemas.microsoft.com/office/drawing/2014/main" id="{239C1FFF-DB8F-4DE8-BDF2-FD84D7E4FE98}"/>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8178" b="8179"/>
          <a:stretch/>
        </p:blipFill>
        <p:spPr bwMode="auto">
          <a:xfrm>
            <a:off x="-2512" y="2452"/>
            <a:ext cx="12191980" cy="6347002"/>
          </a:xfrm>
          <a:prstGeom prst="rect">
            <a:avLst/>
          </a:prstGeom>
          <a:noFill/>
          <a:extLst>
            <a:ext uri="{909E8E84-426E-40DD-AFC4-6F175D3DCCD1}">
              <a14:hiddenFill xmlns:a14="http://schemas.microsoft.com/office/drawing/2010/main">
                <a:solidFill>
                  <a:srgbClr val="FFFFFF"/>
                </a:solidFill>
              </a14:hiddenFill>
            </a:ext>
          </a:extLst>
        </p:spPr>
      </p:pic>
      <p:sp>
        <p:nvSpPr>
          <p:cNvPr id="135" name="Rectangle 134">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63DE2574-6578-4FDC-A05A-DE3C6C741D91}"/>
              </a:ext>
            </a:extLst>
          </p:cNvPr>
          <p:cNvSpPr>
            <a:spLocks noGrp="1"/>
          </p:cNvSpPr>
          <p:nvPr>
            <p:ph type="title"/>
          </p:nvPr>
        </p:nvSpPr>
        <p:spPr>
          <a:xfrm>
            <a:off x="398369" y="5290346"/>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Lek og spill</a:t>
            </a:r>
          </a:p>
        </p:txBody>
      </p:sp>
      <p:cxnSp>
        <p:nvCxnSpPr>
          <p:cNvPr id="137" name="Straight Connector 136">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4" name="Plassholder for bunntekst 3">
            <a:extLst>
              <a:ext uri="{FF2B5EF4-FFF2-40B4-BE49-F238E27FC236}">
                <a16:creationId xmlns:a16="http://schemas.microsoft.com/office/drawing/2014/main" id="{23BF8958-CD83-4406-83CA-FF2E520C8546}"/>
              </a:ext>
            </a:extLst>
          </p:cNvPr>
          <p:cNvSpPr>
            <a:spLocks noGrp="1"/>
          </p:cNvSpPr>
          <p:nvPr>
            <p:ph type="ftr" sz="quarter" idx="11"/>
          </p:nvPr>
        </p:nvSpPr>
        <p:spPr>
          <a:xfrm>
            <a:off x="3715871" y="6490821"/>
            <a:ext cx="4114800" cy="365125"/>
          </a:xfrm>
        </p:spPr>
        <p:txBody>
          <a:bodyPr vert="horz" lIns="91440" tIns="45720" rIns="91440" bIns="45720" rtlCol="0" anchor="ctr">
            <a:normAutofit/>
          </a:bodyPr>
          <a:lstStyle/>
          <a:p>
            <a:pPr defTabSz="457200">
              <a:spcAft>
                <a:spcPts val="600"/>
              </a:spcAft>
              <a:defRPr/>
            </a:pPr>
            <a:r>
              <a:rPr lang="en-US" kern="1200" dirty="0" err="1">
                <a:solidFill>
                  <a:schemeClr val="tx1"/>
                </a:solidFill>
                <a:latin typeface="+mn-lt"/>
                <a:ea typeface="+mn-ea"/>
                <a:cs typeface="+mn-cs"/>
              </a:rPr>
              <a:t>Foreldre-skolesamarbeid</a:t>
            </a:r>
            <a:endParaRPr lang="en-US" kern="1200">
              <a:solidFill>
                <a:schemeClr val="tx1"/>
              </a:solidFill>
              <a:latin typeface="+mn-lt"/>
            </a:endParaRPr>
          </a:p>
        </p:txBody>
      </p:sp>
      <p:sp>
        <p:nvSpPr>
          <p:cNvPr id="6" name="TekstSylinder 5">
            <a:extLst>
              <a:ext uri="{FF2B5EF4-FFF2-40B4-BE49-F238E27FC236}">
                <a16:creationId xmlns:a16="http://schemas.microsoft.com/office/drawing/2014/main" id="{54B82A8F-E2B8-4B30-BACC-BC9E06EEA78F}"/>
              </a:ext>
            </a:extLst>
          </p:cNvPr>
          <p:cNvSpPr txBox="1"/>
          <p:nvPr/>
        </p:nvSpPr>
        <p:spPr>
          <a:xfrm>
            <a:off x="53228" y="5028639"/>
            <a:ext cx="932330"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800" dirty="0">
                <a:solidFill>
                  <a:schemeClr val="bg1"/>
                </a:solidFill>
              </a:rPr>
              <a:t>Foto: NDLA.no</a:t>
            </a:r>
          </a:p>
        </p:txBody>
      </p:sp>
    </p:spTree>
    <p:extLst>
      <p:ext uri="{BB962C8B-B14F-4D97-AF65-F5344CB8AC3E}">
        <p14:creationId xmlns:p14="http://schemas.microsoft.com/office/powerpoint/2010/main" val="2893457355"/>
      </p:ext>
    </p:extLst>
  </p:cSld>
  <p:clrMapOvr>
    <a:masterClrMapping/>
  </p:clrMapOvr>
</p:sld>
</file>

<file path=ppt/theme/theme1.xml><?xml version="1.0" encoding="utf-8"?>
<a:theme xmlns:a="http://schemas.openxmlformats.org/drawingml/2006/main" name="1_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8FFB3114DA39EF499975C74E2D341A04" ma:contentTypeVersion="10" ma:contentTypeDescription="Opprett et nytt dokument." ma:contentTypeScope="" ma:versionID="eb1aaf1648d0ddde881fcadae93e0899">
  <xsd:schema xmlns:xsd="http://www.w3.org/2001/XMLSchema" xmlns:xs="http://www.w3.org/2001/XMLSchema" xmlns:p="http://schemas.microsoft.com/office/2006/metadata/properties" xmlns:ns2="0524d0b0-d365-43d7-96f9-5168b1f9b0ea" xmlns:ns3="63ebe098-6dff-4b00-be21-a43be8ba5788" targetNamespace="http://schemas.microsoft.com/office/2006/metadata/properties" ma:root="true" ma:fieldsID="0233961eb223702d3b8c1850928840f0" ns2:_="" ns3:_="">
    <xsd:import namespace="0524d0b0-d365-43d7-96f9-5168b1f9b0ea"/>
    <xsd:import namespace="63ebe098-6dff-4b00-be21-a43be8ba578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524d0b0-d365-43d7-96f9-5168b1f9b0e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3ebe098-6dff-4b00-be21-a43be8ba5788" elementFormDefault="qualified">
    <xsd:import namespace="http://schemas.microsoft.com/office/2006/documentManagement/types"/>
    <xsd:import namespace="http://schemas.microsoft.com/office/infopath/2007/PartnerControls"/>
    <xsd:element name="SharedWithUsers" ma:index="16"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38667E9-C4C6-4092-8A12-9E000812B16F}">
  <ds:schemaRefs>
    <ds:schemaRef ds:uri="http://schemas.microsoft.com/office/2006/metadata/properties"/>
    <ds:schemaRef ds:uri="0524d0b0-d365-43d7-96f9-5168b1f9b0ea"/>
    <ds:schemaRef ds:uri="http://purl.org/dc/terms/"/>
    <ds:schemaRef ds:uri="http://schemas.microsoft.com/office/2006/documentManagement/types"/>
    <ds:schemaRef ds:uri="http://purl.org/dc/dcmitype/"/>
    <ds:schemaRef ds:uri="http://schemas.microsoft.com/office/infopath/2007/PartnerControls"/>
    <ds:schemaRef ds:uri="http://purl.org/dc/elements/1.1/"/>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894F96C6-0DE9-47F5-909B-510381DF1F0A}">
  <ds:schemaRefs>
    <ds:schemaRef ds:uri="http://schemas.microsoft.com/sharepoint/v3/contenttype/forms"/>
  </ds:schemaRefs>
</ds:datastoreItem>
</file>

<file path=customXml/itemProps3.xml><?xml version="1.0" encoding="utf-8"?>
<ds:datastoreItem xmlns:ds="http://schemas.openxmlformats.org/officeDocument/2006/customXml" ds:itemID="{C5C41894-7DD5-4F3B-B43D-7DAE3DD8A6F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524d0b0-d365-43d7-96f9-5168b1f9b0ea"/>
    <ds:schemaRef ds:uri="63ebe098-6dff-4b00-be21-a43be8ba578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273</TotalTime>
  <Words>2427</Words>
  <Application>Microsoft Office PowerPoint</Application>
  <PresentationFormat>Widescreen</PresentationFormat>
  <Paragraphs>391</Paragraphs>
  <Slides>41</Slides>
  <Notes>38</Notes>
  <HiddenSlides>0</HiddenSlides>
  <MMClips>0</MMClips>
  <ScaleCrop>false</ScaleCrop>
  <HeadingPairs>
    <vt:vector size="6" baseType="variant">
      <vt:variant>
        <vt:lpstr>Brukte skrifter</vt:lpstr>
      </vt:variant>
      <vt:variant>
        <vt:i4>3</vt:i4>
      </vt:variant>
      <vt:variant>
        <vt:lpstr>Tema</vt:lpstr>
      </vt:variant>
      <vt:variant>
        <vt:i4>1</vt:i4>
      </vt:variant>
      <vt:variant>
        <vt:lpstr>Lysbildetitler</vt:lpstr>
      </vt:variant>
      <vt:variant>
        <vt:i4>41</vt:i4>
      </vt:variant>
    </vt:vector>
  </HeadingPairs>
  <TitlesOfParts>
    <vt:vector size="45" baseType="lpstr">
      <vt:lpstr>Arial</vt:lpstr>
      <vt:lpstr>Calibri</vt:lpstr>
      <vt:lpstr>Corbel</vt:lpstr>
      <vt:lpstr>1_Office-tema</vt:lpstr>
      <vt:lpstr>Til kursholder Del 3. Om skolehverdagen.  Målsetting: </vt:lpstr>
      <vt:lpstr>Vi skal snakke om:</vt:lpstr>
      <vt:lpstr>   Snakk sammen</vt:lpstr>
      <vt:lpstr>Mange måter å hilse på</vt:lpstr>
      <vt:lpstr>Snakk sammen</vt:lpstr>
      <vt:lpstr>HVORDAN JOBBER DE PÅ SKOLEN</vt:lpstr>
      <vt:lpstr>Stasjonsundervisning</vt:lpstr>
      <vt:lpstr>Gruppearbeid og jobbe alene </vt:lpstr>
      <vt:lpstr>Lek og spill</vt:lpstr>
      <vt:lpstr>  Hvorfor har barna skole ute?</vt:lpstr>
      <vt:lpstr>PowerPoint-presentasjon</vt:lpstr>
      <vt:lpstr>Fagene i grunnskolen</vt:lpstr>
      <vt:lpstr>Norsk</vt:lpstr>
      <vt:lpstr>Matematikk</vt:lpstr>
      <vt:lpstr>Konkret materiell</vt:lpstr>
      <vt:lpstr>Lek og lær  </vt:lpstr>
      <vt:lpstr>Engelsk og andre språk</vt:lpstr>
      <vt:lpstr>Krle-    - Hva betyr disse bokstavene?</vt:lpstr>
      <vt:lpstr>Krle- Kristendom, religion, livssyn og etikk</vt:lpstr>
      <vt:lpstr>Musikk</vt:lpstr>
      <vt:lpstr>Mat og helse</vt:lpstr>
      <vt:lpstr>PowerPoint-presentasjon</vt:lpstr>
      <vt:lpstr>Kunst og håndverk</vt:lpstr>
      <vt:lpstr>Kroppsøving og fysisk aktivitet</vt:lpstr>
      <vt:lpstr> Snakk sammen</vt:lpstr>
      <vt:lpstr> kort video om nettbrett i skolen</vt:lpstr>
      <vt:lpstr>   Snakk sammen</vt:lpstr>
      <vt:lpstr>Apper som barna bruker på skolen  </vt:lpstr>
      <vt:lpstr>PowerPoint-presentasjon</vt:lpstr>
      <vt:lpstr>    Lag en bok i BookCreator</vt:lpstr>
      <vt:lpstr>PowerPoint-presentasjon</vt:lpstr>
      <vt:lpstr>PowerPoint-presentasjon</vt:lpstr>
      <vt:lpstr>Showbie, skole🎒- og lekserom🏠</vt:lpstr>
      <vt:lpstr>PowerPoint-presentasjon</vt:lpstr>
      <vt:lpstr>Ukeplan</vt:lpstr>
      <vt:lpstr>PowerPoint-presentasjon</vt:lpstr>
      <vt:lpstr>PowerPoint-presentasjon</vt:lpstr>
      <vt:lpstr>Viktige beskjeder til foreldrene</vt:lpstr>
      <vt:lpstr>Snakk sammen</vt:lpstr>
      <vt:lpstr>PowerPoint-presentasjon</vt:lpstr>
      <vt:lpstr>Hva har du lært i dag?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TIL KURSHOLDER Del 3. Om skolehverdagen. Målsetting:</dc:title>
  <dc:creator>Nina Rindahl</dc:creator>
  <cp:lastModifiedBy>Magne Bjella</cp:lastModifiedBy>
  <cp:revision>80</cp:revision>
  <dcterms:created xsi:type="dcterms:W3CDTF">2021-12-02T14:58:49Z</dcterms:created>
  <dcterms:modified xsi:type="dcterms:W3CDTF">2022-01-27T08:51:43Z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93ecc0f-ccb9-4361-8333-eab9c279fcaa_Enabled">
    <vt:lpwstr>true</vt:lpwstr>
  </property>
  <property fmtid="{D5CDD505-2E9C-101B-9397-08002B2CF9AE}" pid="3" name="MSIP_Label_593ecc0f-ccb9-4361-8333-eab9c279fcaa_SetDate">
    <vt:lpwstr>2021-12-02T15:10:35Z</vt:lpwstr>
  </property>
  <property fmtid="{D5CDD505-2E9C-101B-9397-08002B2CF9AE}" pid="4" name="MSIP_Label_593ecc0f-ccb9-4361-8333-eab9c279fcaa_Method">
    <vt:lpwstr>Standard</vt:lpwstr>
  </property>
  <property fmtid="{D5CDD505-2E9C-101B-9397-08002B2CF9AE}" pid="5" name="MSIP_Label_593ecc0f-ccb9-4361-8333-eab9c279fcaa_Name">
    <vt:lpwstr>Intern</vt:lpwstr>
  </property>
  <property fmtid="{D5CDD505-2E9C-101B-9397-08002B2CF9AE}" pid="6" name="MSIP_Label_593ecc0f-ccb9-4361-8333-eab9c279fcaa_SiteId">
    <vt:lpwstr>07ba06ff-14f4-464b-b7e8-bc3a7e21e203</vt:lpwstr>
  </property>
  <property fmtid="{D5CDD505-2E9C-101B-9397-08002B2CF9AE}" pid="7" name="MSIP_Label_593ecc0f-ccb9-4361-8333-eab9c279fcaa_ActionId">
    <vt:lpwstr>adf65bfe-64f6-4f76-b1a1-000016d6985e</vt:lpwstr>
  </property>
  <property fmtid="{D5CDD505-2E9C-101B-9397-08002B2CF9AE}" pid="8" name="MSIP_Label_593ecc0f-ccb9-4361-8333-eab9c279fcaa_ContentBits">
    <vt:lpwstr>0</vt:lpwstr>
  </property>
  <property fmtid="{D5CDD505-2E9C-101B-9397-08002B2CF9AE}" pid="9" name="ContentTypeId">
    <vt:lpwstr>0x0101008FFB3114DA39EF499975C74E2D341A04</vt:lpwstr>
  </property>
</Properties>
</file>