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sldIdLst>
    <p:sldId id="344" r:id="rId5"/>
    <p:sldId id="334" r:id="rId6"/>
    <p:sldId id="276" r:id="rId7"/>
    <p:sldId id="274" r:id="rId8"/>
    <p:sldId id="275" r:id="rId9"/>
    <p:sldId id="304" r:id="rId10"/>
    <p:sldId id="306" r:id="rId11"/>
    <p:sldId id="345" r:id="rId12"/>
    <p:sldId id="303" r:id="rId13"/>
    <p:sldId id="256" r:id="rId14"/>
    <p:sldId id="347" r:id="rId15"/>
    <p:sldId id="281" r:id="rId16"/>
    <p:sldId id="279" r:id="rId17"/>
    <p:sldId id="346" r:id="rId18"/>
    <p:sldId id="309" r:id="rId19"/>
    <p:sldId id="282" r:id="rId20"/>
    <p:sldId id="301" r:id="rId21"/>
    <p:sldId id="317" r:id="rId22"/>
    <p:sldId id="338" r:id="rId23"/>
    <p:sldId id="311" r:id="rId24"/>
    <p:sldId id="312" r:id="rId25"/>
    <p:sldId id="287" r:id="rId26"/>
    <p:sldId id="290" r:id="rId27"/>
    <p:sldId id="268" r:id="rId28"/>
    <p:sldId id="308" r:id="rId29"/>
    <p:sldId id="342" r:id="rId30"/>
    <p:sldId id="310" r:id="rId31"/>
    <p:sldId id="318" r:id="rId32"/>
    <p:sldId id="348" r:id="rId33"/>
    <p:sldId id="339" r:id="rId34"/>
    <p:sldId id="340" r:id="rId35"/>
    <p:sldId id="297" r:id="rId36"/>
    <p:sldId id="295" r:id="rId37"/>
    <p:sldId id="298" r:id="rId38"/>
    <p:sldId id="314" r:id="rId39"/>
    <p:sldId id="337" r:id="rId40"/>
    <p:sldId id="283" r:id="rId4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0B0A9A-86D7-4230-9245-4AA5D25E0DB6}" v="148" dt="2021-12-13T17:15:05.266"/>
    <p1510:client id="{83514CF9-5677-4215-8358-21993C205ED3}" v="1" dt="2021-12-20T13:56:44.037"/>
    <p1510:client id="{F538E7A5-6DF0-44BF-9BA8-700395309E4A}" v="930" dt="2021-12-13T09:28:37.523"/>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8" d="100"/>
          <a:sy n="68" d="100"/>
        </p:scale>
        <p:origin x="3732" y="18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8A52E4-8501-4781-8039-C98FE11DBE7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228850B-B112-4037-AF14-28C5E4692382}">
      <dgm:prSet/>
      <dgm:spPr/>
      <dgm:t>
        <a:bodyPr/>
        <a:lstStyle/>
        <a:p>
          <a:r>
            <a:rPr lang="en-US"/>
            <a:t>Ha det bra </a:t>
          </a:r>
          <a:r>
            <a:rPr lang="en-US" err="1"/>
            <a:t>på</a:t>
          </a:r>
          <a:r>
            <a:rPr lang="en-US"/>
            <a:t> </a:t>
          </a:r>
          <a:r>
            <a:rPr lang="en-US" err="1"/>
            <a:t>skolen</a:t>
          </a:r>
          <a:r>
            <a:rPr lang="en-US"/>
            <a:t>. Mobbing</a:t>
          </a:r>
        </a:p>
      </dgm:t>
    </dgm:pt>
    <dgm:pt modelId="{7CDA7454-1B69-4A64-8136-AD2730D8A037}" type="parTrans" cxnId="{614CC75B-B158-4248-8500-79F656A9ADDF}">
      <dgm:prSet/>
      <dgm:spPr/>
      <dgm:t>
        <a:bodyPr/>
        <a:lstStyle/>
        <a:p>
          <a:endParaRPr lang="en-US"/>
        </a:p>
      </dgm:t>
    </dgm:pt>
    <dgm:pt modelId="{92CDF0F9-F034-4C04-A21C-DAA17C0C5CEB}" type="sibTrans" cxnId="{614CC75B-B158-4248-8500-79F656A9ADDF}">
      <dgm:prSet/>
      <dgm:spPr/>
      <dgm:t>
        <a:bodyPr/>
        <a:lstStyle/>
        <a:p>
          <a:endParaRPr lang="en-US"/>
        </a:p>
      </dgm:t>
    </dgm:pt>
    <dgm:pt modelId="{4F4BD8F0-62DC-42E0-B68D-D63D97074839}">
      <dgm:prSet/>
      <dgm:spPr/>
      <dgm:t>
        <a:bodyPr/>
        <a:lstStyle/>
        <a:p>
          <a:r>
            <a:rPr lang="nb-NO"/>
            <a:t>Hvordan lærer barna på skolen</a:t>
          </a:r>
          <a:endParaRPr lang="en-US"/>
        </a:p>
      </dgm:t>
    </dgm:pt>
    <dgm:pt modelId="{F6F612DE-2A29-43A4-98EB-110066B9C33B}" type="parTrans" cxnId="{24AAC668-242F-4A8E-95D0-0CC433930E4D}">
      <dgm:prSet/>
      <dgm:spPr/>
      <dgm:t>
        <a:bodyPr/>
        <a:lstStyle/>
        <a:p>
          <a:endParaRPr lang="en-US"/>
        </a:p>
      </dgm:t>
    </dgm:pt>
    <dgm:pt modelId="{0F0A1975-FD81-4B05-8D68-A74B808B0BC8}" type="sibTrans" cxnId="{24AAC668-242F-4A8E-95D0-0CC433930E4D}">
      <dgm:prSet/>
      <dgm:spPr/>
      <dgm:t>
        <a:bodyPr/>
        <a:lstStyle/>
        <a:p>
          <a:endParaRPr lang="en-US"/>
        </a:p>
      </dgm:t>
    </dgm:pt>
    <dgm:pt modelId="{2CD02C7D-1E43-470F-B965-50795109A4F4}">
      <dgm:prSet/>
      <dgm:spPr/>
      <dgm:t>
        <a:bodyPr/>
        <a:lstStyle/>
        <a:p>
          <a:r>
            <a:rPr lang="nb-NO"/>
            <a:t>Norsk skole før og i dag</a:t>
          </a:r>
          <a:endParaRPr lang="en-US"/>
        </a:p>
      </dgm:t>
    </dgm:pt>
    <dgm:pt modelId="{371D4370-152D-486E-8C49-F119B2EA8F7F}" type="parTrans" cxnId="{2E63B4A2-A067-44A7-BF3D-514452687828}">
      <dgm:prSet/>
      <dgm:spPr/>
      <dgm:t>
        <a:bodyPr/>
        <a:lstStyle/>
        <a:p>
          <a:endParaRPr lang="en-US"/>
        </a:p>
      </dgm:t>
    </dgm:pt>
    <dgm:pt modelId="{A659E271-3289-4917-8E1B-1916C6F291F1}" type="sibTrans" cxnId="{2E63B4A2-A067-44A7-BF3D-514452687828}">
      <dgm:prSet/>
      <dgm:spPr/>
      <dgm:t>
        <a:bodyPr/>
        <a:lstStyle/>
        <a:p>
          <a:endParaRPr lang="en-US"/>
        </a:p>
      </dgm:t>
    </dgm:pt>
    <dgm:pt modelId="{B5BAE0CB-3B9B-45D1-85D2-C27D43B0B7C5}">
      <dgm:prSet/>
      <dgm:spPr/>
      <dgm:t>
        <a:bodyPr/>
        <a:lstStyle/>
        <a:p>
          <a:r>
            <a:rPr lang="en-US" err="1"/>
            <a:t>Skolesystemet</a:t>
          </a:r>
        </a:p>
      </dgm:t>
    </dgm:pt>
    <dgm:pt modelId="{4EADE177-35C3-40D6-AAF1-FD2408D72CD6}" type="parTrans" cxnId="{BDC8846D-4CE8-4C8E-B872-905EE9CD5EE8}">
      <dgm:prSet/>
      <dgm:spPr/>
      <dgm:t>
        <a:bodyPr/>
        <a:lstStyle/>
        <a:p>
          <a:endParaRPr lang="en-US"/>
        </a:p>
      </dgm:t>
    </dgm:pt>
    <dgm:pt modelId="{CA76C916-E130-4CE1-B0A7-E3572FCC0CB7}" type="sibTrans" cxnId="{BDC8846D-4CE8-4C8E-B872-905EE9CD5EE8}">
      <dgm:prSet/>
      <dgm:spPr/>
      <dgm:t>
        <a:bodyPr/>
        <a:lstStyle/>
        <a:p>
          <a:endParaRPr lang="en-US"/>
        </a:p>
      </dgm:t>
    </dgm:pt>
    <dgm:pt modelId="{8E6DD6A1-EBF2-4EDA-BD14-EBA0FC62C5FC}">
      <dgm:prSet/>
      <dgm:spPr/>
      <dgm:t>
        <a:bodyPr/>
        <a:lstStyle/>
        <a:p>
          <a:r>
            <a:rPr lang="nb-NO"/>
            <a:t>Lover og regler i skolen</a:t>
          </a:r>
          <a:endParaRPr lang="en-US"/>
        </a:p>
      </dgm:t>
    </dgm:pt>
    <dgm:pt modelId="{D2092F8F-4CF3-4829-83F8-A2819C4E178B}" type="parTrans" cxnId="{94528880-EE25-45CD-A050-207CC68767DC}">
      <dgm:prSet/>
      <dgm:spPr/>
      <dgm:t>
        <a:bodyPr/>
        <a:lstStyle/>
        <a:p>
          <a:endParaRPr lang="en-US"/>
        </a:p>
      </dgm:t>
    </dgm:pt>
    <dgm:pt modelId="{D1EBDF36-9EF7-4F9D-A43E-19348FB4436D}" type="sibTrans" cxnId="{94528880-EE25-45CD-A050-207CC68767DC}">
      <dgm:prSet/>
      <dgm:spPr/>
      <dgm:t>
        <a:bodyPr/>
        <a:lstStyle/>
        <a:p>
          <a:endParaRPr lang="en-US"/>
        </a:p>
      </dgm:t>
    </dgm:pt>
    <dgm:pt modelId="{F0893BF1-CC3C-4714-BBBD-6BB9033B13CE}">
      <dgm:prSet/>
      <dgm:spPr/>
      <dgm:t>
        <a:bodyPr/>
        <a:lstStyle/>
        <a:p>
          <a:r>
            <a:rPr lang="en-US" err="1"/>
            <a:t>Hjelp</a:t>
          </a:r>
          <a:r>
            <a:rPr lang="en-US"/>
            <a:t> </a:t>
          </a:r>
          <a:r>
            <a:rPr lang="en-US" err="1"/>
            <a:t>til</a:t>
          </a:r>
          <a:r>
            <a:rPr lang="en-US"/>
            <a:t> nye </a:t>
          </a:r>
          <a:r>
            <a:rPr lang="en-US" err="1"/>
            <a:t>elever</a:t>
          </a:r>
          <a:r>
            <a:rPr lang="en-US"/>
            <a:t> </a:t>
          </a:r>
          <a:r>
            <a:rPr lang="en-US" err="1"/>
            <a:t>i</a:t>
          </a:r>
          <a:r>
            <a:rPr lang="en-US"/>
            <a:t> Norge</a:t>
          </a:r>
        </a:p>
      </dgm:t>
    </dgm:pt>
    <dgm:pt modelId="{2E93ECC4-1E71-4B3F-BD6E-8C30D84DB5CE}" type="parTrans" cxnId="{0D1C0C34-C4AD-4B94-AC61-B727E640FE2F}">
      <dgm:prSet/>
      <dgm:spPr/>
      <dgm:t>
        <a:bodyPr/>
        <a:lstStyle/>
        <a:p>
          <a:endParaRPr lang="en-US"/>
        </a:p>
      </dgm:t>
    </dgm:pt>
    <dgm:pt modelId="{B5A4E66E-A9F4-4AB5-95E8-5EF1FD5EE7B2}" type="sibTrans" cxnId="{0D1C0C34-C4AD-4B94-AC61-B727E640FE2F}">
      <dgm:prSet/>
      <dgm:spPr/>
      <dgm:t>
        <a:bodyPr/>
        <a:lstStyle/>
        <a:p>
          <a:endParaRPr lang="en-US"/>
        </a:p>
      </dgm:t>
    </dgm:pt>
    <dgm:pt modelId="{92111728-F705-4F64-90A4-C1F22454F005}" type="pres">
      <dgm:prSet presAssocID="{AB8A52E4-8501-4781-8039-C98FE11DBE70}" presName="diagram" presStyleCnt="0">
        <dgm:presLayoutVars>
          <dgm:dir/>
          <dgm:resizeHandles val="exact"/>
        </dgm:presLayoutVars>
      </dgm:prSet>
      <dgm:spPr/>
    </dgm:pt>
    <dgm:pt modelId="{D6624A7C-614C-48A6-AAFF-554999362E01}" type="pres">
      <dgm:prSet presAssocID="{A228850B-B112-4037-AF14-28C5E4692382}" presName="node" presStyleLbl="node1" presStyleIdx="0" presStyleCnt="6" custLinFactX="44159" custLinFactY="100000" custLinFactNeighborX="100000" custLinFactNeighborY="148631">
        <dgm:presLayoutVars>
          <dgm:bulletEnabled val="1"/>
        </dgm:presLayoutVars>
      </dgm:prSet>
      <dgm:spPr/>
    </dgm:pt>
    <dgm:pt modelId="{62E0DDEB-4040-4280-B5D1-434707A47FD7}" type="pres">
      <dgm:prSet presAssocID="{92CDF0F9-F034-4C04-A21C-DAA17C0C5CEB}" presName="sibTrans" presStyleCnt="0"/>
      <dgm:spPr/>
    </dgm:pt>
    <dgm:pt modelId="{791EB50B-00D6-4F5E-8C9E-B999C7F1F012}" type="pres">
      <dgm:prSet presAssocID="{4F4BD8F0-62DC-42E0-B68D-D63D97074839}" presName="node" presStyleLbl="node1" presStyleIdx="1" presStyleCnt="6" custLinFactX="-43403" custLinFactY="17807" custLinFactNeighborX="-100000" custLinFactNeighborY="100000">
        <dgm:presLayoutVars>
          <dgm:bulletEnabled val="1"/>
        </dgm:presLayoutVars>
      </dgm:prSet>
      <dgm:spPr/>
    </dgm:pt>
    <dgm:pt modelId="{D9CA0CC9-DE4A-4D14-975C-3F358DDEFF02}" type="pres">
      <dgm:prSet presAssocID="{0F0A1975-FD81-4B05-8D68-A74B808B0BC8}" presName="sibTrans" presStyleCnt="0"/>
      <dgm:spPr/>
    </dgm:pt>
    <dgm:pt modelId="{CDED21E4-C6ED-4DDC-8309-29B481A3E71F}" type="pres">
      <dgm:prSet presAssocID="{2CD02C7D-1E43-470F-B965-50795109A4F4}" presName="node" presStyleLbl="node1" presStyleIdx="2" presStyleCnt="6" custLinFactY="-10523" custLinFactNeighborX="-8108" custLinFactNeighborY="-100000">
        <dgm:presLayoutVars>
          <dgm:bulletEnabled val="1"/>
        </dgm:presLayoutVars>
      </dgm:prSet>
      <dgm:spPr/>
    </dgm:pt>
    <dgm:pt modelId="{EE1AC98E-51C6-4E46-B6EE-66E7176F84B9}" type="pres">
      <dgm:prSet presAssocID="{A659E271-3289-4917-8E1B-1916C6F291F1}" presName="sibTrans" presStyleCnt="0"/>
      <dgm:spPr/>
    </dgm:pt>
    <dgm:pt modelId="{371B5306-653F-4660-ACCF-4EB9CE55A012}" type="pres">
      <dgm:prSet presAssocID="{B5BAE0CB-3B9B-45D1-85D2-C27D43B0B7C5}" presName="node" presStyleLbl="node1" presStyleIdx="3" presStyleCnt="6" custAng="10800000" custFlipVert="1" custFlipHor="1" custScaleX="101592" custScaleY="96486" custLinFactX="-35851" custLinFactY="15469" custLinFactNeighborX="-100000" custLinFactNeighborY="100000">
        <dgm:presLayoutVars>
          <dgm:bulletEnabled val="1"/>
        </dgm:presLayoutVars>
      </dgm:prSet>
      <dgm:spPr/>
    </dgm:pt>
    <dgm:pt modelId="{C9DD2D17-86B2-4588-9D14-5A578A4098A1}" type="pres">
      <dgm:prSet presAssocID="{CA76C916-E130-4CE1-B0A7-E3572FCC0CB7}" presName="sibTrans" presStyleCnt="0"/>
      <dgm:spPr/>
    </dgm:pt>
    <dgm:pt modelId="{2039F8FC-AE1F-4C1D-A8D4-56512BEEC3A7}" type="pres">
      <dgm:prSet presAssocID="{8E6DD6A1-EBF2-4EDA-BD14-EBA0FC62C5FC}" presName="node" presStyleLbl="node1" presStyleIdx="4" presStyleCnt="6" custLinFactX="29726" custLinFactY="-100000" custLinFactNeighborX="100000" custLinFactNeighborY="-168071">
        <dgm:presLayoutVars>
          <dgm:bulletEnabled val="1"/>
        </dgm:presLayoutVars>
      </dgm:prSet>
      <dgm:spPr/>
    </dgm:pt>
    <dgm:pt modelId="{3895545E-7905-4DA7-B700-7409021D790F}" type="pres">
      <dgm:prSet presAssocID="{D1EBDF36-9EF7-4F9D-A43E-19348FB4436D}" presName="sibTrans" presStyleCnt="0"/>
      <dgm:spPr/>
    </dgm:pt>
    <dgm:pt modelId="{AA1D90C9-0CD1-4F69-B614-55FC46F797EF}" type="pres">
      <dgm:prSet presAssocID="{F0893BF1-CC3C-4714-BBBD-6BB9033B13CE}" presName="node" presStyleLbl="node1" presStyleIdx="5" presStyleCnt="6" custLinFactY="-18929" custLinFactNeighborX="8904" custLinFactNeighborY="-100000">
        <dgm:presLayoutVars>
          <dgm:bulletEnabled val="1"/>
        </dgm:presLayoutVars>
      </dgm:prSet>
      <dgm:spPr/>
    </dgm:pt>
  </dgm:ptLst>
  <dgm:cxnLst>
    <dgm:cxn modelId="{6C8E810A-322E-482E-95B1-A52FEDE6742E}" type="presOf" srcId="{B5BAE0CB-3B9B-45D1-85D2-C27D43B0B7C5}" destId="{371B5306-653F-4660-ACCF-4EB9CE55A012}" srcOrd="0" destOrd="0" presId="urn:microsoft.com/office/officeart/2005/8/layout/default"/>
    <dgm:cxn modelId="{EA789127-700C-44D0-835E-686394C207C0}" type="presOf" srcId="{4F4BD8F0-62DC-42E0-B68D-D63D97074839}" destId="{791EB50B-00D6-4F5E-8C9E-B999C7F1F012}" srcOrd="0" destOrd="0" presId="urn:microsoft.com/office/officeart/2005/8/layout/default"/>
    <dgm:cxn modelId="{8228082F-360E-4EC6-9716-4D93DCC97C05}" type="presOf" srcId="{A228850B-B112-4037-AF14-28C5E4692382}" destId="{D6624A7C-614C-48A6-AAFF-554999362E01}" srcOrd="0" destOrd="0" presId="urn:microsoft.com/office/officeart/2005/8/layout/default"/>
    <dgm:cxn modelId="{0D1C0C34-C4AD-4B94-AC61-B727E640FE2F}" srcId="{AB8A52E4-8501-4781-8039-C98FE11DBE70}" destId="{F0893BF1-CC3C-4714-BBBD-6BB9033B13CE}" srcOrd="5" destOrd="0" parTransId="{2E93ECC4-1E71-4B3F-BD6E-8C30D84DB5CE}" sibTransId="{B5A4E66E-A9F4-4AB5-95E8-5EF1FD5EE7B2}"/>
    <dgm:cxn modelId="{18BEA937-5438-4CAE-8AD3-1AA87AA0B6AA}" type="presOf" srcId="{F0893BF1-CC3C-4714-BBBD-6BB9033B13CE}" destId="{AA1D90C9-0CD1-4F69-B614-55FC46F797EF}" srcOrd="0" destOrd="0" presId="urn:microsoft.com/office/officeart/2005/8/layout/default"/>
    <dgm:cxn modelId="{614CC75B-B158-4248-8500-79F656A9ADDF}" srcId="{AB8A52E4-8501-4781-8039-C98FE11DBE70}" destId="{A228850B-B112-4037-AF14-28C5E4692382}" srcOrd="0" destOrd="0" parTransId="{7CDA7454-1B69-4A64-8136-AD2730D8A037}" sibTransId="{92CDF0F9-F034-4C04-A21C-DAA17C0C5CEB}"/>
    <dgm:cxn modelId="{24AAC668-242F-4A8E-95D0-0CC433930E4D}" srcId="{AB8A52E4-8501-4781-8039-C98FE11DBE70}" destId="{4F4BD8F0-62DC-42E0-B68D-D63D97074839}" srcOrd="1" destOrd="0" parTransId="{F6F612DE-2A29-43A4-98EB-110066B9C33B}" sibTransId="{0F0A1975-FD81-4B05-8D68-A74B808B0BC8}"/>
    <dgm:cxn modelId="{BDC8846D-4CE8-4C8E-B872-905EE9CD5EE8}" srcId="{AB8A52E4-8501-4781-8039-C98FE11DBE70}" destId="{B5BAE0CB-3B9B-45D1-85D2-C27D43B0B7C5}" srcOrd="3" destOrd="0" parTransId="{4EADE177-35C3-40D6-AAF1-FD2408D72CD6}" sibTransId="{CA76C916-E130-4CE1-B0A7-E3572FCC0CB7}"/>
    <dgm:cxn modelId="{FC65B472-650D-48A8-8004-374C43538CE9}" type="presOf" srcId="{2CD02C7D-1E43-470F-B965-50795109A4F4}" destId="{CDED21E4-C6ED-4DDC-8309-29B481A3E71F}" srcOrd="0" destOrd="0" presId="urn:microsoft.com/office/officeart/2005/8/layout/default"/>
    <dgm:cxn modelId="{94528880-EE25-45CD-A050-207CC68767DC}" srcId="{AB8A52E4-8501-4781-8039-C98FE11DBE70}" destId="{8E6DD6A1-EBF2-4EDA-BD14-EBA0FC62C5FC}" srcOrd="4" destOrd="0" parTransId="{D2092F8F-4CF3-4829-83F8-A2819C4E178B}" sibTransId="{D1EBDF36-9EF7-4F9D-A43E-19348FB4436D}"/>
    <dgm:cxn modelId="{2E63B4A2-A067-44A7-BF3D-514452687828}" srcId="{AB8A52E4-8501-4781-8039-C98FE11DBE70}" destId="{2CD02C7D-1E43-470F-B965-50795109A4F4}" srcOrd="2" destOrd="0" parTransId="{371D4370-152D-486E-8C49-F119B2EA8F7F}" sibTransId="{A659E271-3289-4917-8E1B-1916C6F291F1}"/>
    <dgm:cxn modelId="{5D7936C9-028D-4935-A631-F71B66C3D339}" type="presOf" srcId="{AB8A52E4-8501-4781-8039-C98FE11DBE70}" destId="{92111728-F705-4F64-90A4-C1F22454F005}" srcOrd="0" destOrd="0" presId="urn:microsoft.com/office/officeart/2005/8/layout/default"/>
    <dgm:cxn modelId="{E5AA80D1-5EBE-4456-9981-382666FB1EC6}" type="presOf" srcId="{8E6DD6A1-EBF2-4EDA-BD14-EBA0FC62C5FC}" destId="{2039F8FC-AE1F-4C1D-A8D4-56512BEEC3A7}" srcOrd="0" destOrd="0" presId="urn:microsoft.com/office/officeart/2005/8/layout/default"/>
    <dgm:cxn modelId="{0990C974-6309-4FF3-8279-0FBD12A47ECF}" type="presParOf" srcId="{92111728-F705-4F64-90A4-C1F22454F005}" destId="{D6624A7C-614C-48A6-AAFF-554999362E01}" srcOrd="0" destOrd="0" presId="urn:microsoft.com/office/officeart/2005/8/layout/default"/>
    <dgm:cxn modelId="{852FACB2-91D9-435A-9A1D-ED0B18D82FAD}" type="presParOf" srcId="{92111728-F705-4F64-90A4-C1F22454F005}" destId="{62E0DDEB-4040-4280-B5D1-434707A47FD7}" srcOrd="1" destOrd="0" presId="urn:microsoft.com/office/officeart/2005/8/layout/default"/>
    <dgm:cxn modelId="{543687F4-3013-4F82-BC66-899FCEF29ED5}" type="presParOf" srcId="{92111728-F705-4F64-90A4-C1F22454F005}" destId="{791EB50B-00D6-4F5E-8C9E-B999C7F1F012}" srcOrd="2" destOrd="0" presId="urn:microsoft.com/office/officeart/2005/8/layout/default"/>
    <dgm:cxn modelId="{461458A4-1464-442E-84A0-E498B425DDE4}" type="presParOf" srcId="{92111728-F705-4F64-90A4-C1F22454F005}" destId="{D9CA0CC9-DE4A-4D14-975C-3F358DDEFF02}" srcOrd="3" destOrd="0" presId="urn:microsoft.com/office/officeart/2005/8/layout/default"/>
    <dgm:cxn modelId="{F6FFE32E-5E2C-4176-A8F7-68D8693F6852}" type="presParOf" srcId="{92111728-F705-4F64-90A4-C1F22454F005}" destId="{CDED21E4-C6ED-4DDC-8309-29B481A3E71F}" srcOrd="4" destOrd="0" presId="urn:microsoft.com/office/officeart/2005/8/layout/default"/>
    <dgm:cxn modelId="{2F592586-5B99-40AE-9944-C7497C74AC0D}" type="presParOf" srcId="{92111728-F705-4F64-90A4-C1F22454F005}" destId="{EE1AC98E-51C6-4E46-B6EE-66E7176F84B9}" srcOrd="5" destOrd="0" presId="urn:microsoft.com/office/officeart/2005/8/layout/default"/>
    <dgm:cxn modelId="{30047A7A-A63B-4F88-9449-C94BBA1A26D3}" type="presParOf" srcId="{92111728-F705-4F64-90A4-C1F22454F005}" destId="{371B5306-653F-4660-ACCF-4EB9CE55A012}" srcOrd="6" destOrd="0" presId="urn:microsoft.com/office/officeart/2005/8/layout/default"/>
    <dgm:cxn modelId="{98A072A7-90CA-487C-83A3-1429C2C16B25}" type="presParOf" srcId="{92111728-F705-4F64-90A4-C1F22454F005}" destId="{C9DD2D17-86B2-4588-9D14-5A578A4098A1}" srcOrd="7" destOrd="0" presId="urn:microsoft.com/office/officeart/2005/8/layout/default"/>
    <dgm:cxn modelId="{C892C91D-C03E-4418-BB80-33C16B66B590}" type="presParOf" srcId="{92111728-F705-4F64-90A4-C1F22454F005}" destId="{2039F8FC-AE1F-4C1D-A8D4-56512BEEC3A7}" srcOrd="8" destOrd="0" presId="urn:microsoft.com/office/officeart/2005/8/layout/default"/>
    <dgm:cxn modelId="{AFF28509-549A-4BD0-AF8C-1FC3EB11C770}" type="presParOf" srcId="{92111728-F705-4F64-90A4-C1F22454F005}" destId="{3895545E-7905-4DA7-B700-7409021D790F}" srcOrd="9" destOrd="0" presId="urn:microsoft.com/office/officeart/2005/8/layout/default"/>
    <dgm:cxn modelId="{6CE5CC53-1E8B-48D9-B9F2-6F6C7AE79363}" type="presParOf" srcId="{92111728-F705-4F64-90A4-C1F22454F005}" destId="{AA1D90C9-0CD1-4F69-B614-55FC46F797E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431FB4-62B6-4032-AB95-0921874E8B94}"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9D8654F5-A4D2-4160-9CE9-33950B98A8A3}">
      <dgm:prSet/>
      <dgm:spPr/>
      <dgm:t>
        <a:bodyPr/>
        <a:lstStyle/>
        <a:p>
          <a:r>
            <a:rPr lang="nb-NO" b="1"/>
            <a:t>Enhet</a:t>
          </a:r>
          <a:r>
            <a:rPr lang="en-US"/>
            <a:t> =	</a:t>
          </a:r>
          <a:r>
            <a:rPr lang="ar-AE"/>
            <a:t>وحدة</a:t>
          </a:r>
          <a:endParaRPr lang="en-US"/>
        </a:p>
      </dgm:t>
    </dgm:pt>
    <dgm:pt modelId="{E649CC4C-E82E-48F9-A10A-9E29149871BF}" type="parTrans" cxnId="{FD27BE4D-B5B5-4C7E-A107-DDDA2DBECB4D}">
      <dgm:prSet/>
      <dgm:spPr/>
      <dgm:t>
        <a:bodyPr/>
        <a:lstStyle/>
        <a:p>
          <a:endParaRPr lang="en-US"/>
        </a:p>
      </dgm:t>
    </dgm:pt>
    <dgm:pt modelId="{D6010C18-0814-4F40-8AD2-0293184A79BE}" type="sibTrans" cxnId="{FD27BE4D-B5B5-4C7E-A107-DDDA2DBECB4D}">
      <dgm:prSet/>
      <dgm:spPr/>
      <dgm:t>
        <a:bodyPr/>
        <a:lstStyle/>
        <a:p>
          <a:endParaRPr lang="en-US"/>
        </a:p>
      </dgm:t>
    </dgm:pt>
    <dgm:pt modelId="{91A7ED39-8DF4-4517-AB57-AA422B4D45AB}">
      <dgm:prSet/>
      <dgm:spPr/>
      <dgm:t>
        <a:bodyPr/>
        <a:lstStyle/>
        <a:p>
          <a:r>
            <a:rPr lang="nb-NO"/>
            <a:t>Birim</a:t>
          </a:r>
          <a:endParaRPr lang="en-US"/>
        </a:p>
      </dgm:t>
    </dgm:pt>
    <dgm:pt modelId="{14E0871A-3CAA-4DCE-AA9B-FC6A4409B207}" type="parTrans" cxnId="{60FCB522-956E-4244-9310-B83EB573CB1B}">
      <dgm:prSet/>
      <dgm:spPr/>
      <dgm:t>
        <a:bodyPr/>
        <a:lstStyle/>
        <a:p>
          <a:endParaRPr lang="en-US"/>
        </a:p>
      </dgm:t>
    </dgm:pt>
    <dgm:pt modelId="{3818B775-F2AE-45F0-ADF9-73B80C349FE0}" type="sibTrans" cxnId="{60FCB522-956E-4244-9310-B83EB573CB1B}">
      <dgm:prSet/>
      <dgm:spPr/>
      <dgm:t>
        <a:bodyPr/>
        <a:lstStyle/>
        <a:p>
          <a:endParaRPr lang="en-US"/>
        </a:p>
      </dgm:t>
    </dgm:pt>
    <dgm:pt modelId="{E5232F8C-9822-40B3-984E-AFACC8EB2129}">
      <dgm:prSet/>
      <dgm:spPr/>
      <dgm:t>
        <a:bodyPr/>
        <a:lstStyle/>
        <a:p>
          <a:r>
            <a:rPr lang="nb-NO"/>
            <a:t>Yekbûn</a:t>
          </a:r>
          <a:endParaRPr lang="en-US"/>
        </a:p>
      </dgm:t>
    </dgm:pt>
    <dgm:pt modelId="{20B7251C-7343-4BE4-844F-41A7DA4A218D}" type="parTrans" cxnId="{1C6AD8D6-40CD-4D3F-9FCE-D69F1FEE7220}">
      <dgm:prSet/>
      <dgm:spPr/>
      <dgm:t>
        <a:bodyPr/>
        <a:lstStyle/>
        <a:p>
          <a:endParaRPr lang="en-US"/>
        </a:p>
      </dgm:t>
    </dgm:pt>
    <dgm:pt modelId="{D45B005C-8765-4E84-BF8F-3FCA9F50C778}" type="sibTrans" cxnId="{1C6AD8D6-40CD-4D3F-9FCE-D69F1FEE7220}">
      <dgm:prSet/>
      <dgm:spPr/>
      <dgm:t>
        <a:bodyPr/>
        <a:lstStyle/>
        <a:p>
          <a:endParaRPr lang="en-US"/>
        </a:p>
      </dgm:t>
    </dgm:pt>
    <dgm:pt modelId="{FA907938-A0E5-46C9-8E70-E307979C4692}">
      <dgm:prSet/>
      <dgm:spPr/>
      <dgm:t>
        <a:bodyPr/>
        <a:lstStyle/>
        <a:p>
          <a:r>
            <a:rPr lang="nb-NO"/>
            <a:t>Unit</a:t>
          </a:r>
          <a:endParaRPr lang="en-US"/>
        </a:p>
      </dgm:t>
    </dgm:pt>
    <dgm:pt modelId="{6627904F-6DE4-4D5A-BFF8-54CC7B9EB887}" type="parTrans" cxnId="{44AF1783-BC43-4ADF-B2FE-B66EEC2637AE}">
      <dgm:prSet/>
      <dgm:spPr/>
      <dgm:t>
        <a:bodyPr/>
        <a:lstStyle/>
        <a:p>
          <a:endParaRPr lang="en-US"/>
        </a:p>
      </dgm:t>
    </dgm:pt>
    <dgm:pt modelId="{ABA79386-8DDC-4FD9-8245-7128AA2F5BA1}" type="sibTrans" cxnId="{44AF1783-BC43-4ADF-B2FE-B66EEC2637AE}">
      <dgm:prSet/>
      <dgm:spPr/>
      <dgm:t>
        <a:bodyPr/>
        <a:lstStyle/>
        <a:p>
          <a:endParaRPr lang="en-US"/>
        </a:p>
      </dgm:t>
    </dgm:pt>
    <dgm:pt modelId="{396EFCEB-86AF-4395-9C4D-8647F83B6983}" type="pres">
      <dgm:prSet presAssocID="{57431FB4-62B6-4032-AB95-0921874E8B94}" presName="hierChild1" presStyleCnt="0">
        <dgm:presLayoutVars>
          <dgm:chPref val="1"/>
          <dgm:dir/>
          <dgm:animOne val="branch"/>
          <dgm:animLvl val="lvl"/>
          <dgm:resizeHandles/>
        </dgm:presLayoutVars>
      </dgm:prSet>
      <dgm:spPr/>
    </dgm:pt>
    <dgm:pt modelId="{9430A50C-0CA1-4A39-AA33-1E452D7BEF3F}" type="pres">
      <dgm:prSet presAssocID="{9D8654F5-A4D2-4160-9CE9-33950B98A8A3}" presName="hierRoot1" presStyleCnt="0"/>
      <dgm:spPr/>
    </dgm:pt>
    <dgm:pt modelId="{7E5D4F37-E166-4239-B940-58513AC9291F}" type="pres">
      <dgm:prSet presAssocID="{9D8654F5-A4D2-4160-9CE9-33950B98A8A3}" presName="composite" presStyleCnt="0"/>
      <dgm:spPr/>
    </dgm:pt>
    <dgm:pt modelId="{2A2A94DB-926E-4E44-98AD-1452CC6821C5}" type="pres">
      <dgm:prSet presAssocID="{9D8654F5-A4D2-4160-9CE9-33950B98A8A3}" presName="background" presStyleLbl="node0" presStyleIdx="0" presStyleCnt="2"/>
      <dgm:spPr/>
    </dgm:pt>
    <dgm:pt modelId="{63C35316-624B-4F21-8202-8DDFBB82B5BC}" type="pres">
      <dgm:prSet presAssocID="{9D8654F5-A4D2-4160-9CE9-33950B98A8A3}" presName="text" presStyleLbl="fgAcc0" presStyleIdx="0" presStyleCnt="2">
        <dgm:presLayoutVars>
          <dgm:chPref val="3"/>
        </dgm:presLayoutVars>
      </dgm:prSet>
      <dgm:spPr/>
    </dgm:pt>
    <dgm:pt modelId="{39F1AF9E-51B5-495D-BA15-1E029291B591}" type="pres">
      <dgm:prSet presAssocID="{9D8654F5-A4D2-4160-9CE9-33950B98A8A3}" presName="hierChild2" presStyleCnt="0"/>
      <dgm:spPr/>
    </dgm:pt>
    <dgm:pt modelId="{A5C31344-789F-4EA2-A5FF-F3D78938AC15}" type="pres">
      <dgm:prSet presAssocID="{14E0871A-3CAA-4DCE-AA9B-FC6A4409B207}" presName="Name10" presStyleLbl="parChTrans1D2" presStyleIdx="0" presStyleCnt="2"/>
      <dgm:spPr/>
    </dgm:pt>
    <dgm:pt modelId="{03BFB3DE-21DA-4543-BA84-D34B874086DB}" type="pres">
      <dgm:prSet presAssocID="{91A7ED39-8DF4-4517-AB57-AA422B4D45AB}" presName="hierRoot2" presStyleCnt="0"/>
      <dgm:spPr/>
    </dgm:pt>
    <dgm:pt modelId="{7C10E425-A161-4D13-8203-7B7DA7DD7954}" type="pres">
      <dgm:prSet presAssocID="{91A7ED39-8DF4-4517-AB57-AA422B4D45AB}" presName="composite2" presStyleCnt="0"/>
      <dgm:spPr/>
    </dgm:pt>
    <dgm:pt modelId="{8A69DFA7-26C4-49D7-B9D8-8D85D385F104}" type="pres">
      <dgm:prSet presAssocID="{91A7ED39-8DF4-4517-AB57-AA422B4D45AB}" presName="background2" presStyleLbl="node2" presStyleIdx="0" presStyleCnt="2"/>
      <dgm:spPr/>
    </dgm:pt>
    <dgm:pt modelId="{09A6C8FF-5885-4C32-8399-82E8BF14E9D2}" type="pres">
      <dgm:prSet presAssocID="{91A7ED39-8DF4-4517-AB57-AA422B4D45AB}" presName="text2" presStyleLbl="fgAcc2" presStyleIdx="0" presStyleCnt="2">
        <dgm:presLayoutVars>
          <dgm:chPref val="3"/>
        </dgm:presLayoutVars>
      </dgm:prSet>
      <dgm:spPr/>
    </dgm:pt>
    <dgm:pt modelId="{8EA71758-D850-4738-A9FD-A5B3583946F5}" type="pres">
      <dgm:prSet presAssocID="{91A7ED39-8DF4-4517-AB57-AA422B4D45AB}" presName="hierChild3" presStyleCnt="0"/>
      <dgm:spPr/>
    </dgm:pt>
    <dgm:pt modelId="{38489865-FAAE-4A6F-BB92-3CF726649D87}" type="pres">
      <dgm:prSet presAssocID="{E5232F8C-9822-40B3-984E-AFACC8EB2129}" presName="hierRoot1" presStyleCnt="0"/>
      <dgm:spPr/>
    </dgm:pt>
    <dgm:pt modelId="{3B0ABC8A-5289-4081-BDBB-0866CC991527}" type="pres">
      <dgm:prSet presAssocID="{E5232F8C-9822-40B3-984E-AFACC8EB2129}" presName="composite" presStyleCnt="0"/>
      <dgm:spPr/>
    </dgm:pt>
    <dgm:pt modelId="{91CF3C31-6221-430C-BAA7-73A1BDB66614}" type="pres">
      <dgm:prSet presAssocID="{E5232F8C-9822-40B3-984E-AFACC8EB2129}" presName="background" presStyleLbl="node0" presStyleIdx="1" presStyleCnt="2"/>
      <dgm:spPr/>
    </dgm:pt>
    <dgm:pt modelId="{D7791759-FB03-4D5B-B2B0-F48F42044F1A}" type="pres">
      <dgm:prSet presAssocID="{E5232F8C-9822-40B3-984E-AFACC8EB2129}" presName="text" presStyleLbl="fgAcc0" presStyleIdx="1" presStyleCnt="2">
        <dgm:presLayoutVars>
          <dgm:chPref val="3"/>
        </dgm:presLayoutVars>
      </dgm:prSet>
      <dgm:spPr/>
    </dgm:pt>
    <dgm:pt modelId="{7CE7F208-62CA-474E-B6A1-30F334F16EF8}" type="pres">
      <dgm:prSet presAssocID="{E5232F8C-9822-40B3-984E-AFACC8EB2129}" presName="hierChild2" presStyleCnt="0"/>
      <dgm:spPr/>
    </dgm:pt>
    <dgm:pt modelId="{1B50C3FD-CEA5-48AF-A593-6CFE2099E697}" type="pres">
      <dgm:prSet presAssocID="{6627904F-6DE4-4D5A-BFF8-54CC7B9EB887}" presName="Name10" presStyleLbl="parChTrans1D2" presStyleIdx="1" presStyleCnt="2"/>
      <dgm:spPr/>
    </dgm:pt>
    <dgm:pt modelId="{3C794254-3B6A-43D9-B330-9FED1818CA6E}" type="pres">
      <dgm:prSet presAssocID="{FA907938-A0E5-46C9-8E70-E307979C4692}" presName="hierRoot2" presStyleCnt="0"/>
      <dgm:spPr/>
    </dgm:pt>
    <dgm:pt modelId="{9BD68E40-9A38-4BA3-A37D-A4DAC1C0163C}" type="pres">
      <dgm:prSet presAssocID="{FA907938-A0E5-46C9-8E70-E307979C4692}" presName="composite2" presStyleCnt="0"/>
      <dgm:spPr/>
    </dgm:pt>
    <dgm:pt modelId="{A0F647CD-A262-4EDA-B877-0C069138CCA3}" type="pres">
      <dgm:prSet presAssocID="{FA907938-A0E5-46C9-8E70-E307979C4692}" presName="background2" presStyleLbl="node2" presStyleIdx="1" presStyleCnt="2"/>
      <dgm:spPr/>
    </dgm:pt>
    <dgm:pt modelId="{E9BFE93E-22B3-4326-8ACE-8ED5611630FE}" type="pres">
      <dgm:prSet presAssocID="{FA907938-A0E5-46C9-8E70-E307979C4692}" presName="text2" presStyleLbl="fgAcc2" presStyleIdx="1" presStyleCnt="2">
        <dgm:presLayoutVars>
          <dgm:chPref val="3"/>
        </dgm:presLayoutVars>
      </dgm:prSet>
      <dgm:spPr/>
    </dgm:pt>
    <dgm:pt modelId="{733C1B30-B38F-495E-A7F4-7AB8CD6158BF}" type="pres">
      <dgm:prSet presAssocID="{FA907938-A0E5-46C9-8E70-E307979C4692}" presName="hierChild3" presStyleCnt="0"/>
      <dgm:spPr/>
    </dgm:pt>
  </dgm:ptLst>
  <dgm:cxnLst>
    <dgm:cxn modelId="{69431E06-3836-433E-B550-7B2810D86264}" type="presOf" srcId="{14E0871A-3CAA-4DCE-AA9B-FC6A4409B207}" destId="{A5C31344-789F-4EA2-A5FF-F3D78938AC15}" srcOrd="0" destOrd="0" presId="urn:microsoft.com/office/officeart/2005/8/layout/hierarchy1"/>
    <dgm:cxn modelId="{C8BC6319-DD3A-4E6D-91CD-2347BE7D4BA0}" type="presOf" srcId="{57431FB4-62B6-4032-AB95-0921874E8B94}" destId="{396EFCEB-86AF-4395-9C4D-8647F83B6983}" srcOrd="0" destOrd="0" presId="urn:microsoft.com/office/officeart/2005/8/layout/hierarchy1"/>
    <dgm:cxn modelId="{80BE4A1B-53AF-419C-83DA-CD9D8B422D73}" type="presOf" srcId="{FA907938-A0E5-46C9-8E70-E307979C4692}" destId="{E9BFE93E-22B3-4326-8ACE-8ED5611630FE}" srcOrd="0" destOrd="0" presId="urn:microsoft.com/office/officeart/2005/8/layout/hierarchy1"/>
    <dgm:cxn modelId="{60FCB522-956E-4244-9310-B83EB573CB1B}" srcId="{9D8654F5-A4D2-4160-9CE9-33950B98A8A3}" destId="{91A7ED39-8DF4-4517-AB57-AA422B4D45AB}" srcOrd="0" destOrd="0" parTransId="{14E0871A-3CAA-4DCE-AA9B-FC6A4409B207}" sibTransId="{3818B775-F2AE-45F0-ADF9-73B80C349FE0}"/>
    <dgm:cxn modelId="{3705E735-63A4-4F54-AC07-9904B238D6CF}" type="presOf" srcId="{91A7ED39-8DF4-4517-AB57-AA422B4D45AB}" destId="{09A6C8FF-5885-4C32-8399-82E8BF14E9D2}" srcOrd="0" destOrd="0" presId="urn:microsoft.com/office/officeart/2005/8/layout/hierarchy1"/>
    <dgm:cxn modelId="{BDE4963C-B5A8-414D-A9B4-F1C2B68E8D09}" type="presOf" srcId="{E5232F8C-9822-40B3-984E-AFACC8EB2129}" destId="{D7791759-FB03-4D5B-B2B0-F48F42044F1A}" srcOrd="0" destOrd="0" presId="urn:microsoft.com/office/officeart/2005/8/layout/hierarchy1"/>
    <dgm:cxn modelId="{FD27BE4D-B5B5-4C7E-A107-DDDA2DBECB4D}" srcId="{57431FB4-62B6-4032-AB95-0921874E8B94}" destId="{9D8654F5-A4D2-4160-9CE9-33950B98A8A3}" srcOrd="0" destOrd="0" parTransId="{E649CC4C-E82E-48F9-A10A-9E29149871BF}" sibTransId="{D6010C18-0814-4F40-8AD2-0293184A79BE}"/>
    <dgm:cxn modelId="{38D5BA6E-0B2F-4C19-A19C-9CF05C5DF649}" type="presOf" srcId="{6627904F-6DE4-4D5A-BFF8-54CC7B9EB887}" destId="{1B50C3FD-CEA5-48AF-A593-6CFE2099E697}" srcOrd="0" destOrd="0" presId="urn:microsoft.com/office/officeart/2005/8/layout/hierarchy1"/>
    <dgm:cxn modelId="{44AF1783-BC43-4ADF-B2FE-B66EEC2637AE}" srcId="{E5232F8C-9822-40B3-984E-AFACC8EB2129}" destId="{FA907938-A0E5-46C9-8E70-E307979C4692}" srcOrd="0" destOrd="0" parTransId="{6627904F-6DE4-4D5A-BFF8-54CC7B9EB887}" sibTransId="{ABA79386-8DDC-4FD9-8245-7128AA2F5BA1}"/>
    <dgm:cxn modelId="{968317C2-BEE2-4D58-A32B-94B3C2D095B4}" type="presOf" srcId="{9D8654F5-A4D2-4160-9CE9-33950B98A8A3}" destId="{63C35316-624B-4F21-8202-8DDFBB82B5BC}" srcOrd="0" destOrd="0" presId="urn:microsoft.com/office/officeart/2005/8/layout/hierarchy1"/>
    <dgm:cxn modelId="{1C6AD8D6-40CD-4D3F-9FCE-D69F1FEE7220}" srcId="{57431FB4-62B6-4032-AB95-0921874E8B94}" destId="{E5232F8C-9822-40B3-984E-AFACC8EB2129}" srcOrd="1" destOrd="0" parTransId="{20B7251C-7343-4BE4-844F-41A7DA4A218D}" sibTransId="{D45B005C-8765-4E84-BF8F-3FCA9F50C778}"/>
    <dgm:cxn modelId="{972DAB41-B01C-49ED-97EA-7EFCEEDB99D8}" type="presParOf" srcId="{396EFCEB-86AF-4395-9C4D-8647F83B6983}" destId="{9430A50C-0CA1-4A39-AA33-1E452D7BEF3F}" srcOrd="0" destOrd="0" presId="urn:microsoft.com/office/officeart/2005/8/layout/hierarchy1"/>
    <dgm:cxn modelId="{2236E1F7-8567-4FA5-A28D-E6691FC6855F}" type="presParOf" srcId="{9430A50C-0CA1-4A39-AA33-1E452D7BEF3F}" destId="{7E5D4F37-E166-4239-B940-58513AC9291F}" srcOrd="0" destOrd="0" presId="urn:microsoft.com/office/officeart/2005/8/layout/hierarchy1"/>
    <dgm:cxn modelId="{9A39A3D4-EF15-4483-9D44-44835FA5CB8A}" type="presParOf" srcId="{7E5D4F37-E166-4239-B940-58513AC9291F}" destId="{2A2A94DB-926E-4E44-98AD-1452CC6821C5}" srcOrd="0" destOrd="0" presId="urn:microsoft.com/office/officeart/2005/8/layout/hierarchy1"/>
    <dgm:cxn modelId="{6EC5DEA9-04CA-4E9A-9A9A-C3E17984E473}" type="presParOf" srcId="{7E5D4F37-E166-4239-B940-58513AC9291F}" destId="{63C35316-624B-4F21-8202-8DDFBB82B5BC}" srcOrd="1" destOrd="0" presId="urn:microsoft.com/office/officeart/2005/8/layout/hierarchy1"/>
    <dgm:cxn modelId="{BF755D45-834D-4559-BA9B-B0E3B02321C1}" type="presParOf" srcId="{9430A50C-0CA1-4A39-AA33-1E452D7BEF3F}" destId="{39F1AF9E-51B5-495D-BA15-1E029291B591}" srcOrd="1" destOrd="0" presId="urn:microsoft.com/office/officeart/2005/8/layout/hierarchy1"/>
    <dgm:cxn modelId="{E701ECF0-010B-481F-A5A2-0723E3DD415C}" type="presParOf" srcId="{39F1AF9E-51B5-495D-BA15-1E029291B591}" destId="{A5C31344-789F-4EA2-A5FF-F3D78938AC15}" srcOrd="0" destOrd="0" presId="urn:microsoft.com/office/officeart/2005/8/layout/hierarchy1"/>
    <dgm:cxn modelId="{78CE4801-2510-4D94-9CB6-405CCDDB0757}" type="presParOf" srcId="{39F1AF9E-51B5-495D-BA15-1E029291B591}" destId="{03BFB3DE-21DA-4543-BA84-D34B874086DB}" srcOrd="1" destOrd="0" presId="urn:microsoft.com/office/officeart/2005/8/layout/hierarchy1"/>
    <dgm:cxn modelId="{F02469C3-8A8B-4439-AD65-FB6E251390D1}" type="presParOf" srcId="{03BFB3DE-21DA-4543-BA84-D34B874086DB}" destId="{7C10E425-A161-4D13-8203-7B7DA7DD7954}" srcOrd="0" destOrd="0" presId="urn:microsoft.com/office/officeart/2005/8/layout/hierarchy1"/>
    <dgm:cxn modelId="{5C62DD49-39C2-49E9-9735-0A1E7B624DEA}" type="presParOf" srcId="{7C10E425-A161-4D13-8203-7B7DA7DD7954}" destId="{8A69DFA7-26C4-49D7-B9D8-8D85D385F104}" srcOrd="0" destOrd="0" presId="urn:microsoft.com/office/officeart/2005/8/layout/hierarchy1"/>
    <dgm:cxn modelId="{E4D356B7-825A-4694-BE6D-B40FECED65B6}" type="presParOf" srcId="{7C10E425-A161-4D13-8203-7B7DA7DD7954}" destId="{09A6C8FF-5885-4C32-8399-82E8BF14E9D2}" srcOrd="1" destOrd="0" presId="urn:microsoft.com/office/officeart/2005/8/layout/hierarchy1"/>
    <dgm:cxn modelId="{806A80CE-1C10-4B96-A210-23A862CC0761}" type="presParOf" srcId="{03BFB3DE-21DA-4543-BA84-D34B874086DB}" destId="{8EA71758-D850-4738-A9FD-A5B3583946F5}" srcOrd="1" destOrd="0" presId="urn:microsoft.com/office/officeart/2005/8/layout/hierarchy1"/>
    <dgm:cxn modelId="{430DC108-6DB9-4F54-A413-86C2E20E8501}" type="presParOf" srcId="{396EFCEB-86AF-4395-9C4D-8647F83B6983}" destId="{38489865-FAAE-4A6F-BB92-3CF726649D87}" srcOrd="1" destOrd="0" presId="urn:microsoft.com/office/officeart/2005/8/layout/hierarchy1"/>
    <dgm:cxn modelId="{6D3531D4-9341-45B6-8553-3D5B5ABBBB46}" type="presParOf" srcId="{38489865-FAAE-4A6F-BB92-3CF726649D87}" destId="{3B0ABC8A-5289-4081-BDBB-0866CC991527}" srcOrd="0" destOrd="0" presId="urn:microsoft.com/office/officeart/2005/8/layout/hierarchy1"/>
    <dgm:cxn modelId="{43547B8A-5ACC-453A-B63E-59B122E5F4E8}" type="presParOf" srcId="{3B0ABC8A-5289-4081-BDBB-0866CC991527}" destId="{91CF3C31-6221-430C-BAA7-73A1BDB66614}" srcOrd="0" destOrd="0" presId="urn:microsoft.com/office/officeart/2005/8/layout/hierarchy1"/>
    <dgm:cxn modelId="{419367D2-8EEA-4A7B-8621-821317C69197}" type="presParOf" srcId="{3B0ABC8A-5289-4081-BDBB-0866CC991527}" destId="{D7791759-FB03-4D5B-B2B0-F48F42044F1A}" srcOrd="1" destOrd="0" presId="urn:microsoft.com/office/officeart/2005/8/layout/hierarchy1"/>
    <dgm:cxn modelId="{A7EDB0DB-B795-4F28-9164-0CE9B6F6215D}" type="presParOf" srcId="{38489865-FAAE-4A6F-BB92-3CF726649D87}" destId="{7CE7F208-62CA-474E-B6A1-30F334F16EF8}" srcOrd="1" destOrd="0" presId="urn:microsoft.com/office/officeart/2005/8/layout/hierarchy1"/>
    <dgm:cxn modelId="{357AF3DD-BEBA-4EC7-8947-94DF839611D2}" type="presParOf" srcId="{7CE7F208-62CA-474E-B6A1-30F334F16EF8}" destId="{1B50C3FD-CEA5-48AF-A593-6CFE2099E697}" srcOrd="0" destOrd="0" presId="urn:microsoft.com/office/officeart/2005/8/layout/hierarchy1"/>
    <dgm:cxn modelId="{6E934B81-13F3-44DD-8556-FB65876F838F}" type="presParOf" srcId="{7CE7F208-62CA-474E-B6A1-30F334F16EF8}" destId="{3C794254-3B6A-43D9-B330-9FED1818CA6E}" srcOrd="1" destOrd="0" presId="urn:microsoft.com/office/officeart/2005/8/layout/hierarchy1"/>
    <dgm:cxn modelId="{1C59424B-84C6-4C69-AC62-3808BDF7E644}" type="presParOf" srcId="{3C794254-3B6A-43D9-B330-9FED1818CA6E}" destId="{9BD68E40-9A38-4BA3-A37D-A4DAC1C0163C}" srcOrd="0" destOrd="0" presId="urn:microsoft.com/office/officeart/2005/8/layout/hierarchy1"/>
    <dgm:cxn modelId="{BCB3BFA9-B212-40E9-800F-EFC6EB5426B8}" type="presParOf" srcId="{9BD68E40-9A38-4BA3-A37D-A4DAC1C0163C}" destId="{A0F647CD-A262-4EDA-B877-0C069138CCA3}" srcOrd="0" destOrd="0" presId="urn:microsoft.com/office/officeart/2005/8/layout/hierarchy1"/>
    <dgm:cxn modelId="{B0ABE20A-2003-4758-A9B6-6518E630BAC4}" type="presParOf" srcId="{9BD68E40-9A38-4BA3-A37D-A4DAC1C0163C}" destId="{E9BFE93E-22B3-4326-8ACE-8ED5611630FE}" srcOrd="1" destOrd="0" presId="urn:microsoft.com/office/officeart/2005/8/layout/hierarchy1"/>
    <dgm:cxn modelId="{951B258C-71C3-46BC-9B7E-78BBCC35E23D}" type="presParOf" srcId="{3C794254-3B6A-43D9-B330-9FED1818CA6E}" destId="{733C1B30-B38F-495E-A7F4-7AB8CD6158BF}"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24A7C-614C-48A6-AAFF-554999362E01}">
      <dsp:nvSpPr>
        <dsp:cNvPr id="0" name=""/>
        <dsp:cNvSpPr/>
      </dsp:nvSpPr>
      <dsp:spPr>
        <a:xfrm>
          <a:off x="3514122" y="3854977"/>
          <a:ext cx="2749517" cy="164971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Ha det bra </a:t>
          </a:r>
          <a:r>
            <a:rPr lang="en-US" sz="3200" kern="1200" err="1"/>
            <a:t>på</a:t>
          </a:r>
          <a:r>
            <a:rPr lang="en-US" sz="3200" kern="1200"/>
            <a:t> </a:t>
          </a:r>
          <a:r>
            <a:rPr lang="en-US" sz="3200" kern="1200" err="1"/>
            <a:t>skolen</a:t>
          </a:r>
          <a:r>
            <a:rPr lang="en-US" sz="3200" kern="1200"/>
            <a:t>. Mobbing</a:t>
          </a:r>
        </a:p>
      </dsp:txBody>
      <dsp:txXfrm>
        <a:off x="3514122" y="3854977"/>
        <a:ext cx="2749517" cy="1649710"/>
      </dsp:txXfrm>
    </dsp:sp>
    <dsp:sp modelId="{791EB50B-00D6-4F5E-8C9E-B999C7F1F012}">
      <dsp:nvSpPr>
        <dsp:cNvPr id="0" name=""/>
        <dsp:cNvSpPr/>
      </dsp:nvSpPr>
      <dsp:spPr>
        <a:xfrm>
          <a:off x="0" y="1946300"/>
          <a:ext cx="2749517" cy="164971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nb-NO" sz="3200" kern="1200"/>
            <a:t>Hvordan lærer barna på skolen</a:t>
          </a:r>
          <a:endParaRPr lang="en-US" sz="3200" kern="1200"/>
        </a:p>
      </dsp:txBody>
      <dsp:txXfrm>
        <a:off x="0" y="1946300"/>
        <a:ext cx="2749517" cy="1649710"/>
      </dsp:txXfrm>
    </dsp:sp>
    <dsp:sp modelId="{CDED21E4-C6ED-4DDC-8309-29B481A3E71F}">
      <dsp:nvSpPr>
        <dsp:cNvPr id="0" name=""/>
        <dsp:cNvSpPr/>
      </dsp:nvSpPr>
      <dsp:spPr>
        <a:xfrm>
          <a:off x="9" y="104178"/>
          <a:ext cx="2749517" cy="164971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nb-NO" sz="3200" kern="1200"/>
            <a:t>Norsk skole før og i dag</a:t>
          </a:r>
          <a:endParaRPr lang="en-US" sz="3200" kern="1200"/>
        </a:p>
      </dsp:txBody>
      <dsp:txXfrm>
        <a:off x="9" y="104178"/>
        <a:ext cx="2749517" cy="1649710"/>
      </dsp:txXfrm>
    </dsp:sp>
    <dsp:sp modelId="{371B5306-653F-4660-ACCF-4EB9CE55A012}">
      <dsp:nvSpPr>
        <dsp:cNvPr id="0" name=""/>
        <dsp:cNvSpPr/>
      </dsp:nvSpPr>
      <dsp:spPr>
        <a:xfrm rot="10800000" flipH="1" flipV="1">
          <a:off x="0" y="3861378"/>
          <a:ext cx="2793290" cy="15917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err="1"/>
            <a:t>Skolesystemet</a:t>
          </a:r>
        </a:p>
      </dsp:txBody>
      <dsp:txXfrm rot="-10800000">
        <a:off x="0" y="3861378"/>
        <a:ext cx="2793290" cy="1591739"/>
      </dsp:txXfrm>
    </dsp:sp>
    <dsp:sp modelId="{2039F8FC-AE1F-4C1D-A8D4-56512BEEC3A7}">
      <dsp:nvSpPr>
        <dsp:cNvPr id="0" name=""/>
        <dsp:cNvSpPr/>
      </dsp:nvSpPr>
      <dsp:spPr>
        <a:xfrm>
          <a:off x="3514122" y="0"/>
          <a:ext cx="2749517" cy="164971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nb-NO" sz="3200" kern="1200"/>
            <a:t>Lover og regler i skolen</a:t>
          </a:r>
          <a:endParaRPr lang="en-US" sz="3200" kern="1200"/>
        </a:p>
      </dsp:txBody>
      <dsp:txXfrm>
        <a:off x="3514122" y="0"/>
        <a:ext cx="2749517" cy="1649710"/>
      </dsp:txXfrm>
    </dsp:sp>
    <dsp:sp modelId="{AA1D90C9-0CD1-4F69-B614-55FC46F797EF}">
      <dsp:nvSpPr>
        <dsp:cNvPr id="0" name=""/>
        <dsp:cNvSpPr/>
      </dsp:nvSpPr>
      <dsp:spPr>
        <a:xfrm>
          <a:off x="3514112" y="1890166"/>
          <a:ext cx="2749517" cy="164971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err="1"/>
            <a:t>Hjelp</a:t>
          </a:r>
          <a:r>
            <a:rPr lang="en-US" sz="3200" kern="1200"/>
            <a:t> </a:t>
          </a:r>
          <a:r>
            <a:rPr lang="en-US" sz="3200" kern="1200" err="1"/>
            <a:t>til</a:t>
          </a:r>
          <a:r>
            <a:rPr lang="en-US" sz="3200" kern="1200"/>
            <a:t> nye </a:t>
          </a:r>
          <a:r>
            <a:rPr lang="en-US" sz="3200" kern="1200" err="1"/>
            <a:t>elever</a:t>
          </a:r>
          <a:r>
            <a:rPr lang="en-US" sz="3200" kern="1200"/>
            <a:t> </a:t>
          </a:r>
          <a:r>
            <a:rPr lang="en-US" sz="3200" kern="1200" err="1"/>
            <a:t>i</a:t>
          </a:r>
          <a:r>
            <a:rPr lang="en-US" sz="3200" kern="1200"/>
            <a:t> Norge</a:t>
          </a:r>
        </a:p>
      </dsp:txBody>
      <dsp:txXfrm>
        <a:off x="3514112" y="1890166"/>
        <a:ext cx="2749517" cy="16497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0C3FD-CEA5-48AF-A593-6CFE2099E697}">
      <dsp:nvSpPr>
        <dsp:cNvPr id="0" name=""/>
        <dsp:cNvSpPr/>
      </dsp:nvSpPr>
      <dsp:spPr>
        <a:xfrm>
          <a:off x="4470333" y="1661638"/>
          <a:ext cx="91440" cy="760913"/>
        </a:xfrm>
        <a:custGeom>
          <a:avLst/>
          <a:gdLst/>
          <a:ahLst/>
          <a:cxnLst/>
          <a:rect l="0" t="0" r="0" b="0"/>
          <a:pathLst>
            <a:path>
              <a:moveTo>
                <a:pt x="45720" y="0"/>
              </a:moveTo>
              <a:lnTo>
                <a:pt x="45720" y="7609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C31344-789F-4EA2-A5FF-F3D78938AC15}">
      <dsp:nvSpPr>
        <dsp:cNvPr id="0" name=""/>
        <dsp:cNvSpPr/>
      </dsp:nvSpPr>
      <dsp:spPr>
        <a:xfrm>
          <a:off x="1272608" y="1661638"/>
          <a:ext cx="91440" cy="760913"/>
        </a:xfrm>
        <a:custGeom>
          <a:avLst/>
          <a:gdLst/>
          <a:ahLst/>
          <a:cxnLst/>
          <a:rect l="0" t="0" r="0" b="0"/>
          <a:pathLst>
            <a:path>
              <a:moveTo>
                <a:pt x="45720" y="0"/>
              </a:moveTo>
              <a:lnTo>
                <a:pt x="45720" y="7609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2A94DB-926E-4E44-98AD-1452CC6821C5}">
      <dsp:nvSpPr>
        <dsp:cNvPr id="0" name=""/>
        <dsp:cNvSpPr/>
      </dsp:nvSpPr>
      <dsp:spPr>
        <a:xfrm>
          <a:off x="10168" y="275"/>
          <a:ext cx="2616320" cy="1661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C35316-624B-4F21-8202-8DDFBB82B5BC}">
      <dsp:nvSpPr>
        <dsp:cNvPr id="0" name=""/>
        <dsp:cNvSpPr/>
      </dsp:nvSpPr>
      <dsp:spPr>
        <a:xfrm>
          <a:off x="300870" y="276442"/>
          <a:ext cx="2616320" cy="1661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nb-NO" sz="3200" b="1" kern="1200"/>
            <a:t>Enhet</a:t>
          </a:r>
          <a:r>
            <a:rPr lang="en-US" sz="3200" kern="1200"/>
            <a:t> =	</a:t>
          </a:r>
          <a:r>
            <a:rPr lang="ar-AE" sz="3200" kern="1200"/>
            <a:t>وحدة</a:t>
          </a:r>
          <a:endParaRPr lang="en-US" sz="3200" kern="1200"/>
        </a:p>
      </dsp:txBody>
      <dsp:txXfrm>
        <a:off x="349530" y="325102"/>
        <a:ext cx="2519000" cy="1564043"/>
      </dsp:txXfrm>
    </dsp:sp>
    <dsp:sp modelId="{8A69DFA7-26C4-49D7-B9D8-8D85D385F104}">
      <dsp:nvSpPr>
        <dsp:cNvPr id="0" name=""/>
        <dsp:cNvSpPr/>
      </dsp:nvSpPr>
      <dsp:spPr>
        <a:xfrm>
          <a:off x="10168" y="2422551"/>
          <a:ext cx="2616320" cy="1661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A6C8FF-5885-4C32-8399-82E8BF14E9D2}">
      <dsp:nvSpPr>
        <dsp:cNvPr id="0" name=""/>
        <dsp:cNvSpPr/>
      </dsp:nvSpPr>
      <dsp:spPr>
        <a:xfrm>
          <a:off x="300870" y="2698718"/>
          <a:ext cx="2616320" cy="1661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nb-NO" sz="3200" kern="1200"/>
            <a:t>Birim</a:t>
          </a:r>
          <a:endParaRPr lang="en-US" sz="3200" kern="1200"/>
        </a:p>
      </dsp:txBody>
      <dsp:txXfrm>
        <a:off x="349530" y="2747378"/>
        <a:ext cx="2519000" cy="1564043"/>
      </dsp:txXfrm>
    </dsp:sp>
    <dsp:sp modelId="{91CF3C31-6221-430C-BAA7-73A1BDB66614}">
      <dsp:nvSpPr>
        <dsp:cNvPr id="0" name=""/>
        <dsp:cNvSpPr/>
      </dsp:nvSpPr>
      <dsp:spPr>
        <a:xfrm>
          <a:off x="3207893" y="275"/>
          <a:ext cx="2616320" cy="1661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791759-FB03-4D5B-B2B0-F48F42044F1A}">
      <dsp:nvSpPr>
        <dsp:cNvPr id="0" name=""/>
        <dsp:cNvSpPr/>
      </dsp:nvSpPr>
      <dsp:spPr>
        <a:xfrm>
          <a:off x="3498595" y="276442"/>
          <a:ext cx="2616320" cy="1661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nb-NO" sz="3200" kern="1200"/>
            <a:t>Yekbûn</a:t>
          </a:r>
          <a:endParaRPr lang="en-US" sz="3200" kern="1200"/>
        </a:p>
      </dsp:txBody>
      <dsp:txXfrm>
        <a:off x="3547255" y="325102"/>
        <a:ext cx="2519000" cy="1564043"/>
      </dsp:txXfrm>
    </dsp:sp>
    <dsp:sp modelId="{A0F647CD-A262-4EDA-B877-0C069138CCA3}">
      <dsp:nvSpPr>
        <dsp:cNvPr id="0" name=""/>
        <dsp:cNvSpPr/>
      </dsp:nvSpPr>
      <dsp:spPr>
        <a:xfrm>
          <a:off x="3207893" y="2422551"/>
          <a:ext cx="2616320" cy="1661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BFE93E-22B3-4326-8ACE-8ED5611630FE}">
      <dsp:nvSpPr>
        <dsp:cNvPr id="0" name=""/>
        <dsp:cNvSpPr/>
      </dsp:nvSpPr>
      <dsp:spPr>
        <a:xfrm>
          <a:off x="3498595" y="2698718"/>
          <a:ext cx="2616320" cy="1661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nb-NO" sz="3200" kern="1200"/>
            <a:t>Unit</a:t>
          </a:r>
          <a:endParaRPr lang="en-US" sz="3200" kern="1200"/>
        </a:p>
      </dsp:txBody>
      <dsp:txXfrm>
        <a:off x="3547255" y="2747378"/>
        <a:ext cx="2519000" cy="15640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39B5F-A8D7-420F-8281-16258C9305A0}" type="datetimeFigureOut">
              <a:rPr lang="nb-NO" smtClean="0"/>
              <a:t>18.10.2022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C52AA1-2CC1-4623-820F-888CFD8B8839}" type="slidenum">
              <a:rPr lang="nb-NO" smtClean="0"/>
              <a:t>‹#›</a:t>
            </a:fld>
            <a:endParaRPr lang="nb-NO"/>
          </a:p>
        </p:txBody>
      </p:sp>
    </p:spTree>
    <p:extLst>
      <p:ext uri="{BB962C8B-B14F-4D97-AF65-F5344CB8AC3E}">
        <p14:creationId xmlns:p14="http://schemas.microsoft.com/office/powerpoint/2010/main" val="93224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o.wikipedia.org/wiki/Pedagogikk"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no.wikipedia.org/wiki/Elev"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8C52AA1-2CC1-4623-820F-888CFD8B8839}" type="slidenum">
              <a:rPr lang="nb-NO" smtClean="0"/>
              <a:t>2</a:t>
            </a:fld>
            <a:endParaRPr lang="nb-NO"/>
          </a:p>
        </p:txBody>
      </p:sp>
    </p:spTree>
    <p:extLst>
      <p:ext uri="{BB962C8B-B14F-4D97-AF65-F5344CB8AC3E}">
        <p14:creationId xmlns:p14="http://schemas.microsoft.com/office/powerpoint/2010/main" val="2638105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Samtale: Hva betyr det at foreldrene har ansvar/plikt til å sørge for at barna får gå på skole? </a:t>
            </a:r>
          </a:p>
          <a:p>
            <a:pPr marL="171450" indent="-171450">
              <a:buFontTx/>
              <a:buChar char="-"/>
            </a:pPr>
            <a:r>
              <a:rPr lang="nb-NO"/>
              <a:t>ikke ta barna ut på lang ferie, gi barna det utstyret de trenger, for eks. sekk og matpakke, riktige klær til turer. </a:t>
            </a:r>
          </a:p>
          <a:p>
            <a:pPr marL="171450" indent="-171450">
              <a:buFontTx/>
              <a:buChar char="-"/>
            </a:pPr>
            <a:r>
              <a:rPr lang="nb-NO"/>
              <a:t>Sørge for at barna er uthvilte når de kommer på skolen. </a:t>
            </a:r>
          </a:p>
          <a:p>
            <a:pPr marL="171450" indent="-171450">
              <a:buFontTx/>
              <a:buChar char="-"/>
            </a:pPr>
            <a:r>
              <a:rPr lang="nb-NO"/>
              <a:t>Foreldrene må også holde kontakt med skolen om viktige ting for barnet. </a:t>
            </a:r>
          </a:p>
          <a:p>
            <a:pPr marL="171450" indent="-171450">
              <a:buFontTx/>
              <a:buChar char="-"/>
            </a:pPr>
            <a:r>
              <a:rPr lang="nb-NO"/>
              <a:t>Gi beskjed når barnet ikke kommer på skolen</a:t>
            </a:r>
          </a:p>
          <a:p>
            <a:endParaRPr lang="nb-NO"/>
          </a:p>
        </p:txBody>
      </p:sp>
      <p:sp>
        <p:nvSpPr>
          <p:cNvPr id="4" name="Plassholder for lysbildenummer 3"/>
          <p:cNvSpPr>
            <a:spLocks noGrp="1"/>
          </p:cNvSpPr>
          <p:nvPr>
            <p:ph type="sldNum" sz="quarter" idx="5"/>
          </p:nvPr>
        </p:nvSpPr>
        <p:spPr/>
        <p:txBody>
          <a:bodyPr/>
          <a:lstStyle/>
          <a:p>
            <a:fld id="{88C52AA1-2CC1-4623-820F-888CFD8B8839}" type="slidenum">
              <a:rPr lang="nb-NO" smtClean="0"/>
              <a:t>11</a:t>
            </a:fld>
            <a:endParaRPr lang="nb-NO"/>
          </a:p>
        </p:txBody>
      </p:sp>
    </p:spTree>
    <p:extLst>
      <p:ext uri="{BB962C8B-B14F-4D97-AF65-F5344CB8AC3E}">
        <p14:creationId xmlns:p14="http://schemas.microsoft.com/office/powerpoint/2010/main" val="780792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t>Det står i loven at alle har rett til å ha det bra på skolen! Skolen har ansvar for at alle har det bra!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Skriv opp det deltakerne sier på tavla.</a:t>
            </a:r>
          </a:p>
          <a:p>
            <a:pPr marL="571500" indent="-571500">
              <a:buFontTx/>
              <a:buChar char="-"/>
            </a:pPr>
            <a:r>
              <a:rPr lang="nb-NO"/>
              <a:t>Ikke bli ertet, føle seg trygg, bli sett, få undervisning tilpasset seg. Eksempler: </a:t>
            </a:r>
            <a:r>
              <a:rPr lang="nb-NO" sz="1200" kern="1200">
                <a:solidFill>
                  <a:schemeClr val="tx1"/>
                </a:solidFill>
                <a:latin typeface="+mn-lt"/>
                <a:ea typeface="+mn-ea"/>
                <a:cs typeface="+mn-cs"/>
              </a:rPr>
              <a:t>Lek</a:t>
            </a:r>
          </a:p>
          <a:p>
            <a:pPr marL="571500" indent="-571500">
              <a:buFontTx/>
              <a:buChar char="-"/>
            </a:pPr>
            <a:r>
              <a:rPr lang="nb-NO" sz="1200" kern="1200">
                <a:solidFill>
                  <a:schemeClr val="tx1"/>
                </a:solidFill>
                <a:latin typeface="+mn-lt"/>
                <a:ea typeface="+mn-ea"/>
                <a:cs typeface="+mn-cs"/>
              </a:rPr>
              <a:t>Barnebøker</a:t>
            </a:r>
          </a:p>
          <a:p>
            <a:pPr marL="571500" indent="-571500">
              <a:buFontTx/>
              <a:buChar char="-"/>
            </a:pPr>
            <a:r>
              <a:rPr lang="nb-NO" sz="1200" kern="1200">
                <a:solidFill>
                  <a:schemeClr val="tx1"/>
                </a:solidFill>
                <a:latin typeface="+mn-lt"/>
                <a:ea typeface="+mn-ea"/>
                <a:cs typeface="+mn-cs"/>
              </a:rPr>
              <a:t>Enkel læring</a:t>
            </a:r>
          </a:p>
          <a:p>
            <a:pPr marL="571500" indent="-571500">
              <a:buFontTx/>
              <a:buChar char="-"/>
            </a:pPr>
            <a:r>
              <a:rPr lang="nb-NO" sz="1200" kern="1200">
                <a:solidFill>
                  <a:schemeClr val="tx1"/>
                </a:solidFill>
                <a:latin typeface="+mn-lt"/>
                <a:ea typeface="+mn-ea"/>
                <a:cs typeface="+mn-cs"/>
              </a:rPr>
              <a:t>Støtte og hjelp fra foreldre (foreldre involverer seg)</a:t>
            </a:r>
          </a:p>
          <a:p>
            <a:pPr marL="571500" indent="-571500">
              <a:buFontTx/>
              <a:buChar char="-"/>
            </a:pPr>
            <a:r>
              <a:rPr lang="nb-NO" sz="1200" kern="1200">
                <a:solidFill>
                  <a:schemeClr val="tx1"/>
                </a:solidFill>
                <a:latin typeface="+mn-lt"/>
                <a:ea typeface="+mn-ea"/>
                <a:cs typeface="+mn-cs"/>
              </a:rPr>
              <a:t>Rettigheter og regler </a:t>
            </a:r>
          </a:p>
          <a:p>
            <a:pPr marL="571500" indent="-571500">
              <a:buFontTx/>
              <a:buChar char="-"/>
            </a:pPr>
            <a:r>
              <a:rPr lang="nb-NO" sz="1200" kern="1200">
                <a:solidFill>
                  <a:schemeClr val="tx1"/>
                </a:solidFill>
                <a:latin typeface="+mn-lt"/>
                <a:ea typeface="+mn-ea"/>
                <a:cs typeface="+mn-cs"/>
              </a:rPr>
              <a:t>Å føle at de er en del av skolen</a:t>
            </a:r>
          </a:p>
          <a:p>
            <a:pPr marL="571500" indent="-571500">
              <a:buFontTx/>
              <a:buChar char="-"/>
            </a:pPr>
            <a:r>
              <a:rPr lang="nb-NO" sz="1200" kern="1200">
                <a:solidFill>
                  <a:schemeClr val="tx1"/>
                </a:solidFill>
                <a:latin typeface="+mn-lt"/>
                <a:ea typeface="+mn-ea"/>
                <a:cs typeface="+mn-cs"/>
              </a:rPr>
              <a:t>Å kunne dele – å kunne samarbeide</a:t>
            </a:r>
          </a:p>
          <a:p>
            <a:pPr marL="571500" indent="-571500">
              <a:buFontTx/>
              <a:buChar char="-"/>
            </a:pPr>
            <a:r>
              <a:rPr lang="nb-NO" sz="1200" kern="1200">
                <a:solidFill>
                  <a:schemeClr val="tx1"/>
                </a:solidFill>
                <a:latin typeface="+mn-lt"/>
                <a:ea typeface="+mn-ea"/>
                <a:cs typeface="+mn-cs"/>
              </a:rPr>
              <a:t>Sosialt liv</a:t>
            </a:r>
          </a:p>
          <a:p>
            <a:pPr marL="571500" indent="-571500">
              <a:buFontTx/>
              <a:buChar char="-"/>
            </a:pPr>
            <a:r>
              <a:rPr lang="nb-NO" sz="1200" kern="1200">
                <a:solidFill>
                  <a:schemeClr val="tx1"/>
                </a:solidFill>
                <a:latin typeface="+mn-lt"/>
                <a:ea typeface="+mn-ea"/>
                <a:cs typeface="+mn-cs"/>
              </a:rPr>
              <a:t>Å vite hvordan de gjør forskjellige aktiviteter</a:t>
            </a:r>
          </a:p>
          <a:p>
            <a:pPr marL="571500" indent="-571500">
              <a:buFontTx/>
              <a:buChar char="-"/>
            </a:pPr>
            <a:endParaRPr lang="nb-NO" sz="1200" kern="1200">
              <a:solidFill>
                <a:schemeClr val="tx1"/>
              </a:solidFill>
              <a:latin typeface="+mn-lt"/>
              <a:ea typeface="+mn-ea"/>
              <a:cs typeface="+mn-cs"/>
            </a:endParaRPr>
          </a:p>
          <a:p>
            <a:pPr marL="0" indent="0">
              <a:buFontTx/>
              <a:buNone/>
            </a:pPr>
            <a:endParaRPr lang="nb-NO" sz="1200" kern="1200">
              <a:solidFill>
                <a:schemeClr val="tx1"/>
              </a:solidFill>
              <a:latin typeface="+mn-lt"/>
              <a:ea typeface="+mn-ea"/>
              <a:cs typeface="+mn-cs"/>
            </a:endParaRPr>
          </a:p>
          <a:p>
            <a:r>
              <a:rPr lang="nb-NO"/>
              <a:t>Trygghet</a:t>
            </a:r>
          </a:p>
          <a:p>
            <a:r>
              <a:rPr lang="nb-NO"/>
              <a:t>Støtte</a:t>
            </a:r>
          </a:p>
          <a:p>
            <a:r>
              <a:rPr lang="nb-NO"/>
              <a:t>Tilhørighet</a:t>
            </a:r>
          </a:p>
          <a:p>
            <a:r>
              <a:rPr lang="nb-NO"/>
              <a:t>Personlige ressurser</a:t>
            </a:r>
          </a:p>
          <a:p>
            <a:r>
              <a:rPr lang="nb-NO"/>
              <a:t>Positive forventninger</a:t>
            </a:r>
          </a:p>
          <a:p>
            <a:r>
              <a:rPr lang="nb-NO"/>
              <a:t>At foreldrene er positive til skolen og samarbeider med skolen = hvis foreldre snakker stygt om skolen, lærere og systemet er det større sjanse for at barna gjør det dårlig på skolen</a:t>
            </a:r>
          </a:p>
          <a:p>
            <a:pPr marL="571500" indent="-571500">
              <a:buFontTx/>
              <a:buChar char="-"/>
            </a:pPr>
            <a:endParaRPr lang="nb-NO" sz="1200" kern="1200">
              <a:solidFill>
                <a:schemeClr val="tx1"/>
              </a:solidFill>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12</a:t>
            </a:fld>
            <a:endParaRPr lang="nb-NO"/>
          </a:p>
        </p:txBody>
      </p:sp>
    </p:spTree>
    <p:extLst>
      <p:ext uri="{BB962C8B-B14F-4D97-AF65-F5344CB8AC3E}">
        <p14:creationId xmlns:p14="http://schemas.microsoft.com/office/powerpoint/2010/main" val="1296903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Vi har snakket om enhetsskolen – fellesskolen i Norge. Som dere vet, er det veldig viktig at alle barna har god helse og trives på skolen – og får den opplæringen de har krav på. </a:t>
            </a:r>
            <a:br>
              <a:rPr lang="nb-NO"/>
            </a:b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 De ansatte på skolen skal følge med og gjøre noe når de mistenker at noen ikke har det bra. Skolen skal ha en plan for slike ting. Det gjelder også SFO. </a:t>
            </a:r>
            <a:r>
              <a:rPr lang="nb-NO" sz="1200"/>
              <a:t>Alle som jobber på skolen skal kjenne reglene og vite hva de skal gjøre om et barn ikke har det bra på skolen. </a:t>
            </a:r>
            <a:r>
              <a:rPr lang="nb-NO" sz="1200" b="0"/>
              <a:t>Det er viktig at foreldrene samarbeider med skolen for å lage et godt miljø – og forteller skolen om det skjer noe som er vanskelig for barnet. </a:t>
            </a:r>
            <a:r>
              <a:rPr lang="nb-NO" sz="1200" b="1"/>
              <a:t>Be deltakerne om eksempler på hva dette kan være!</a:t>
            </a:r>
          </a:p>
          <a:p>
            <a:br>
              <a:rPr lang="nb-NO"/>
            </a:br>
            <a:r>
              <a:rPr lang="nb-NO"/>
              <a:t>Det finnes i ulike lover for skolen og for helsetjenester. Skolen har plikt til å samarbeide med foreldrene om dette. </a:t>
            </a:r>
          </a:p>
          <a:p>
            <a:endParaRPr lang="nb-NO"/>
          </a:p>
          <a:p>
            <a:endParaRPr lang="nb-NO" b="1"/>
          </a:p>
          <a:p>
            <a:endParaRPr lang="nb-NO">
              <a:cs typeface="Calibri" panose="020F0502020204030204"/>
            </a:endParaRPr>
          </a:p>
          <a:p>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1CB0AAB1-4CC2-4EC4-B9FD-EBEF46E16E4A}" type="slidenum">
              <a:rPr lang="nb-NO" smtClean="0"/>
              <a:t>13</a:t>
            </a:fld>
            <a:endParaRPr lang="nb-NO"/>
          </a:p>
        </p:txBody>
      </p:sp>
    </p:spTree>
    <p:extLst>
      <p:ext uri="{BB962C8B-B14F-4D97-AF65-F5344CB8AC3E}">
        <p14:creationId xmlns:p14="http://schemas.microsoft.com/office/powerpoint/2010/main" val="936237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Hefte om mobbing på fug.no : https://foreldreutvalgene.no/fug/mobbing-foreldrenes-og-skolens-ansvar/  (link i overskriften, finnes kun på norsk, må derfor se an gruppa). </a:t>
            </a:r>
          </a:p>
          <a:p>
            <a:endParaRPr lang="nb-NO"/>
          </a:p>
          <a:p>
            <a:r>
              <a:rPr lang="nb-NO" b="1"/>
              <a:t>Viktig at deltakerne forstår ordet</a:t>
            </a:r>
            <a:r>
              <a:rPr lang="nb-NO"/>
              <a:t>. Mobbing kan skje mellom et barn og et annet barn/gruppe, eller mellom barn og voksne. Mobbing kan være: </a:t>
            </a:r>
          </a:p>
          <a:p>
            <a:r>
              <a:rPr lang="nb-NO"/>
              <a:t>• Verbal (for eksempel bruke kallenavn) </a:t>
            </a:r>
          </a:p>
          <a:p>
            <a:r>
              <a:rPr lang="nb-NO"/>
              <a:t>• Sosial (for eksempel bli holdt utenfor)</a:t>
            </a:r>
          </a:p>
          <a:p>
            <a:r>
              <a:rPr lang="nb-NO"/>
              <a:t>• Materiell (for eksempel få ødelagt klær og eiendeler) </a:t>
            </a:r>
          </a:p>
          <a:p>
            <a:r>
              <a:rPr lang="nb-NO"/>
              <a:t>• Psykisk (for eksempel bli truet eller tvunget til å gjøre noe) </a:t>
            </a:r>
          </a:p>
          <a:p>
            <a:r>
              <a:rPr lang="nb-NO"/>
              <a:t>• Fysisk (for eksempel bli slått eller sparket) </a:t>
            </a:r>
          </a:p>
          <a:p>
            <a:endParaRPr lang="nb-NO"/>
          </a:p>
        </p:txBody>
      </p:sp>
      <p:sp>
        <p:nvSpPr>
          <p:cNvPr id="4" name="Plassholder for lysbildenummer 3"/>
          <p:cNvSpPr>
            <a:spLocks noGrp="1"/>
          </p:cNvSpPr>
          <p:nvPr>
            <p:ph type="sldNum" sz="quarter" idx="5"/>
          </p:nvPr>
        </p:nvSpPr>
        <p:spPr/>
        <p:txBody>
          <a:bodyPr/>
          <a:lstStyle/>
          <a:p>
            <a:fld id="{88C52AA1-2CC1-4623-820F-888CFD8B8839}" type="slidenum">
              <a:rPr lang="nb-NO" smtClean="0"/>
              <a:t>14</a:t>
            </a:fld>
            <a:endParaRPr lang="nb-NO"/>
          </a:p>
        </p:txBody>
      </p:sp>
    </p:spTree>
    <p:extLst>
      <p:ext uri="{BB962C8B-B14F-4D97-AF65-F5344CB8AC3E}">
        <p14:creationId xmlns:p14="http://schemas.microsoft.com/office/powerpoint/2010/main" val="3254345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a:p>
            <a:pPr marL="171450" indent="-171450">
              <a:buFontTx/>
              <a:buChar char="-"/>
            </a:pPr>
            <a:r>
              <a:rPr lang="nb-NO"/>
              <a:t>Alle kan bli mobbet, </a:t>
            </a:r>
            <a:r>
              <a:rPr lang="nb-NO" b="1"/>
              <a:t>ofte litt tilfeldige ting som gjør at noen blir mobbet</a:t>
            </a:r>
            <a:r>
              <a:rPr lang="nb-NO"/>
              <a:t>. Hva tror deltakerne? (de som blir mobbet har ofte et lavere selvbilde, ikke utseende, klær, dialekt eller lignende som er viktigst.)</a:t>
            </a:r>
          </a:p>
          <a:p>
            <a:pPr marL="171450" indent="-171450">
              <a:buFontTx/>
              <a:buChar char="-"/>
            </a:pPr>
            <a:r>
              <a:rPr lang="nb-NO"/>
              <a:t>Hvorfor mobber barn? </a:t>
            </a:r>
          </a:p>
          <a:p>
            <a:pPr marL="628650" lvl="1" indent="-171450">
              <a:buFont typeface="Arial" panose="020B0604020202020204" pitchFamily="34" charset="0"/>
              <a:buChar char="•"/>
            </a:pPr>
            <a:r>
              <a:rPr lang="nb-NO"/>
              <a:t>De er sjalu.</a:t>
            </a:r>
          </a:p>
          <a:p>
            <a:pPr marL="628650" lvl="1" indent="-171450">
              <a:buFont typeface="Arial" panose="020B0604020202020204" pitchFamily="34" charset="0"/>
              <a:buChar char="•"/>
            </a:pPr>
            <a:r>
              <a:rPr lang="nb-NO"/>
              <a:t>De blir selv mobbet. </a:t>
            </a:r>
          </a:p>
          <a:p>
            <a:pPr marL="628650" lvl="1" indent="-171450">
              <a:buFont typeface="Arial" panose="020B0604020202020204" pitchFamily="34" charset="0"/>
              <a:buChar char="•"/>
            </a:pPr>
            <a:r>
              <a:rPr lang="nb-NO"/>
              <a:t>De vil være tøffe. </a:t>
            </a:r>
          </a:p>
          <a:p>
            <a:pPr marL="628650" lvl="1" indent="-171450">
              <a:buFont typeface="Arial" panose="020B0604020202020204" pitchFamily="34" charset="0"/>
              <a:buChar char="•"/>
            </a:pPr>
            <a:r>
              <a:rPr lang="nb-NO"/>
              <a:t>De vil skape samhold blant noen ved å stenge andre ute. </a:t>
            </a:r>
          </a:p>
          <a:p>
            <a:pPr marL="628650" lvl="1" indent="-171450">
              <a:buFont typeface="Arial" panose="020B0604020202020204" pitchFamily="34" charset="0"/>
              <a:buChar char="•"/>
            </a:pPr>
            <a:r>
              <a:rPr lang="nb-NO"/>
              <a:t>De vil ha oppmerksomhet. </a:t>
            </a:r>
          </a:p>
          <a:p>
            <a:pPr marL="628650" lvl="1" indent="-171450">
              <a:buFont typeface="Arial" panose="020B0604020202020204" pitchFamily="34" charset="0"/>
              <a:buChar char="•"/>
            </a:pPr>
            <a:r>
              <a:rPr lang="nb-NO"/>
              <a:t>De vil avreagere. </a:t>
            </a:r>
          </a:p>
          <a:p>
            <a:pPr marL="628650" lvl="1" indent="-171450">
              <a:buFont typeface="Arial" panose="020B0604020202020204" pitchFamily="34" charset="0"/>
              <a:buChar char="•"/>
            </a:pPr>
            <a:r>
              <a:rPr lang="nb-NO"/>
              <a:t>De vil kompensere for nederlag (foreldre slemme, kanskje mobbet av foreldre?) </a:t>
            </a:r>
            <a:r>
              <a:rPr lang="ar-AE"/>
              <a:t>تعويض</a:t>
            </a:r>
            <a:endParaRPr lang="nb-NO"/>
          </a:p>
          <a:p>
            <a:endParaRPr lang="nb-NO"/>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15</a:t>
            </a:fld>
            <a:endParaRPr lang="nb-NO"/>
          </a:p>
        </p:txBody>
      </p:sp>
    </p:spTree>
    <p:extLst>
      <p:ext uri="{BB962C8B-B14F-4D97-AF65-F5344CB8AC3E}">
        <p14:creationId xmlns:p14="http://schemas.microsoft.com/office/powerpoint/2010/main" val="3657155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891" indent="-342891">
              <a:buFont typeface="Wingdings" panose="05000000000000000000" pitchFamily="2" charset="2"/>
              <a:buChar char="v"/>
            </a:pPr>
            <a:r>
              <a:rPr lang="nb-NO"/>
              <a:t>Snakk sammen i grupper om dette. Dere er bekymret for at barna ikke har det bra på skolen. Barnet har ikke venner, dere tror barnet blir ertet. Barnet er lei seg og vil ikke gå på skolen.</a:t>
            </a:r>
          </a:p>
          <a:p>
            <a:pPr marL="342891" indent="-342891">
              <a:buFont typeface="Wingdings" panose="05000000000000000000" pitchFamily="2" charset="2"/>
              <a:buChar char="v"/>
            </a:pPr>
            <a:endParaRPr lang="nb-NO"/>
          </a:p>
          <a:p>
            <a:pPr marL="342891" indent="-342891">
              <a:buFont typeface="Wingdings" panose="05000000000000000000" pitchFamily="2" charset="2"/>
              <a:buChar char="v"/>
            </a:pPr>
            <a:r>
              <a:rPr lang="nb-NO"/>
              <a:t>Hva kan dere gjøre? </a:t>
            </a:r>
            <a:r>
              <a:rPr lang="nb-NO" sz="1200"/>
              <a:t>Skriv ned konkrete eksempler på det du er bekymret for. </a:t>
            </a:r>
          </a:p>
          <a:p>
            <a:pPr marL="342891" indent="-342891">
              <a:buFont typeface="Wingdings" panose="05000000000000000000" pitchFamily="2" charset="2"/>
              <a:buChar char="v"/>
            </a:pPr>
            <a:endParaRPr lang="nb-NO" sz="1200"/>
          </a:p>
          <a:p>
            <a:pPr marL="342891" indent="-342891">
              <a:buFont typeface="Wingdings" panose="05000000000000000000" pitchFamily="2" charset="2"/>
              <a:buChar char="v"/>
            </a:pPr>
            <a:r>
              <a:rPr lang="nb-NO" sz="1200"/>
              <a:t>Det er mange steder du kan få hjelp om skolen ikke tar ansvar for dette. </a:t>
            </a:r>
          </a:p>
          <a:p>
            <a:pPr marL="342891" indent="-342891">
              <a:buFont typeface="Wingdings" panose="05000000000000000000" pitchFamily="2" charset="2"/>
              <a:buChar char="v"/>
            </a:pPr>
            <a:endParaRPr lang="nb-NO" sz="1200"/>
          </a:p>
          <a:p>
            <a:pPr marL="342891" indent="-342891">
              <a:buFont typeface="Wingdings" panose="05000000000000000000" pitchFamily="2" charset="2"/>
              <a:buChar char="v"/>
            </a:pPr>
            <a:r>
              <a:rPr lang="nb-NO" sz="1200"/>
              <a:t>Ta kontakt med lærer først eller med rektor. Rektor har ansvar for å gjøre noe om barn blir mobbet</a:t>
            </a:r>
            <a:r>
              <a:rPr lang="nb-NO" sz="1200" b="1"/>
              <a:t>. Skolen skal ha en plan for å hjelpe barn som blir mobbet</a:t>
            </a:r>
            <a:r>
              <a:rPr lang="nb-NO" sz="1200"/>
              <a:t>.</a:t>
            </a:r>
            <a:endParaRPr lang="nb-NO"/>
          </a:p>
          <a:p>
            <a:endParaRPr lang="nb-NO"/>
          </a:p>
        </p:txBody>
      </p:sp>
      <p:sp>
        <p:nvSpPr>
          <p:cNvPr id="4" name="Plassholder for lysbildenummer 3"/>
          <p:cNvSpPr>
            <a:spLocks noGrp="1"/>
          </p:cNvSpPr>
          <p:nvPr>
            <p:ph type="sldNum" sz="quarter" idx="5"/>
          </p:nvPr>
        </p:nvSpPr>
        <p:spPr/>
        <p:txBody>
          <a:bodyPr/>
          <a:lstStyle/>
          <a:p>
            <a:fld id="{F78AFC30-CC30-4399-A673-D6A9C033CC8E}" type="slidenum">
              <a:rPr lang="nb-NO" smtClean="0"/>
              <a:t>16</a:t>
            </a:fld>
            <a:endParaRPr lang="nb-NO"/>
          </a:p>
        </p:txBody>
      </p:sp>
    </p:spTree>
    <p:extLst>
      <p:ext uri="{BB962C8B-B14F-4D97-AF65-F5344CB8AC3E}">
        <p14:creationId xmlns:p14="http://schemas.microsoft.com/office/powerpoint/2010/main" val="1551427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Bruk om det passer for kursdeltakerne. Deltakerne kan diskutere litt først.</a:t>
            </a:r>
            <a:br>
              <a:rPr lang="nb-NO">
                <a:cs typeface="Calibri"/>
              </a:rPr>
            </a:br>
            <a:r>
              <a:rPr lang="nb-NO">
                <a:cs typeface="Calibri"/>
              </a:rPr>
              <a:t>Se forslag til svar påfølgende sider (fag (utdanning) og danning (bli gode mennesker)</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17</a:t>
            </a:fld>
            <a:endParaRPr lang="nb-NO"/>
          </a:p>
        </p:txBody>
      </p:sp>
    </p:spTree>
    <p:extLst>
      <p:ext uri="{BB962C8B-B14F-4D97-AF65-F5344CB8AC3E}">
        <p14:creationId xmlns:p14="http://schemas.microsoft.com/office/powerpoint/2010/main" val="3336210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Med store ord kan vi si at vi går på skole for å bevare/ta vare på demokratiet vi har i Norge. Hvorfor sier vi dette? Deltakerne kan diskutere litt først.</a:t>
            </a:r>
            <a:br>
              <a:rPr lang="nb-NO">
                <a:cs typeface="Calibri"/>
              </a:rPr>
            </a:br>
            <a:endParaRPr lang="nb-NO">
              <a:cs typeface="Calibri"/>
            </a:endParaRPr>
          </a:p>
          <a:p>
            <a:r>
              <a:rPr lang="nb-NO">
                <a:cs typeface="Calibri"/>
              </a:rPr>
              <a:t>For å ta vare på demokratiet må elever få utdanning. De må lære noe (få kunnskap) og gjøre noe (ferdigheter).</a:t>
            </a:r>
          </a:p>
          <a:p>
            <a:endParaRPr lang="nb-NO">
              <a:cs typeface="Calibri"/>
            </a:endParaRPr>
          </a:p>
          <a:p>
            <a:r>
              <a:rPr lang="nb-NO">
                <a:cs typeface="Calibri"/>
              </a:rPr>
              <a:t>Demokrati krever at folk har en viss kunnskap og verdisett. Derfor er d</a:t>
            </a:r>
            <a:r>
              <a:rPr lang="nb-NO"/>
              <a:t>erfor er verdier også en stor del av skolen.</a:t>
            </a:r>
            <a:r>
              <a:rPr lang="nb-NO">
                <a:cs typeface="Calibri"/>
              </a:rPr>
              <a:t> Likestilling, flerkulturell kultur og samarbeid er eksempler på verdier i skolen.  </a:t>
            </a:r>
          </a:p>
          <a:p>
            <a:endParaRPr lang="nb-NO" b="1">
              <a:cs typeface="Calibri"/>
            </a:endParaRPr>
          </a:p>
          <a:p>
            <a:r>
              <a:rPr lang="nb-NO" b="1">
                <a:cs typeface="Calibri"/>
              </a:rPr>
              <a:t>Vi sier derfor at skolen både skal utdanne og danne elevene. </a:t>
            </a:r>
            <a:r>
              <a:rPr lang="nb-NO">
                <a:cs typeface="Calibri"/>
              </a:rPr>
              <a:t>Både utdanningen og danningen finner vi igjen i fagene elevene har på skolen, hvordan elever og lærere skal være/oppføre seg, måten elevene jobber på og ikke minst i samarbeidet mellom skolen og foreldrene. </a:t>
            </a:r>
          </a:p>
          <a:p>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18</a:t>
            </a:fld>
            <a:endParaRPr lang="nb-NO"/>
          </a:p>
        </p:txBody>
      </p:sp>
    </p:spTree>
    <p:extLst>
      <p:ext uri="{BB962C8B-B14F-4D97-AF65-F5344CB8AC3E}">
        <p14:creationId xmlns:p14="http://schemas.microsoft.com/office/powerpoint/2010/main" val="3336210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Deltakerne kan diskutere litt først.</a:t>
            </a:r>
            <a:br>
              <a:rPr lang="nb-NO">
                <a:cs typeface="Calibri"/>
              </a:rPr>
            </a:br>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19</a:t>
            </a:fld>
            <a:endParaRPr lang="nb-NO"/>
          </a:p>
        </p:txBody>
      </p:sp>
    </p:spTree>
    <p:extLst>
      <p:ext uri="{BB962C8B-B14F-4D97-AF65-F5344CB8AC3E}">
        <p14:creationId xmlns:p14="http://schemas.microsoft.com/office/powerpoint/2010/main" val="1021227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cs typeface="Calibri"/>
              </a:rPr>
              <a:t>Vi sier at skolen både skal utdanne og danne elevene. Forklar hva vi mener med «danne». (forme, oppdra, påvirke)</a:t>
            </a:r>
          </a:p>
          <a:p>
            <a:endParaRPr lang="nb-NO" b="1">
              <a:cs typeface="Calibri"/>
            </a:endParaRPr>
          </a:p>
          <a:p>
            <a:r>
              <a:rPr lang="nb-NO">
                <a:cs typeface="Calibri"/>
              </a:rPr>
              <a:t>Både utdanningen og danningen finner vi igjen i fagene elevene har på skolen, hvordan elever og lærere skal være/oppføre seg, måten elevene jobber på og ikke minst i samarbeidet mellom skolen og foreldrene. Nytt fag nå: Livsmestring</a:t>
            </a:r>
          </a:p>
          <a:p>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20</a:t>
            </a:fld>
            <a:endParaRPr lang="nb-NO"/>
          </a:p>
        </p:txBody>
      </p:sp>
    </p:spTree>
    <p:extLst>
      <p:ext uri="{BB962C8B-B14F-4D97-AF65-F5344CB8AC3E}">
        <p14:creationId xmlns:p14="http://schemas.microsoft.com/office/powerpoint/2010/main" val="2279644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https://www.youtube.com/watch?app=desktop&amp;v=Hd1x3VsSXFI.   (filmen er på dansk, men kan ha norsk tekst. Ikke så viktig å forstå hva de sier)</a:t>
            </a:r>
          </a:p>
          <a:p>
            <a:endParaRPr lang="nb-NO">
              <a:cs typeface="Calibri"/>
            </a:endParaRPr>
          </a:p>
          <a:p>
            <a:r>
              <a:rPr lang="nb-NO"/>
              <a:t>Gamledager: </a:t>
            </a:r>
            <a:br>
              <a:rPr lang="nb-NO">
                <a:cs typeface="+mn-lt"/>
              </a:rPr>
            </a:br>
            <a:r>
              <a:rPr lang="nb-NO">
                <a:cs typeface="Calibri"/>
              </a:rPr>
              <a:t>Link til en film som viser skolen i gamledager. Brukes som utgangspunkt for samtale. Hva gjenkjenner deltakerne? Snakk om at dette er skolen i Norge i gamledager. </a:t>
            </a:r>
          </a:p>
          <a:p>
            <a:endParaRPr lang="nb-NO">
              <a:cs typeface="Calibri"/>
            </a:endParaRPr>
          </a:p>
          <a:p>
            <a:r>
              <a:rPr lang="nb-NO">
                <a:cs typeface="Calibri"/>
              </a:rPr>
              <a:t>Kan deltakerne forklare forskjellen mellom skolen på filmen og skolen i dag? Var det enhetsskole? Disiplin, måten de lærer på/pugge, måten de hilser på, hva de lærer (mye pugge bibelen) etc. </a:t>
            </a:r>
            <a:endParaRPr lang="nb-NO"/>
          </a:p>
          <a:p>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3</a:t>
            </a:fld>
            <a:endParaRPr lang="nb-NO"/>
          </a:p>
        </p:txBody>
      </p:sp>
    </p:spTree>
    <p:extLst>
      <p:ext uri="{BB962C8B-B14F-4D97-AF65-F5344CB8AC3E}">
        <p14:creationId xmlns:p14="http://schemas.microsoft.com/office/powerpoint/2010/main" val="3036454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 Snakk sammen. Hva er forskjellen på disse to skolene? Hvordan jobber læreren? (Står ved tavla og forteller, elevene bare hører og lærer det lærer sier. )  Elevene skal ikke avbryte og spørre for mye.</a:t>
            </a:r>
          </a:p>
          <a:p>
            <a:endParaRPr lang="nb-NO">
              <a:cs typeface="Calibri"/>
            </a:endParaRPr>
          </a:p>
          <a:p>
            <a:r>
              <a:rPr lang="nb-NO">
                <a:cs typeface="Calibri"/>
              </a:rPr>
              <a:t>NÅ: </a:t>
            </a:r>
          </a:p>
          <a:p>
            <a:r>
              <a:rPr lang="nb-NO" b="1" u="sng">
                <a:cs typeface="Calibri"/>
              </a:rPr>
              <a:t>Lærerrollen:</a:t>
            </a:r>
          </a:p>
          <a:p>
            <a:r>
              <a:rPr lang="nb-NO" b="0"/>
              <a:t>Lærerrollen er mer som en veileder.</a:t>
            </a:r>
            <a:endParaRPr lang="nb-NO" b="0">
              <a:cs typeface="Calibri"/>
            </a:endParaRPr>
          </a:p>
          <a:p>
            <a:r>
              <a:rPr lang="nb-NO" b="0">
                <a:cs typeface="Calibri"/>
              </a:rPr>
              <a:t>Lærer og elev skal samarbeide om hva elevene skal lære og hvordan de skal lære det.</a:t>
            </a:r>
          </a:p>
          <a:p>
            <a:r>
              <a:rPr lang="nb-NO" b="0">
                <a:cs typeface="Calibri"/>
              </a:rPr>
              <a:t>Læreren har ikke alle svarene. Lærer skal motivere eleven til å undersøke svar selv, til å jobbe sammen med andre og se muligheter. Elevene skal si sin mening.</a:t>
            </a:r>
          </a:p>
        </p:txBody>
      </p:sp>
      <p:sp>
        <p:nvSpPr>
          <p:cNvPr id="4" name="Plassholder for lysbildenummer 3"/>
          <p:cNvSpPr>
            <a:spLocks noGrp="1"/>
          </p:cNvSpPr>
          <p:nvPr>
            <p:ph type="sldNum" sz="quarter" idx="5"/>
          </p:nvPr>
        </p:nvSpPr>
        <p:spPr/>
        <p:txBody>
          <a:bodyPr/>
          <a:lstStyle/>
          <a:p>
            <a:fld id="{424BBA70-38CC-4203-989E-D23586E97586}" type="slidenum">
              <a:rPr lang="nb-NO" smtClean="0"/>
              <a:t>21</a:t>
            </a:fld>
            <a:endParaRPr lang="nb-NO"/>
          </a:p>
        </p:txBody>
      </p:sp>
    </p:spTree>
    <p:extLst>
      <p:ext uri="{BB962C8B-B14F-4D97-AF65-F5344CB8AC3E}">
        <p14:creationId xmlns:p14="http://schemas.microsoft.com/office/powerpoint/2010/main" val="688402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cs typeface="Calibri"/>
            </a:endParaRPr>
          </a:p>
          <a:p>
            <a:pPr marL="228600" indent="-228600">
              <a:buAutoNum type="arabicPeriod"/>
            </a:pPr>
            <a:r>
              <a:rPr lang="nb-NO"/>
              <a:t>Barn som ikke snakker norsk, skal få ekstra hjelp til de er flinke nok til å gå i vanlig klasse. </a:t>
            </a:r>
          </a:p>
          <a:p>
            <a:pPr marL="228600" indent="-228600">
              <a:buAutoNum type="arabicPeriod"/>
            </a:pPr>
            <a:r>
              <a:rPr lang="nb-NO"/>
              <a:t>Dette organiseres litt forskjellig, så man må finne ut hvordan det organiseres i den enkelte kommune. I Bærum får alle nyankomne elever tilbud om plass i Velkomstklassene (i cirka ett år), hvor det er intensiv norskopplæring. </a:t>
            </a:r>
            <a:br>
              <a:rPr lang="nb-NO"/>
            </a:br>
            <a:endParaRPr lang="nb-NO"/>
          </a:p>
          <a:p>
            <a:pPr marL="228600" indent="-228600">
              <a:buAutoNum type="arabicPeriod"/>
            </a:pPr>
            <a:r>
              <a:rPr lang="nb-NO"/>
              <a:t>Det er også tospråklig fagopplæring for mange språk i Bærum. Da får elevene fagopplæring med lærer som snakker morsmålet en time i uken. Dette er for å lære fag gjennom morsmålet sitt. </a:t>
            </a:r>
            <a:endParaRPr lang="nb-NO">
              <a:cs typeface="Calibri"/>
            </a:endParaRPr>
          </a:p>
          <a:p>
            <a:r>
              <a:rPr lang="nb-NO">
                <a:cs typeface="Calibri"/>
              </a:rPr>
              <a:t>Vi vet at morsmålet er viktig for å lære et nytt språk, og det er en ressurs vi bruker.</a:t>
            </a:r>
          </a:p>
          <a:p>
            <a:endParaRPr lang="nb-NO">
              <a:cs typeface="Calibri"/>
            </a:endParaRPr>
          </a:p>
          <a:p>
            <a:endParaRPr lang="nb-NO"/>
          </a:p>
          <a:p>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22</a:t>
            </a:fld>
            <a:endParaRPr lang="nb-NO"/>
          </a:p>
        </p:txBody>
      </p:sp>
    </p:spTree>
    <p:extLst>
      <p:ext uri="{BB962C8B-B14F-4D97-AF65-F5344CB8AC3E}">
        <p14:creationId xmlns:p14="http://schemas.microsoft.com/office/powerpoint/2010/main" val="3499711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cs typeface="Calibri"/>
              </a:rPr>
              <a:t>FILMEN ER PÅ FLERE SPRÅK. </a:t>
            </a:r>
          </a:p>
          <a:p>
            <a:r>
              <a:rPr lang="nb-NO" b="1">
                <a:cs typeface="Calibri"/>
              </a:rPr>
              <a:t>Bruk den som utgangspunkt for samtale. </a:t>
            </a:r>
          </a:p>
          <a:p>
            <a:endParaRPr lang="nb-NO" b="1">
              <a:cs typeface="Calibri"/>
            </a:endParaRPr>
          </a:p>
          <a:p>
            <a:r>
              <a:rPr lang="nb-NO">
                <a:cs typeface="Calibri"/>
              </a:rPr>
              <a:t>. Filmen viser hvordan skoledagen er, og hvordan lærere og elever jobber sammen.</a:t>
            </a:r>
          </a:p>
          <a:p>
            <a:endParaRPr lang="nb-NO">
              <a:cs typeface="Calibri"/>
            </a:endParaRPr>
          </a:p>
          <a:p>
            <a:r>
              <a:rPr lang="nb-NO" b="1">
                <a:cs typeface="Calibri"/>
              </a:rPr>
              <a:t>Spørsmål etter filmen:</a:t>
            </a:r>
          </a:p>
          <a:p>
            <a:r>
              <a:rPr lang="nb-NO"/>
              <a:t>- Hva er likt og ulikt fra skolen du er vant til?</a:t>
            </a:r>
            <a:endParaRPr lang="nb-NO">
              <a:cs typeface="Calibri"/>
            </a:endParaRPr>
          </a:p>
          <a:p>
            <a:r>
              <a:rPr lang="nb-NO">
                <a:cs typeface="Calibri"/>
              </a:rPr>
              <a:t>- Er det noe du er overrasket over? Hva i så fall?</a:t>
            </a:r>
          </a:p>
          <a:p>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23</a:t>
            </a:fld>
            <a:endParaRPr lang="nb-NO"/>
          </a:p>
        </p:txBody>
      </p:sp>
    </p:spTree>
    <p:extLst>
      <p:ext uri="{BB962C8B-B14F-4D97-AF65-F5344CB8AC3E}">
        <p14:creationId xmlns:p14="http://schemas.microsoft.com/office/powerpoint/2010/main" val="3171059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Dette er for Bærum kommune. </a:t>
            </a:r>
          </a:p>
          <a:p>
            <a:r>
              <a:rPr lang="nb-NO">
                <a:cs typeface="Calibri"/>
              </a:rPr>
              <a:t>Har deltakerne barn i IFK? Snakk om tilbudet. Bruke dette hvis det er relevant.</a:t>
            </a:r>
          </a:p>
          <a:p>
            <a:endParaRPr lang="nb-NO">
              <a:cs typeface="Calibri"/>
            </a:endParaRPr>
          </a:p>
          <a:p>
            <a:r>
              <a:rPr lang="nb-NO" b="1">
                <a:cs typeface="Calibri"/>
              </a:rPr>
              <a:t>Hensikt:</a:t>
            </a:r>
          </a:p>
          <a:p>
            <a:r>
              <a:rPr lang="nb-NO">
                <a:cs typeface="Calibri"/>
              </a:rPr>
              <a:t>foreldrene kan selv bestemme om barnet skal gå på IFK eller begynne på nærskolen.</a:t>
            </a:r>
          </a:p>
          <a:p>
            <a:r>
              <a:rPr lang="nb-NO">
                <a:cs typeface="Calibri"/>
              </a:rPr>
              <a:t>Intensiv norskopplæring så elevene kan norsk godt nok til å begynne på lokalskolen sin. Det tar flere år å lære et språk godt nok, så elevene er ikke ferdig med å lære norsk når de er ferdige i Velkomstklassene.</a:t>
            </a:r>
          </a:p>
          <a:p>
            <a:endParaRPr lang="nb-NO">
              <a:cs typeface="Calibri"/>
            </a:endParaRPr>
          </a:p>
          <a:p>
            <a:r>
              <a:rPr lang="nb-NO">
                <a:cs typeface="Calibri"/>
              </a:rPr>
              <a:t>For hvem:</a:t>
            </a:r>
          </a:p>
          <a:p>
            <a:r>
              <a:rPr lang="nb-NO">
                <a:cs typeface="Calibri"/>
              </a:rPr>
              <a:t>Alle nyankomne elever som ikke snakker engelsk får tilbud om Velkomstklassene. Vanligvis går elevene der ett år, men kan være der inntil to år</a:t>
            </a:r>
          </a:p>
          <a:p>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24</a:t>
            </a:fld>
            <a:endParaRPr lang="nb-NO"/>
          </a:p>
        </p:txBody>
      </p:sp>
    </p:spTree>
    <p:extLst>
      <p:ext uri="{BB962C8B-B14F-4D97-AF65-F5344CB8AC3E}">
        <p14:creationId xmlns:p14="http://schemas.microsoft.com/office/powerpoint/2010/main" val="1044571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Courier New" panose="020B0604020202020204" pitchFamily="34" charset="0"/>
              <a:buChar char="o"/>
            </a:pPr>
            <a:r>
              <a:rPr lang="nb-NO" sz="1200">
                <a:latin typeface="Calibri" panose="020F0502020204030204" pitchFamily="34" charset="0"/>
                <a:cs typeface="Calibri" panose="020F0502020204030204" pitchFamily="34" charset="0"/>
              </a:rPr>
              <a:t>Elevene har </a:t>
            </a:r>
            <a:r>
              <a:rPr lang="nb-NO" sz="1200" b="1">
                <a:latin typeface="Calibri" panose="020F0502020204030204" pitchFamily="34" charset="0"/>
                <a:cs typeface="Calibri" panose="020F0502020204030204" pitchFamily="34" charset="0"/>
              </a:rPr>
              <a:t>ikke lært norsk ferdig </a:t>
            </a:r>
            <a:r>
              <a:rPr lang="nb-NO" sz="1200">
                <a:latin typeface="Calibri" panose="020F0502020204030204" pitchFamily="34" charset="0"/>
                <a:cs typeface="Calibri" panose="020F0502020204030204" pitchFamily="34" charset="0"/>
              </a:rPr>
              <a:t>etter å ha vært i Velkomstklassene</a:t>
            </a:r>
          </a:p>
          <a:p>
            <a:pPr marL="285750" indent="-285750">
              <a:buFont typeface="Courier New" panose="020B0604020202020204" pitchFamily="34" charset="0"/>
              <a:buChar char="o"/>
            </a:pPr>
            <a:r>
              <a:rPr lang="nb-NO" sz="1200">
                <a:latin typeface="Calibri" panose="020F0502020204030204" pitchFamily="34" charset="0"/>
                <a:cs typeface="Calibri" panose="020F0502020204030204" pitchFamily="34" charset="0"/>
              </a:rPr>
              <a:t>Tar gjerne fem-seks år for å lære et språk godt nok (faglig). Foreldrene må være </a:t>
            </a:r>
            <a:r>
              <a:rPr lang="nb-NO" sz="1200" b="1">
                <a:latin typeface="Calibri" panose="020F0502020204030204" pitchFamily="34" charset="0"/>
                <a:cs typeface="Calibri" panose="020F0502020204030204" pitchFamily="34" charset="0"/>
              </a:rPr>
              <a:t>tålmodige</a:t>
            </a:r>
            <a:r>
              <a:rPr lang="nb-NO" sz="1200">
                <a:latin typeface="Calibri" panose="020F0502020204030204" pitchFamily="34" charset="0"/>
                <a:cs typeface="Calibri" panose="020F0502020204030204" pitchFamily="34" charset="0"/>
              </a:rPr>
              <a:t>, kanskje ikke vente at barnet får like gode resultater som i hjemlandet med en gang…</a:t>
            </a:r>
          </a:p>
          <a:p>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25</a:t>
            </a:fld>
            <a:endParaRPr lang="nb-NO"/>
          </a:p>
        </p:txBody>
      </p:sp>
    </p:spTree>
    <p:extLst>
      <p:ext uri="{BB962C8B-B14F-4D97-AF65-F5344CB8AC3E}">
        <p14:creationId xmlns:p14="http://schemas.microsoft.com/office/powerpoint/2010/main" val="87788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Courier New" panose="020B0604020202020204" pitchFamily="34" charset="0"/>
              <a:buNone/>
            </a:pPr>
            <a:r>
              <a:rPr lang="nb-NO" sz="1200">
                <a:latin typeface="Calibri" panose="020F0502020204030204" pitchFamily="34" charset="0"/>
                <a:cs typeface="Calibri" panose="020F0502020204030204" pitchFamily="34" charset="0"/>
              </a:rPr>
              <a:t>Ta kontakt med læreren. Barn har krav på tilrettelagt undervisning og tilpasset lærerplan inntil de kan godt nok norsk. Derfor har læreren ofte ekstra tester for nye elever – for å kartlegge hvor mye de kan og hva de har behov for.</a:t>
            </a:r>
          </a:p>
          <a:p>
            <a:pPr marL="0" indent="0">
              <a:buFont typeface="Courier New" panose="020B0604020202020204" pitchFamily="34" charset="0"/>
              <a:buNone/>
            </a:pPr>
            <a:r>
              <a:rPr lang="nb-NO" sz="1200">
                <a:latin typeface="Calibri" panose="020F0502020204030204" pitchFamily="34" charset="0"/>
                <a:cs typeface="Calibri" panose="020F0502020204030204" pitchFamily="34" charset="0"/>
              </a:rPr>
              <a:t>Motiver barnet, vis interesse, fokuser på det de klarer, vær tålmodige…</a:t>
            </a:r>
          </a:p>
        </p:txBody>
      </p:sp>
      <p:sp>
        <p:nvSpPr>
          <p:cNvPr id="4" name="Plassholder for lysbildenummer 3"/>
          <p:cNvSpPr>
            <a:spLocks noGrp="1"/>
          </p:cNvSpPr>
          <p:nvPr>
            <p:ph type="sldNum" sz="quarter" idx="5"/>
          </p:nvPr>
        </p:nvSpPr>
        <p:spPr/>
        <p:txBody>
          <a:bodyPr/>
          <a:lstStyle/>
          <a:p>
            <a:fld id="{424BBA70-38CC-4203-989E-D23586E97586}" type="slidenum">
              <a:rPr lang="nb-NO" smtClean="0"/>
              <a:t>26</a:t>
            </a:fld>
            <a:endParaRPr lang="nb-NO"/>
          </a:p>
        </p:txBody>
      </p:sp>
    </p:spTree>
    <p:extLst>
      <p:ext uri="{BB962C8B-B14F-4D97-AF65-F5344CB8AC3E}">
        <p14:creationId xmlns:p14="http://schemas.microsoft.com/office/powerpoint/2010/main" val="396408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a:t>Skolen har plikt til å følge opp fravær.</a:t>
            </a:r>
          </a:p>
          <a:p>
            <a:r>
              <a:rPr lang="nb-NO" sz="1200" b="1" i="0" kern="1200">
                <a:solidFill>
                  <a:schemeClr val="tx1"/>
                </a:solidFill>
                <a:effectLst/>
                <a:latin typeface="+mn-lt"/>
                <a:ea typeface="+mn-ea"/>
                <a:cs typeface="+mn-cs"/>
              </a:rPr>
              <a:t>To fraværsgrunner som godtas i grunnskolen</a:t>
            </a:r>
            <a:r>
              <a:rPr lang="nb-NO" sz="1200" b="0" i="0" kern="1200">
                <a:solidFill>
                  <a:schemeClr val="tx1"/>
                </a:solidFill>
                <a:effectLst/>
                <a:latin typeface="+mn-lt"/>
                <a:ea typeface="+mn-ea"/>
                <a:cs typeface="+mn-cs"/>
              </a:rPr>
              <a:t>. </a:t>
            </a:r>
            <a:br>
              <a:rPr lang="nb-NO" sz="1200" b="0" i="0" kern="1200">
                <a:solidFill>
                  <a:schemeClr val="tx1"/>
                </a:solidFill>
                <a:effectLst/>
                <a:latin typeface="+mn-lt"/>
                <a:ea typeface="+mn-ea"/>
                <a:cs typeface="+mn-cs"/>
              </a:rPr>
            </a:br>
            <a:r>
              <a:rPr lang="nb-NO" sz="1200" b="0" i="0" kern="1200">
                <a:solidFill>
                  <a:schemeClr val="tx1"/>
                </a:solidFill>
                <a:effectLst/>
                <a:latin typeface="+mn-lt"/>
                <a:ea typeface="+mn-ea"/>
                <a:cs typeface="+mn-cs"/>
              </a:rPr>
              <a:t>Det er fordi eleven har </a:t>
            </a:r>
            <a:r>
              <a:rPr lang="nb-NO" sz="1200" b="1" i="0" kern="1200">
                <a:solidFill>
                  <a:schemeClr val="tx1"/>
                </a:solidFill>
                <a:effectLst/>
                <a:latin typeface="+mn-lt"/>
                <a:ea typeface="+mn-ea"/>
                <a:cs typeface="+mn-cs"/>
              </a:rPr>
              <a:t>opplæringsplikt</a:t>
            </a:r>
            <a:r>
              <a:rPr lang="nb-NO" sz="1200" b="0" i="0" kern="1200">
                <a:solidFill>
                  <a:schemeClr val="tx1"/>
                </a:solidFill>
                <a:effectLst/>
                <a:latin typeface="+mn-lt"/>
                <a:ea typeface="+mn-ea"/>
                <a:cs typeface="+mn-cs"/>
              </a:rPr>
              <a:t>. Opplæringsplikten betyr at eleven i utgangspunktet skal delta i opplæringen. </a:t>
            </a:r>
          </a:p>
          <a:p>
            <a:r>
              <a:rPr lang="nb-NO" sz="1200" b="0" i="0" kern="1200">
                <a:solidFill>
                  <a:schemeClr val="tx1"/>
                </a:solidFill>
                <a:effectLst/>
                <a:latin typeface="+mn-lt"/>
                <a:ea typeface="+mn-ea"/>
                <a:cs typeface="+mn-cs"/>
              </a:rPr>
              <a:t>Dersom eleven skal være borte, må foreldrene </a:t>
            </a:r>
            <a:r>
              <a:rPr lang="nb-NO" sz="1200" b="1" i="0" kern="1200">
                <a:solidFill>
                  <a:schemeClr val="tx1"/>
                </a:solidFill>
                <a:effectLst/>
                <a:latin typeface="+mn-lt"/>
                <a:ea typeface="+mn-ea"/>
                <a:cs typeface="+mn-cs"/>
              </a:rPr>
              <a:t>søke permisjon.</a:t>
            </a:r>
            <a:r>
              <a:rPr lang="nb-NO" sz="1200" b="0" i="0" kern="1200">
                <a:solidFill>
                  <a:schemeClr val="tx1"/>
                </a:solidFill>
                <a:effectLst/>
                <a:latin typeface="+mn-lt"/>
                <a:ea typeface="+mn-ea"/>
                <a:cs typeface="+mn-cs"/>
              </a:rPr>
              <a:t> Når eleven er borte på grunn av helse/sykdom, er melding fra foreldrene gyldig dokumentasjon. Skolen har plikt til å følge opp  - fordi eleven har plikt/rett til å komme til skolen. For flere detaljer: https://www.udir.no/regelverkstolkninger/opplaring/Skoleeiers-ansvar/barn-som-ikke-moter-pa-skolen---for-skoler-og-skoleeiere/4/.</a:t>
            </a:r>
          </a:p>
          <a:p>
            <a:r>
              <a:rPr lang="nb-NO" sz="1200" b="0" i="0" kern="1200">
                <a:solidFill>
                  <a:schemeClr val="tx1"/>
                </a:solidFill>
                <a:effectLst/>
                <a:latin typeface="+mn-lt"/>
                <a:ea typeface="+mn-ea"/>
                <a:cs typeface="+mn-cs"/>
              </a:rPr>
              <a:t>HVORDAN FORESATTE REGISTRERES FRAVÆR?</a:t>
            </a:r>
          </a:p>
          <a:p>
            <a:endParaRPr lang="nb-NO" sz="1200" b="0" i="0" kern="1200">
              <a:solidFill>
                <a:schemeClr val="tx1"/>
              </a:solidFill>
              <a:effectLst/>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fld id="{BE95B0EB-6B15-4179-9CCD-AB3D17EA1BFC}" type="slidenum">
              <a:rPr lang="nb-NO" smtClean="0"/>
              <a:t>27</a:t>
            </a:fld>
            <a:endParaRPr lang="nb-NO"/>
          </a:p>
        </p:txBody>
      </p:sp>
    </p:spTree>
    <p:extLst>
      <p:ext uri="{BB962C8B-B14F-4D97-AF65-F5344CB8AC3E}">
        <p14:creationId xmlns:p14="http://schemas.microsoft.com/office/powerpoint/2010/main" val="3798485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a:t>Skolen har plikt til å følge opp fravær.</a:t>
            </a:r>
          </a:p>
          <a:p>
            <a:r>
              <a:rPr lang="nb-NO" sz="1200" b="1" i="0" kern="1200">
                <a:solidFill>
                  <a:schemeClr val="tx1"/>
                </a:solidFill>
                <a:effectLst/>
                <a:latin typeface="+mn-lt"/>
                <a:ea typeface="+mn-ea"/>
                <a:cs typeface="+mn-cs"/>
              </a:rPr>
              <a:t>To fraværsgrunner som godtas i grunnskolen</a:t>
            </a:r>
            <a:r>
              <a:rPr lang="nb-NO" sz="1200" b="0" i="0" kern="1200">
                <a:solidFill>
                  <a:schemeClr val="tx1"/>
                </a:solidFill>
                <a:effectLst/>
                <a:latin typeface="+mn-lt"/>
                <a:ea typeface="+mn-ea"/>
                <a:cs typeface="+mn-cs"/>
              </a:rPr>
              <a:t>. </a:t>
            </a:r>
            <a:br>
              <a:rPr lang="nb-NO" sz="1200" b="0" i="0" kern="1200">
                <a:solidFill>
                  <a:schemeClr val="tx1"/>
                </a:solidFill>
                <a:effectLst/>
                <a:latin typeface="+mn-lt"/>
                <a:ea typeface="+mn-ea"/>
                <a:cs typeface="+mn-cs"/>
              </a:rPr>
            </a:br>
            <a:r>
              <a:rPr lang="nb-NO" sz="1200" b="0" i="0" kern="1200">
                <a:solidFill>
                  <a:schemeClr val="tx1"/>
                </a:solidFill>
                <a:effectLst/>
                <a:latin typeface="+mn-lt"/>
                <a:ea typeface="+mn-ea"/>
                <a:cs typeface="+mn-cs"/>
              </a:rPr>
              <a:t>Det er fordi eleven har </a:t>
            </a:r>
            <a:r>
              <a:rPr lang="nb-NO" sz="1200" b="1" i="0" kern="1200">
                <a:solidFill>
                  <a:schemeClr val="tx1"/>
                </a:solidFill>
                <a:effectLst/>
                <a:latin typeface="+mn-lt"/>
                <a:ea typeface="+mn-ea"/>
                <a:cs typeface="+mn-cs"/>
              </a:rPr>
              <a:t>opplæringsplikt</a:t>
            </a:r>
            <a:r>
              <a:rPr lang="nb-NO" sz="1200" b="0" i="0" kern="1200">
                <a:solidFill>
                  <a:schemeClr val="tx1"/>
                </a:solidFill>
                <a:effectLst/>
                <a:latin typeface="+mn-lt"/>
                <a:ea typeface="+mn-ea"/>
                <a:cs typeface="+mn-cs"/>
              </a:rPr>
              <a:t>. Opplæringsplikten betyr at eleven i utgangspunktet skal delta i opplæringen. </a:t>
            </a:r>
          </a:p>
          <a:p>
            <a:r>
              <a:rPr lang="nb-NO" sz="1200" b="0" i="0" kern="1200">
                <a:solidFill>
                  <a:schemeClr val="tx1"/>
                </a:solidFill>
                <a:effectLst/>
                <a:latin typeface="+mn-lt"/>
                <a:ea typeface="+mn-ea"/>
                <a:cs typeface="+mn-cs"/>
              </a:rPr>
              <a:t>Dersom eleven skal være borte, må foreldrene </a:t>
            </a:r>
            <a:r>
              <a:rPr lang="nb-NO" sz="1200" b="1" i="0" kern="1200">
                <a:solidFill>
                  <a:schemeClr val="tx1"/>
                </a:solidFill>
                <a:effectLst/>
                <a:latin typeface="+mn-lt"/>
                <a:ea typeface="+mn-ea"/>
                <a:cs typeface="+mn-cs"/>
              </a:rPr>
              <a:t>søke permisjon.</a:t>
            </a:r>
            <a:r>
              <a:rPr lang="nb-NO" sz="1200" b="0" i="0" kern="1200">
                <a:solidFill>
                  <a:schemeClr val="tx1"/>
                </a:solidFill>
                <a:effectLst/>
                <a:latin typeface="+mn-lt"/>
                <a:ea typeface="+mn-ea"/>
                <a:cs typeface="+mn-cs"/>
              </a:rPr>
              <a:t> Når eleven er borte på grunn av helse/sykdom, er melding fra foreldrene gyldig dokumentasjon. Skolen har plikt til å følge opp  - fordi eleven har plikt/rett til å komme til skolen. For flere detaljer: https://www.udir.no/regelverkstolkninger/opplaring/Skoleeiers-ansvar/barn-som-ikke-moter-pa-skolen---for-skoler-og-skoleeiere/4/.</a:t>
            </a:r>
          </a:p>
          <a:p>
            <a:endParaRPr lang="nb-NO" sz="1200" b="0" i="0" kern="1200">
              <a:solidFill>
                <a:schemeClr val="tx1"/>
              </a:solidFill>
              <a:effectLst/>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fld id="{BE95B0EB-6B15-4179-9CCD-AB3D17EA1BFC}" type="slidenum">
              <a:rPr lang="nb-NO" smtClean="0"/>
              <a:t>28</a:t>
            </a:fld>
            <a:endParaRPr lang="nb-NO"/>
          </a:p>
        </p:txBody>
      </p:sp>
    </p:spTree>
    <p:extLst>
      <p:ext uri="{BB962C8B-B14F-4D97-AF65-F5344CB8AC3E}">
        <p14:creationId xmlns:p14="http://schemas.microsoft.com/office/powerpoint/2010/main" val="3190371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kan kursholder eventuelt vise hvordan deltakerne skal bruke digitale verktøy for å føre fravær om gruppa trenger det. </a:t>
            </a:r>
          </a:p>
          <a:p>
            <a:r>
              <a:rPr lang="nb-NO"/>
              <a:t>Vi planlegger å utarbeide opplæringsfilmer på flere språk. </a:t>
            </a:r>
          </a:p>
        </p:txBody>
      </p:sp>
      <p:sp>
        <p:nvSpPr>
          <p:cNvPr id="4" name="Plassholder for lysbildenummer 3"/>
          <p:cNvSpPr>
            <a:spLocks noGrp="1"/>
          </p:cNvSpPr>
          <p:nvPr>
            <p:ph type="sldNum" sz="quarter" idx="5"/>
          </p:nvPr>
        </p:nvSpPr>
        <p:spPr/>
        <p:txBody>
          <a:bodyPr/>
          <a:lstStyle/>
          <a:p>
            <a:fld id="{88C52AA1-2CC1-4623-820F-888CFD8B8839}" type="slidenum">
              <a:rPr lang="nb-NO" smtClean="0"/>
              <a:t>30</a:t>
            </a:fld>
            <a:endParaRPr lang="nb-NO"/>
          </a:p>
        </p:txBody>
      </p:sp>
    </p:spTree>
    <p:extLst>
      <p:ext uri="{BB962C8B-B14F-4D97-AF65-F5344CB8AC3E}">
        <p14:creationId xmlns:p14="http://schemas.microsoft.com/office/powerpoint/2010/main" val="1028287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Snakk om skolesystemet om det er relevant for gruppa</a:t>
            </a:r>
          </a:p>
        </p:txBody>
      </p:sp>
      <p:sp>
        <p:nvSpPr>
          <p:cNvPr id="4" name="Plassholder for lysbildenummer 3"/>
          <p:cNvSpPr>
            <a:spLocks noGrp="1"/>
          </p:cNvSpPr>
          <p:nvPr>
            <p:ph type="sldNum" sz="quarter" idx="5"/>
          </p:nvPr>
        </p:nvSpPr>
        <p:spPr/>
        <p:txBody>
          <a:bodyPr/>
          <a:lstStyle/>
          <a:p>
            <a:fld id="{424BBA70-38CC-4203-989E-D23586E97586}" type="slidenum">
              <a:rPr lang="nb-NO" smtClean="0"/>
              <a:t>32</a:t>
            </a:fld>
            <a:endParaRPr lang="nb-NO"/>
          </a:p>
        </p:txBody>
      </p:sp>
    </p:spTree>
    <p:extLst>
      <p:ext uri="{BB962C8B-B14F-4D97-AF65-F5344CB8AC3E}">
        <p14:creationId xmlns:p14="http://schemas.microsoft.com/office/powerpoint/2010/main" val="950640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Forklar: Felles-skole</a:t>
            </a:r>
          </a:p>
        </p:txBody>
      </p:sp>
      <p:sp>
        <p:nvSpPr>
          <p:cNvPr id="4" name="Plassholder for lysbildenummer 3"/>
          <p:cNvSpPr>
            <a:spLocks noGrp="1"/>
          </p:cNvSpPr>
          <p:nvPr>
            <p:ph type="sldNum" sz="quarter" idx="5"/>
          </p:nvPr>
        </p:nvSpPr>
        <p:spPr/>
        <p:txBody>
          <a:bodyPr/>
          <a:lstStyle/>
          <a:p>
            <a:fld id="{424BBA70-38CC-4203-989E-D23586E97586}" type="slidenum">
              <a:rPr lang="nb-NO" smtClean="0"/>
              <a:t>4</a:t>
            </a:fld>
            <a:endParaRPr lang="nb-NO"/>
          </a:p>
        </p:txBody>
      </p:sp>
    </p:spTree>
    <p:extLst>
      <p:ext uri="{BB962C8B-B14F-4D97-AF65-F5344CB8AC3E}">
        <p14:creationId xmlns:p14="http://schemas.microsoft.com/office/powerpoint/2010/main" val="3608167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2 retninger å gå på videregående </a:t>
            </a:r>
          </a:p>
        </p:txBody>
      </p:sp>
      <p:sp>
        <p:nvSpPr>
          <p:cNvPr id="4" name="Plassholder for lysbildenummer 3"/>
          <p:cNvSpPr>
            <a:spLocks noGrp="1"/>
          </p:cNvSpPr>
          <p:nvPr>
            <p:ph type="sldNum" sz="quarter" idx="5"/>
          </p:nvPr>
        </p:nvSpPr>
        <p:spPr/>
        <p:txBody>
          <a:bodyPr/>
          <a:lstStyle/>
          <a:p>
            <a:fld id="{88C52AA1-2CC1-4623-820F-888CFD8B8839}" type="slidenum">
              <a:rPr lang="nb-NO" smtClean="0"/>
              <a:t>33</a:t>
            </a:fld>
            <a:endParaRPr lang="nb-NO"/>
          </a:p>
        </p:txBody>
      </p:sp>
    </p:spTree>
    <p:extLst>
      <p:ext uri="{BB962C8B-B14F-4D97-AF65-F5344CB8AC3E}">
        <p14:creationId xmlns:p14="http://schemas.microsoft.com/office/powerpoint/2010/main" val="2357287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4BBA70-38CC-4203-989E-D23586E97586}" type="slidenum">
              <a:rPr lang="nb-NO" smtClean="0"/>
              <a:t>34</a:t>
            </a:fld>
            <a:endParaRPr lang="nb-NO"/>
          </a:p>
        </p:txBody>
      </p:sp>
    </p:spTree>
    <p:extLst>
      <p:ext uri="{BB962C8B-B14F-4D97-AF65-F5344CB8AC3E}">
        <p14:creationId xmlns:p14="http://schemas.microsoft.com/office/powerpoint/2010/main" val="2738554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a:t>Grunnskole</a:t>
            </a:r>
            <a:r>
              <a:rPr lang="tr-TR" baseline="0"/>
              <a:t> er obligatorisk.  Alle barna m</a:t>
            </a:r>
            <a:r>
              <a:rPr lang="nb-NO" baseline="0"/>
              <a:t>å </a:t>
            </a:r>
            <a:r>
              <a:rPr lang="tr-TR" baseline="0"/>
              <a:t>g</a:t>
            </a:r>
            <a:r>
              <a:rPr lang="nb-NO" baseline="0"/>
              <a:t>å</a:t>
            </a:r>
            <a:r>
              <a:rPr lang="tr-TR" baseline="0"/>
              <a:t> p</a:t>
            </a:r>
            <a:r>
              <a:rPr lang="nb-NO" baseline="0"/>
              <a:t>å</a:t>
            </a:r>
            <a:r>
              <a:rPr lang="tr-TR" baseline="0"/>
              <a:t> skolen. </a:t>
            </a:r>
            <a:r>
              <a:rPr lang="nb-NO" baseline="0"/>
              <a:t>Skolen er gratis.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a:p>
          <a:p>
            <a:pPr marL="0" marR="0" lvl="0" indent="0" algn="l" defTabSz="914400" rtl="0" eaLnBrk="1" fontAlgn="auto" latinLnBrk="0" hangingPunct="1">
              <a:lnSpc>
                <a:spcPct val="100000"/>
              </a:lnSpc>
              <a:spcBef>
                <a:spcPts val="0"/>
              </a:spcBef>
              <a:spcAft>
                <a:spcPts val="0"/>
              </a:spcAft>
              <a:buClrTx/>
              <a:buSzTx/>
              <a:buFontTx/>
              <a:buNone/>
              <a:tabLst/>
              <a:defRPr/>
            </a:pPr>
            <a:r>
              <a:rPr lang="tr-TR" baseline="0"/>
              <a:t>Etter ungdommsskole  velger</a:t>
            </a:r>
            <a:r>
              <a:rPr lang="nb-NO" baseline="0"/>
              <a:t> </a:t>
            </a:r>
            <a:r>
              <a:rPr lang="tr-TR" baseline="0"/>
              <a:t>noen elever yrkesfag, andre </a:t>
            </a:r>
            <a:r>
              <a:rPr lang="nb-NO" baseline="0"/>
              <a:t>ønsker å </a:t>
            </a:r>
            <a:r>
              <a:rPr lang="tr-TR" baseline="0"/>
              <a:t>g</a:t>
            </a:r>
            <a:r>
              <a:rPr lang="nb-NO" baseline="0"/>
              <a:t>å</a:t>
            </a:r>
            <a:r>
              <a:rPr lang="tr-TR" baseline="0"/>
              <a:t> p</a:t>
            </a:r>
            <a:r>
              <a:rPr lang="nb-NO" baseline="0"/>
              <a:t>å</a:t>
            </a:r>
            <a:r>
              <a:rPr lang="tr-TR" baseline="0"/>
              <a:t> universiteter. </a:t>
            </a:r>
            <a:endParaRPr lang="nb-NO"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Gi eksempler på venner med fagbrev.</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Man må ha gode karakterer i ungdomsskole, særlig i 10. klasse.</a:t>
            </a:r>
            <a:endParaRPr lang="tr-TR"/>
          </a:p>
          <a:p>
            <a:endParaRPr lang="tr-TR"/>
          </a:p>
        </p:txBody>
      </p:sp>
      <p:sp>
        <p:nvSpPr>
          <p:cNvPr id="4" name="Slayt Numarası Yer Tutucusu 3"/>
          <p:cNvSpPr>
            <a:spLocks noGrp="1"/>
          </p:cNvSpPr>
          <p:nvPr>
            <p:ph type="sldNum" sz="quarter" idx="10"/>
          </p:nvPr>
        </p:nvSpPr>
        <p:spPr/>
        <p:txBody>
          <a:bodyPr/>
          <a:lstStyle/>
          <a:p>
            <a:fld id="{424BBA70-38CC-4203-989E-D23586E97586}" type="slidenum">
              <a:rPr lang="nb-NO" smtClean="0"/>
              <a:t>35</a:t>
            </a:fld>
            <a:endParaRPr lang="nb-NO"/>
          </a:p>
        </p:txBody>
      </p:sp>
    </p:spTree>
    <p:extLst>
      <p:ext uri="{BB962C8B-B14F-4D97-AF65-F5344CB8AC3E}">
        <p14:creationId xmlns:p14="http://schemas.microsoft.com/office/powerpoint/2010/main" val="853827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a:t>
            </a:r>
            <a:r>
              <a:rPr lang="tr-TR" baseline="0"/>
              <a:t> som velger yrkesfag </a:t>
            </a:r>
            <a:r>
              <a:rPr lang="nb-NO" baseline="0"/>
              <a:t>i</a:t>
            </a:r>
            <a:r>
              <a:rPr lang="tr-TR" baseline="0"/>
              <a:t> videreg</a:t>
            </a:r>
            <a:r>
              <a:rPr lang="nb-NO" baseline="0"/>
              <a:t>å</a:t>
            </a:r>
            <a:r>
              <a:rPr lang="tr-TR" baseline="0"/>
              <a:t>ende</a:t>
            </a:r>
            <a:r>
              <a:rPr lang="nb-NO" baseline="0"/>
              <a:t>,</a:t>
            </a:r>
            <a:r>
              <a:rPr lang="tr-TR" baseline="0"/>
              <a:t> </a:t>
            </a:r>
            <a:r>
              <a:rPr lang="nb-NO" baseline="0"/>
              <a:t>kan </a:t>
            </a:r>
            <a:r>
              <a:rPr lang="tr-TR" baseline="0"/>
              <a:t>bli elektriker</a:t>
            </a:r>
            <a:r>
              <a:rPr lang="nb-NO" baseline="0"/>
              <a:t>,</a:t>
            </a:r>
            <a:r>
              <a:rPr lang="tr-TR" baseline="0"/>
              <a:t> bilmekaniker, fris</a:t>
            </a:r>
            <a:r>
              <a:rPr lang="nb-NO" baseline="0"/>
              <a:t>ø</a:t>
            </a:r>
            <a:r>
              <a:rPr lang="tr-TR" baseline="0"/>
              <a:t>r, snekker, helsefagarbeider osv.</a:t>
            </a:r>
            <a:br>
              <a:rPr lang="nb-NO" baseline="0"/>
            </a:br>
            <a:endParaRPr lang="tr-TR" baseline="0"/>
          </a:p>
          <a:p>
            <a:r>
              <a:rPr lang="nb-NO" baseline="0"/>
              <a:t>De</a:t>
            </a:r>
            <a:r>
              <a:rPr lang="tr-TR" baseline="0"/>
              <a:t> som velger </a:t>
            </a:r>
            <a:r>
              <a:rPr lang="nb-NO" baseline="0"/>
              <a:t>å</a:t>
            </a:r>
            <a:r>
              <a:rPr lang="tr-TR" baseline="0"/>
              <a:t> g</a:t>
            </a:r>
            <a:r>
              <a:rPr lang="nb-NO" baseline="0"/>
              <a:t>å</a:t>
            </a:r>
            <a:r>
              <a:rPr lang="tr-TR" baseline="0"/>
              <a:t> p</a:t>
            </a:r>
            <a:r>
              <a:rPr lang="nb-NO" baseline="0"/>
              <a:t>å</a:t>
            </a:r>
            <a:r>
              <a:rPr lang="tr-TR" baseline="0"/>
              <a:t> universitetet b</a:t>
            </a:r>
            <a:r>
              <a:rPr lang="nb-NO" baseline="0"/>
              <a:t>ø</a:t>
            </a:r>
            <a:r>
              <a:rPr lang="tr-TR" baseline="0"/>
              <a:t>r ha gode karakterer.</a:t>
            </a:r>
            <a:r>
              <a:rPr lang="nb-NO" baseline="0"/>
              <a:t> Man kan bli for eksempel sykepleier, lærer, </a:t>
            </a:r>
            <a:r>
              <a:rPr lang="nb-NO" baseline="0" err="1"/>
              <a:t>ingenior</a:t>
            </a:r>
            <a:r>
              <a:rPr lang="nb-NO" baseline="0"/>
              <a:t>, lege etter høyutdanning.</a:t>
            </a:r>
            <a:endParaRPr lang="tr-TR"/>
          </a:p>
          <a:p>
            <a:endParaRPr lang="nb-NO"/>
          </a:p>
        </p:txBody>
      </p:sp>
      <p:sp>
        <p:nvSpPr>
          <p:cNvPr id="4" name="Plassholder for lysbildenummer 3"/>
          <p:cNvSpPr>
            <a:spLocks noGrp="1"/>
          </p:cNvSpPr>
          <p:nvPr>
            <p:ph type="sldNum" sz="quarter" idx="5"/>
          </p:nvPr>
        </p:nvSpPr>
        <p:spPr/>
        <p:txBody>
          <a:bodyPr/>
          <a:lstStyle/>
          <a:p>
            <a:fld id="{88C52AA1-2CC1-4623-820F-888CFD8B8839}" type="slidenum">
              <a:rPr lang="nb-NO" smtClean="0"/>
              <a:t>36</a:t>
            </a:fld>
            <a:endParaRPr lang="nb-NO"/>
          </a:p>
        </p:txBody>
      </p:sp>
    </p:spTree>
    <p:extLst>
      <p:ext uri="{BB962C8B-B14F-4D97-AF65-F5344CB8AC3E}">
        <p14:creationId xmlns:p14="http://schemas.microsoft.com/office/powerpoint/2010/main" val="1188324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 rådgiving, spør rådgiveren på skolen om dere har barn i ungdomsskolen som skal velge veien videre. Alle elevene får informasjon om muligheter videre og skal få hjelp og rådgivning på skolen.</a:t>
            </a:r>
          </a:p>
        </p:txBody>
      </p:sp>
      <p:sp>
        <p:nvSpPr>
          <p:cNvPr id="4" name="Plassholder for lysbildenummer 3"/>
          <p:cNvSpPr>
            <a:spLocks noGrp="1"/>
          </p:cNvSpPr>
          <p:nvPr>
            <p:ph type="sldNum" sz="quarter" idx="5"/>
          </p:nvPr>
        </p:nvSpPr>
        <p:spPr/>
        <p:txBody>
          <a:bodyPr/>
          <a:lstStyle/>
          <a:p>
            <a:fld id="{424BBA70-38CC-4203-989E-D23586E97586}" type="slidenum">
              <a:rPr lang="nb-NO" smtClean="0"/>
              <a:t>37</a:t>
            </a:fld>
            <a:endParaRPr lang="nb-NO"/>
          </a:p>
        </p:txBody>
      </p:sp>
    </p:spTree>
    <p:extLst>
      <p:ext uri="{BB962C8B-B14F-4D97-AF65-F5344CB8AC3E}">
        <p14:creationId xmlns:p14="http://schemas.microsoft.com/office/powerpoint/2010/main" val="683942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AutoNum type="arabicPeriod"/>
            </a:pPr>
            <a:r>
              <a:rPr lang="nb-NO" sz="1200" b="0" i="0" kern="1200">
                <a:solidFill>
                  <a:schemeClr val="tx1"/>
                </a:solidFill>
                <a:effectLst/>
                <a:latin typeface="+mn-lt"/>
                <a:ea typeface="+mn-ea"/>
                <a:cs typeface="+mn-cs"/>
              </a:rPr>
              <a:t>Vi har et skolesystem som forbereder alle like bra til videregående skole:</a:t>
            </a:r>
          </a:p>
          <a:p>
            <a:pPr marL="228600" indent="-228600">
              <a:buAutoNum type="arabicPeriod"/>
            </a:pPr>
            <a:r>
              <a:rPr lang="nb-NO" sz="1200" b="0" i="0" kern="1200">
                <a:solidFill>
                  <a:schemeClr val="tx1"/>
                </a:solidFill>
                <a:effectLst/>
                <a:latin typeface="+mn-lt"/>
                <a:ea typeface="+mn-ea"/>
                <a:cs typeface="+mn-cs"/>
              </a:rPr>
              <a:t>Som </a:t>
            </a:r>
            <a:r>
              <a:rPr lang="nb-NO" sz="1200" b="0" i="0" u="none" strike="noStrike" kern="1200">
                <a:solidFill>
                  <a:schemeClr val="tx1"/>
                </a:solidFill>
                <a:effectLst/>
                <a:latin typeface="+mn-lt"/>
                <a:ea typeface="+mn-ea"/>
                <a:cs typeface="+mn-cs"/>
                <a:hlinkClick r:id="rId3" tooltip="Pedagogikk"/>
              </a:rPr>
              <a:t>pedagogisk tanke</a:t>
            </a:r>
            <a:r>
              <a:rPr lang="nb-NO" sz="1200" b="0" i="0" kern="1200">
                <a:solidFill>
                  <a:schemeClr val="tx1"/>
                </a:solidFill>
                <a:effectLst/>
                <a:latin typeface="+mn-lt"/>
                <a:ea typeface="+mn-ea"/>
                <a:cs typeface="+mn-cs"/>
              </a:rPr>
              <a:t> forutsetter den at alle </a:t>
            </a:r>
            <a:r>
              <a:rPr lang="nb-NO" sz="1200" b="0" i="0" u="none" strike="noStrike" kern="1200">
                <a:solidFill>
                  <a:schemeClr val="tx1"/>
                </a:solidFill>
                <a:effectLst/>
                <a:latin typeface="+mn-lt"/>
                <a:ea typeface="+mn-ea"/>
                <a:cs typeface="+mn-cs"/>
                <a:hlinkClick r:id="rId4" tooltip="Elev"/>
              </a:rPr>
              <a:t>elever</a:t>
            </a:r>
            <a:r>
              <a:rPr lang="nb-NO" sz="1200" b="0" i="0" kern="1200">
                <a:solidFill>
                  <a:schemeClr val="tx1"/>
                </a:solidFill>
                <a:effectLst/>
                <a:latin typeface="+mn-lt"/>
                <a:ea typeface="+mn-ea"/>
                <a:cs typeface="+mn-cs"/>
              </a:rPr>
              <a:t>, uansett forutsetninger, integreres i samme skolesystem. </a:t>
            </a:r>
          </a:p>
          <a:p>
            <a:pPr marL="628650" lvl="1" indent="-171450">
              <a:buFontTx/>
              <a:buChar char="-"/>
            </a:pPr>
            <a:r>
              <a:rPr lang="nb-NO" sz="1200" b="0" i="0" kern="1200">
                <a:solidFill>
                  <a:schemeClr val="tx1"/>
                </a:solidFill>
                <a:effectLst/>
                <a:latin typeface="+mn-lt"/>
                <a:ea typeface="+mn-ea"/>
                <a:cs typeface="+mn-cs"/>
              </a:rPr>
              <a:t>Integrering av alle barn inn i skolen, ikke bare integrering av de som kommer som innvandrere til Norge.</a:t>
            </a:r>
          </a:p>
          <a:p>
            <a:pPr marL="628650" lvl="1" indent="-171450">
              <a:buFontTx/>
              <a:buChar char="-"/>
            </a:pPr>
            <a:r>
              <a:rPr lang="nb-NO" sz="1200" b="0" i="0" kern="1200">
                <a:solidFill>
                  <a:schemeClr val="tx1"/>
                </a:solidFill>
                <a:effectLst/>
                <a:latin typeface="+mn-lt"/>
                <a:ea typeface="+mn-ea"/>
                <a:cs typeface="+mn-cs"/>
              </a:rPr>
              <a:t>Uavhengig av bakgrunn, etnisitet osv.</a:t>
            </a:r>
            <a:endParaRPr lang="nb-NO"/>
          </a:p>
          <a:p>
            <a:pPr marL="228600" indent="-228600">
              <a:buAutoNum type="arabicPeriod"/>
            </a:pPr>
            <a:r>
              <a:rPr lang="nb-NO"/>
              <a:t>Like muligheter for alle å få god utdanning.</a:t>
            </a:r>
          </a:p>
          <a:p>
            <a:pPr marL="228600" indent="-228600">
              <a:buAutoNum type="arabicPeriod"/>
            </a:pPr>
            <a:r>
              <a:rPr lang="nb-NO" b="0"/>
              <a:t>De skal lære det samme i hele Norge, om du bor i en stor by eller et lite sted. </a:t>
            </a:r>
          </a:p>
          <a:p>
            <a:pPr marL="228600" indent="-228600">
              <a:buAutoNum type="arabicPeriod"/>
            </a:pPr>
            <a:r>
              <a:rPr lang="nb-NO"/>
              <a:t>Fattig eller rik - det skal være FELLES for alle</a:t>
            </a:r>
          </a:p>
          <a:p>
            <a:pPr marL="228600" indent="-228600">
              <a:buAutoNum type="arabicPeriod"/>
            </a:pPr>
            <a:r>
              <a:rPr lang="nb-NO"/>
              <a:t>Norsk skole skal være inkluderende, - dvs. barn som har spesielle behov, skal få et godt tilbud på skolen. Det er for eksempel veldig få spesialskoler i Norge. </a:t>
            </a:r>
          </a:p>
          <a:p>
            <a:pPr marL="228600" indent="-228600">
              <a:buAutoNum type="arabicPeriod"/>
            </a:pPr>
            <a:r>
              <a:rPr lang="nb-NO"/>
              <a:t>Fordi alle skal kunne gå på den samme skolen, er det flere ulike yrkesgrupper som jobber i skolen, ikke bare lærere. De samarbeider om å legge mest mulig til rette for elevene. Dette skal vi se mer på senere.</a:t>
            </a:r>
          </a:p>
          <a:p>
            <a:endParaRPr lang="nb-NO"/>
          </a:p>
          <a:p>
            <a:r>
              <a:rPr lang="nb-NO"/>
              <a:t>MOTSATT: skoler som tilbyr høy kvalitet bare til noen grupper i samfunnet. </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5</a:t>
            </a:fld>
            <a:endParaRPr lang="nb-NO"/>
          </a:p>
        </p:txBody>
      </p:sp>
    </p:spTree>
    <p:extLst>
      <p:ext uri="{BB962C8B-B14F-4D97-AF65-F5344CB8AC3E}">
        <p14:creationId xmlns:p14="http://schemas.microsoft.com/office/powerpoint/2010/main" val="837645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AutoNum type="arabicPeriod"/>
            </a:pPr>
            <a:r>
              <a:rPr lang="nb-NO"/>
              <a:t>Norsk skole skal være inkluderende (</a:t>
            </a:r>
            <a:r>
              <a:rPr lang="ar-AE"/>
              <a:t>شاملة – ستشمل الكل</a:t>
            </a:r>
            <a:r>
              <a:rPr lang="nb-NO"/>
              <a:t>), - det betyr at barn som har spesielle behov, også skal få et godt tilbud på skolen. Det er for eksempel veldig få spesialskoler i Norge. </a:t>
            </a:r>
          </a:p>
          <a:p>
            <a:pPr marL="228600" indent="-228600">
              <a:buAutoNum type="arabicPeriod"/>
            </a:pPr>
            <a:endParaRPr lang="nb-NO"/>
          </a:p>
          <a:p>
            <a:pPr marL="0" indent="0">
              <a:buNone/>
            </a:pPr>
            <a:endParaRPr lang="nb-NO"/>
          </a:p>
          <a:p>
            <a:endParaRPr lang="nb-NO"/>
          </a:p>
          <a:p>
            <a:pPr marL="228600" indent="-228600">
              <a:buAutoNum type="arabicPeriod"/>
            </a:pPr>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6</a:t>
            </a:fld>
            <a:endParaRPr lang="nb-NO"/>
          </a:p>
        </p:txBody>
      </p:sp>
    </p:spTree>
    <p:extLst>
      <p:ext uri="{BB962C8B-B14F-4D97-AF65-F5344CB8AC3E}">
        <p14:creationId xmlns:p14="http://schemas.microsoft.com/office/powerpoint/2010/main" val="2925434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AutoNum type="arabicPeriod"/>
            </a:pPr>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7</a:t>
            </a:fld>
            <a:endParaRPr lang="nb-NO"/>
          </a:p>
        </p:txBody>
      </p:sp>
    </p:spTree>
    <p:extLst>
      <p:ext uri="{BB962C8B-B14F-4D97-AF65-F5344CB8AC3E}">
        <p14:creationId xmlns:p14="http://schemas.microsoft.com/office/powerpoint/2010/main" val="447083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AutoNum type="arabicPeriod"/>
            </a:pPr>
            <a:r>
              <a:rPr lang="nb-NO"/>
              <a:t>Alle skolene i Norge skal følge de samme lovene, undervise de samme fagene, og ha samme kvalitet til alle. </a:t>
            </a:r>
          </a:p>
          <a:p>
            <a:pPr marL="228600" indent="-228600">
              <a:buAutoNum type="arabicPeriod"/>
            </a:pPr>
            <a:r>
              <a:rPr lang="nb-NO"/>
              <a:t>Det skal ikke være slik at skoler gir høy kvalitet bare til noen grupper i samfunnet – rike familier, politikere, personer med mye makt - privatskoler</a:t>
            </a:r>
          </a:p>
          <a:p>
            <a:pPr marL="0" indent="0">
              <a:buNone/>
            </a:pPr>
            <a:endParaRPr lang="nb-NO"/>
          </a:p>
          <a:p>
            <a:pPr marL="228600" indent="-228600">
              <a:buAutoNum type="arabicPeriod"/>
            </a:pPr>
            <a:r>
              <a:rPr lang="nb-NO"/>
              <a:t>Er det like muligheter for alle i hjemlandet ditt? </a:t>
            </a:r>
          </a:p>
          <a:p>
            <a:pPr marL="228600" indent="-228600">
              <a:buAutoNum type="arabicPeriod"/>
            </a:pPr>
            <a:r>
              <a:rPr lang="nb-NO"/>
              <a:t>Kan noen betale penger og få en bedre skole? </a:t>
            </a:r>
          </a:p>
          <a:p>
            <a:pPr marL="228600" indent="-228600">
              <a:buAutoNum type="arabicPeriod"/>
            </a:pPr>
            <a:r>
              <a:rPr lang="nb-NO"/>
              <a:t>Er skolen gratis for alle?</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88C52AA1-2CC1-4623-820F-888CFD8B8839}" type="slidenum">
              <a:rPr lang="nb-NO" smtClean="0"/>
              <a:t>8</a:t>
            </a:fld>
            <a:endParaRPr lang="nb-NO"/>
          </a:p>
        </p:txBody>
      </p:sp>
    </p:spTree>
    <p:extLst>
      <p:ext uri="{BB962C8B-B14F-4D97-AF65-F5344CB8AC3E}">
        <p14:creationId xmlns:p14="http://schemas.microsoft.com/office/powerpoint/2010/main" val="1216968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Fordi vi har en enhetsskole, der alle elevene skal gå sammen, er det flere ulike yrkesgrupper inne i skolen. Dette er for at alle elever skal ha det bra på skolen og lære det de skal, og det er flere som samarbeider om å legge mest mulig til rette for elevene. </a:t>
            </a:r>
          </a:p>
          <a:p>
            <a:r>
              <a:rPr lang="nb-NO"/>
              <a:t>- Helsesykepleier –Bærum kommune har egen PP om dette.. Bruk gjerne en helsesykepleier fra en skole til å fortelle om jobben sin.</a:t>
            </a:r>
            <a:endParaRPr lang="nb-NO">
              <a:cs typeface="Calibri"/>
            </a:endParaRPr>
          </a:p>
          <a:p>
            <a:r>
              <a:rPr lang="nb-NO"/>
              <a:t>- Sosial-/miljølærer</a:t>
            </a:r>
            <a:endParaRPr lang="nb-NO">
              <a:cs typeface="Calibri"/>
            </a:endParaRPr>
          </a:p>
          <a:p>
            <a:r>
              <a:rPr lang="nb-NO"/>
              <a:t>- Logoped</a:t>
            </a:r>
            <a:endParaRPr lang="nb-NO">
              <a:cs typeface="Calibri"/>
            </a:endParaRPr>
          </a:p>
          <a:p>
            <a:r>
              <a:rPr lang="nb-NO">
                <a:cs typeface="Calibri"/>
              </a:rPr>
              <a:t>- Fastlege, psykologer, spesialpedagoger kan også bli bedt om å samarbeide med skolen og foreldrene</a:t>
            </a:r>
          </a:p>
        </p:txBody>
      </p:sp>
      <p:sp>
        <p:nvSpPr>
          <p:cNvPr id="4" name="Plassholder for lysbildenummer 3"/>
          <p:cNvSpPr>
            <a:spLocks noGrp="1"/>
          </p:cNvSpPr>
          <p:nvPr>
            <p:ph type="sldNum" sz="quarter" idx="5"/>
          </p:nvPr>
        </p:nvSpPr>
        <p:spPr/>
        <p:txBody>
          <a:bodyPr/>
          <a:lstStyle/>
          <a:p>
            <a:fld id="{424BBA70-38CC-4203-989E-D23586E97586}" type="slidenum">
              <a:rPr lang="nb-NO" smtClean="0"/>
              <a:t>9</a:t>
            </a:fld>
            <a:endParaRPr lang="nb-NO"/>
          </a:p>
        </p:txBody>
      </p:sp>
    </p:spTree>
    <p:extLst>
      <p:ext uri="{BB962C8B-B14F-4D97-AF65-F5344CB8AC3E}">
        <p14:creationId xmlns:p14="http://schemas.microsoft.com/office/powerpoint/2010/main" val="1317290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1"/>
              <a:t>Opplæringsloven – 3 parter involvert i denne loven – barn, foreldre og kommune</a:t>
            </a:r>
          </a:p>
          <a:p>
            <a:endParaRPr lang="nb-NO" b="1"/>
          </a:p>
          <a:p>
            <a:r>
              <a:rPr lang="nb-NO" b="1"/>
              <a:t>Mange plikter, ikke bare rettigheter – se neste bilde</a:t>
            </a:r>
          </a:p>
          <a:p>
            <a:endParaRPr lang="nb-NO" b="1"/>
          </a:p>
          <a:p>
            <a:endParaRPr lang="nb-NO" b="1"/>
          </a:p>
        </p:txBody>
      </p:sp>
      <p:sp>
        <p:nvSpPr>
          <p:cNvPr id="4" name="Plassholder for lysbildenummer 3"/>
          <p:cNvSpPr>
            <a:spLocks noGrp="1"/>
          </p:cNvSpPr>
          <p:nvPr>
            <p:ph type="sldNum" sz="quarter" idx="5"/>
          </p:nvPr>
        </p:nvSpPr>
        <p:spPr/>
        <p:txBody>
          <a:bodyPr/>
          <a:lstStyle/>
          <a:p>
            <a:fld id="{BE95B0EB-6B15-4179-9CCD-AB3D17EA1BFC}" type="slidenum">
              <a:rPr lang="nb-NO" smtClean="0"/>
              <a:t>10</a:t>
            </a:fld>
            <a:endParaRPr lang="nb-NO"/>
          </a:p>
        </p:txBody>
      </p:sp>
    </p:spTree>
    <p:extLst>
      <p:ext uri="{BB962C8B-B14F-4D97-AF65-F5344CB8AC3E}">
        <p14:creationId xmlns:p14="http://schemas.microsoft.com/office/powerpoint/2010/main" val="2769552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477750-21C0-4750-995E-9C727C9F654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DCCEC1F-B50A-4073-91E6-68785EAC28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5" name="Plassholder for bunntekst 4">
            <a:extLst>
              <a:ext uri="{FF2B5EF4-FFF2-40B4-BE49-F238E27FC236}">
                <a16:creationId xmlns:a16="http://schemas.microsoft.com/office/drawing/2014/main" id="{299D1AAF-0A2F-4542-9978-4EF21B5399AB}"/>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004884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nb-NO"/>
              <a:t>Klikk for å redigere tittelstil</a:t>
            </a:r>
            <a:endParaRPr lang="en-US"/>
          </a:p>
        </p:txBody>
      </p:sp>
      <p:sp>
        <p:nvSpPr>
          <p:cNvPr id="5" name="Content Placeholder 4"/>
          <p:cNvSpPr>
            <a:spLocks noGrp="1"/>
          </p:cNvSpPr>
          <p:nvPr>
            <p:ph sz="quarter" idx="13"/>
          </p:nvPr>
        </p:nvSpPr>
        <p:spPr>
          <a:xfrm>
            <a:off x="1792224" y="658368"/>
            <a:ext cx="4364736" cy="3429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Content Placeholder 6"/>
          <p:cNvSpPr>
            <a:spLocks noGrp="1"/>
          </p:cNvSpPr>
          <p:nvPr>
            <p:ph sz="quarter" idx="14"/>
          </p:nvPr>
        </p:nvSpPr>
        <p:spPr>
          <a:xfrm>
            <a:off x="6705600" y="658369"/>
            <a:ext cx="4364736" cy="3432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Date Placeholder 3"/>
          <p:cNvSpPr>
            <a:spLocks noGrp="1"/>
          </p:cNvSpPr>
          <p:nvPr>
            <p:ph type="dt" sz="half" idx="15"/>
          </p:nvPr>
        </p:nvSpPr>
        <p:spPr/>
        <p:txBody>
          <a:bodyPr/>
          <a:lstStyle>
            <a:lvl1pPr>
              <a:defRPr/>
            </a:lvl1pPr>
          </a:lstStyle>
          <a:p>
            <a:pPr>
              <a:defRPr/>
            </a:pPr>
            <a:fld id="{F34DAA8C-B367-42F4-8661-F3A34F9D3DF3}" type="datetime2">
              <a:rPr lang="en-US"/>
              <a:pPr>
                <a:defRPr/>
              </a:pPr>
              <a:t>Tuesday, October 18, 2022</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defRPr/>
            </a:lvl1pPr>
          </a:lstStyle>
          <a:p>
            <a:pPr>
              <a:defRPr/>
            </a:pPr>
            <a:fld id="{C9080BBD-7803-4850-9AF1-4EBD5C448FC4}" type="slidenum">
              <a:rPr lang="en-US" altLang="nb-NO"/>
              <a:pPr>
                <a:defRPr/>
              </a:pPr>
              <a:t>‹#›</a:t>
            </a:fld>
            <a:endParaRPr lang="en-US" altLang="nb-NO"/>
          </a:p>
        </p:txBody>
      </p:sp>
    </p:spTree>
    <p:extLst>
      <p:ext uri="{BB962C8B-B14F-4D97-AF65-F5344CB8AC3E}">
        <p14:creationId xmlns:p14="http://schemas.microsoft.com/office/powerpoint/2010/main" val="2460634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16083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119351-71F0-4206-9AC8-28C6EBEFEC6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477F0A4-164E-4A08-8F5C-AD460A11C91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3E4787C-632E-48BB-A461-7AC0C53220DB}"/>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301438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408CC0-78AD-4BA2-A812-0F6E3A42381C}"/>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ADFDB16-AA33-4CBB-9EB0-582D86BCD0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5" name="Plassholder for bunntekst 4">
            <a:extLst>
              <a:ext uri="{FF2B5EF4-FFF2-40B4-BE49-F238E27FC236}">
                <a16:creationId xmlns:a16="http://schemas.microsoft.com/office/drawing/2014/main" id="{43841C21-C672-44F4-AE05-5C18C6BC84F6}"/>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49179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622D40-6C31-459C-805F-BF72F252F80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BA3A5E7-442F-4E0A-AD37-5D1C59719303}"/>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A786F927-3308-4EB5-9DDC-37F3F01D4F3A}"/>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E0F7CB4-08A4-4277-8BC0-57CF9046FFE8}"/>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375527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B4EBAF-A74D-4E73-9503-227AA3131513}"/>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F94FD021-757F-4517-A476-1064CD3FA3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B7844AA-CDA0-49A2-ACD2-C61D7352E47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C9B052E-28B9-4017-ACDB-4DDE3C340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8" name="Plassholder for bunntekst 7">
            <a:extLst>
              <a:ext uri="{FF2B5EF4-FFF2-40B4-BE49-F238E27FC236}">
                <a16:creationId xmlns:a16="http://schemas.microsoft.com/office/drawing/2014/main" id="{EED4A649-C9DE-41FC-B46F-385A321607AE}"/>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175142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79B6A9-A670-45AA-B604-4A5F7668EC67}"/>
              </a:ext>
            </a:extLst>
          </p:cNvPr>
          <p:cNvSpPr>
            <a:spLocks noGrp="1"/>
          </p:cNvSpPr>
          <p:nvPr>
            <p:ph type="title"/>
          </p:nvPr>
        </p:nvSpPr>
        <p:spPr/>
        <p:txBody>
          <a:bodyPr/>
          <a:lstStyle/>
          <a:p>
            <a:r>
              <a:rPr lang="nb-NO"/>
              <a:t>Klikk for å redigere tittelstil</a:t>
            </a:r>
          </a:p>
        </p:txBody>
      </p:sp>
      <p:sp>
        <p:nvSpPr>
          <p:cNvPr id="4" name="Plassholder for bunntekst 3">
            <a:extLst>
              <a:ext uri="{FF2B5EF4-FFF2-40B4-BE49-F238E27FC236}">
                <a16:creationId xmlns:a16="http://schemas.microsoft.com/office/drawing/2014/main" id="{5E5C2205-33A7-4692-A133-ACE746DFDFF5}"/>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3169657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3FCC5100-3C77-4392-A10D-1DCE0B10B0C5}"/>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922670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6416BF-06F5-4DEB-B619-C4538B8854C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007DE971-7875-4DF7-B2C7-CCFBBAFC18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D0E3142-7208-4AC6-997E-F4ADA76CF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6" name="Plassholder for bunntekst 5">
            <a:extLst>
              <a:ext uri="{FF2B5EF4-FFF2-40B4-BE49-F238E27FC236}">
                <a16:creationId xmlns:a16="http://schemas.microsoft.com/office/drawing/2014/main" id="{98D6405D-88CF-4D8F-8277-D547EA77C1F1}"/>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197505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D14846-7541-44ED-B20D-FB9FE5DE8D4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0A4BDA3-58C0-4752-84BD-8C70026400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9A8AAD0-68F4-4E55-8261-A132E2DD2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6" name="Plassholder for bunntekst 5">
            <a:extLst>
              <a:ext uri="{FF2B5EF4-FFF2-40B4-BE49-F238E27FC236}">
                <a16:creationId xmlns:a16="http://schemas.microsoft.com/office/drawing/2014/main" id="{9CD58980-5DCA-408D-AFB5-911BC7D549E9}"/>
              </a:ext>
            </a:extLst>
          </p:cNvPr>
          <p:cNvSpPr>
            <a:spLocks noGrp="1"/>
          </p:cNvSpPr>
          <p:nvPr>
            <p:ph type="ftr" sz="quarter" idx="11"/>
          </p:nvPr>
        </p:nvSpPr>
        <p:spPr/>
        <p:txBody>
          <a:bodyPr/>
          <a:lstStyle/>
          <a:p>
            <a:r>
              <a:rPr lang="nb-NO"/>
              <a:t>Foreldre-skolesamarbeid</a:t>
            </a:r>
          </a:p>
        </p:txBody>
      </p:sp>
      <p:sp>
        <p:nvSpPr>
          <p:cNvPr id="7" name="Plassholder for lysbildenummer 6">
            <a:extLst>
              <a:ext uri="{FF2B5EF4-FFF2-40B4-BE49-F238E27FC236}">
                <a16:creationId xmlns:a16="http://schemas.microsoft.com/office/drawing/2014/main" id="{44F429B9-A95A-4C1D-8F5D-D5DD2ACF2702}"/>
              </a:ext>
            </a:extLst>
          </p:cNvPr>
          <p:cNvSpPr>
            <a:spLocks noGrp="1"/>
          </p:cNvSpPr>
          <p:nvPr>
            <p:ph type="sldNum" sz="quarter" idx="12"/>
          </p:nvPr>
        </p:nvSpPr>
        <p:spPr>
          <a:xfrm>
            <a:off x="839788" y="6218237"/>
            <a:ext cx="2743200" cy="365125"/>
          </a:xfrm>
          <a:prstGeom prst="rect">
            <a:avLst/>
          </a:prstGeom>
        </p:spPr>
        <p:txBody>
          <a:bodyPr/>
          <a:lstStyle/>
          <a:p>
            <a:fld id="{1C083166-C2BC-40B3-A7D1-F6DE2B55AFAD}" type="slidenum">
              <a:rPr lang="nb-NO" smtClean="0"/>
              <a:t>‹#›</a:t>
            </a:fld>
            <a:endParaRPr lang="nb-NO"/>
          </a:p>
        </p:txBody>
      </p:sp>
    </p:spTree>
    <p:extLst>
      <p:ext uri="{BB962C8B-B14F-4D97-AF65-F5344CB8AC3E}">
        <p14:creationId xmlns:p14="http://schemas.microsoft.com/office/powerpoint/2010/main" val="2472191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4C6C06A-FE4B-4593-97F1-929829E41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91E6D66-198B-423D-B410-0D5361682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71D75D96-04DA-4AD6-917F-F736ED317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Foreldre-skolesamarbeid</a:t>
            </a:r>
          </a:p>
        </p:txBody>
      </p:sp>
      <p:pic>
        <p:nvPicPr>
          <p:cNvPr id="7" name="Picture 2">
            <a:extLst>
              <a:ext uri="{FF2B5EF4-FFF2-40B4-BE49-F238E27FC236}">
                <a16:creationId xmlns:a16="http://schemas.microsoft.com/office/drawing/2014/main" id="{F080D988-AD75-4E73-839A-8744509B3A78}"/>
              </a:ext>
            </a:extLst>
          </p:cNvPr>
          <p:cNvPicPr>
            <a:picLocks noChangeAspect="1" noChangeArrowheads="1"/>
          </p:cNvPicPr>
          <p:nvPr userDrawn="1"/>
        </p:nvPicPr>
        <p:blipFill>
          <a:blip r:embed="rId13" cstate="hqprint">
            <a:extLst>
              <a:ext uri="{28A0092B-C50C-407E-A947-70E740481C1C}">
                <a14:useLocalDpi xmlns:a14="http://schemas.microsoft.com/office/drawing/2010/main" val="0"/>
              </a:ext>
            </a:extLst>
          </a:blip>
          <a:srcRect/>
          <a:stretch>
            <a:fillRect/>
          </a:stretch>
        </p:blipFill>
        <p:spPr bwMode="auto">
          <a:xfrm>
            <a:off x="9171226" y="6492875"/>
            <a:ext cx="1873987" cy="333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369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fug.no/stopp-mobbing-raad-til-foreldre-revidert-i-2018.6192190-272794.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www.baerum.kommune.no/tjenester/skole/minoritetsspraklige-elever/"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app=desktop&amp;v=Hd1x3VsSXFI"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s://vimeo.com/387430456"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30.xml"/><Relationship Id="rId16" Type="http://schemas.openxmlformats.org/officeDocument/2006/relationships/image" Target="../media/image45.svg"/><Relationship Id="rId1" Type="http://schemas.openxmlformats.org/officeDocument/2006/relationships/slideLayout" Target="../slideLayouts/slideLayout8.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3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6.jpeg"/><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 Id="rId9"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12"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QuickStyle" Target="../diagrams/quickStyle2.xml"/><Relationship Id="rId11" Type="http://schemas.openxmlformats.org/officeDocument/2006/relationships/image" Target="../media/image6.jpeg"/><Relationship Id="rId5" Type="http://schemas.openxmlformats.org/officeDocument/2006/relationships/diagramLayout" Target="../diagrams/layout2.xml"/><Relationship Id="rId10" Type="http://schemas.openxmlformats.org/officeDocument/2006/relationships/image" Target="../media/image5.jpeg"/><Relationship Id="rId4" Type="http://schemas.openxmlformats.org/officeDocument/2006/relationships/diagramData" Target="../diagrams/data2.xml"/><Relationship Id="rId9"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B95384-BD66-4A11-9167-88333B41F1AF}"/>
              </a:ext>
            </a:extLst>
          </p:cNvPr>
          <p:cNvSpPr>
            <a:spLocks noGrp="1"/>
          </p:cNvSpPr>
          <p:nvPr>
            <p:ph type="title"/>
          </p:nvPr>
        </p:nvSpPr>
        <p:spPr>
          <a:xfrm>
            <a:off x="838199" y="365125"/>
            <a:ext cx="10605655" cy="1676111"/>
          </a:xfrm>
        </p:spPr>
        <p:txBody>
          <a:bodyPr>
            <a:normAutofit/>
          </a:bodyPr>
          <a:lstStyle/>
          <a:p>
            <a:r>
              <a:rPr lang="nb-NO" sz="2400">
                <a:solidFill>
                  <a:schemeClr val="accent6">
                    <a:lumMod val="75000"/>
                  </a:schemeClr>
                </a:solidFill>
              </a:rPr>
              <a:t>Til kursholder</a:t>
            </a:r>
            <a:br>
              <a:rPr lang="nb-NO" sz="2400"/>
            </a:br>
            <a:r>
              <a:rPr lang="nb-NO" sz="2400"/>
              <a:t>Del 2. Verdier, lover og regler i norsk skole i dag. </a:t>
            </a:r>
            <a:br>
              <a:rPr lang="nb-NO" sz="2400"/>
            </a:br>
            <a:br>
              <a:rPr lang="nb-NO" sz="2400"/>
            </a:br>
            <a:r>
              <a:rPr lang="nb-NO" sz="2400"/>
              <a:t>Målsetting:</a:t>
            </a:r>
          </a:p>
        </p:txBody>
      </p:sp>
      <p:sp>
        <p:nvSpPr>
          <p:cNvPr id="3" name="Plassholder for innhold 2">
            <a:extLst>
              <a:ext uri="{FF2B5EF4-FFF2-40B4-BE49-F238E27FC236}">
                <a16:creationId xmlns:a16="http://schemas.microsoft.com/office/drawing/2014/main" id="{E0C3C911-AFFC-4B19-8FDD-1C5A27AF151F}"/>
              </a:ext>
            </a:extLst>
          </p:cNvPr>
          <p:cNvSpPr>
            <a:spLocks noGrp="1"/>
          </p:cNvSpPr>
          <p:nvPr>
            <p:ph idx="1"/>
          </p:nvPr>
        </p:nvSpPr>
        <p:spPr>
          <a:xfrm>
            <a:off x="838200" y="2187574"/>
            <a:ext cx="10515600" cy="3880717"/>
          </a:xfrm>
        </p:spPr>
        <p:txBody>
          <a:bodyPr vert="horz" lIns="91440" tIns="45720" rIns="91440" bIns="45720" rtlCol="0" anchor="t">
            <a:normAutofit fontScale="92500" lnSpcReduction="10000"/>
          </a:bodyPr>
          <a:lstStyle/>
          <a:p>
            <a:pPr marL="0" indent="0">
              <a:buNone/>
            </a:pPr>
            <a:r>
              <a:rPr lang="nb-NO"/>
              <a:t>Dette er en relativt teoretisk del, der kursholder må tilpasse til gruppas bakgrunn og behov. Forsøk likevel å engasjere med dialog og refleksjoner. </a:t>
            </a:r>
          </a:p>
          <a:p>
            <a:r>
              <a:rPr lang="nb-NO"/>
              <a:t>Forstå viktige verdier og prinsipper i norsk skole og reflektere over hvordan skolen har endret seg i Norge </a:t>
            </a:r>
          </a:p>
          <a:p>
            <a:r>
              <a:rPr lang="nb-NO"/>
              <a:t>Kjennskap til hvordan den norske skolen er bygget opp</a:t>
            </a:r>
          </a:p>
          <a:p>
            <a:r>
              <a:rPr lang="nb-NO"/>
              <a:t>Forstå hvilke rettigheter og plikter som gjelder i norsk skole</a:t>
            </a:r>
          </a:p>
          <a:p>
            <a:r>
              <a:rPr lang="nb-NO"/>
              <a:t>Innblikk i hva loven sier om hvilket ansvar foreldrene og skolen har</a:t>
            </a:r>
          </a:p>
          <a:p>
            <a:r>
              <a:rPr lang="nb-NO"/>
              <a:t>Forstå hvilket ansvar skole og foreldre har ndg mobbing</a:t>
            </a:r>
          </a:p>
          <a:p>
            <a:r>
              <a:rPr lang="nb-NO"/>
              <a:t>Forstå det overordnede skolesystemet</a:t>
            </a:r>
          </a:p>
          <a:p>
            <a:endParaRPr lang="nb-NO"/>
          </a:p>
        </p:txBody>
      </p:sp>
      <p:sp>
        <p:nvSpPr>
          <p:cNvPr id="4" name="Plassholder for bunntekst 3">
            <a:extLst>
              <a:ext uri="{FF2B5EF4-FFF2-40B4-BE49-F238E27FC236}">
                <a16:creationId xmlns:a16="http://schemas.microsoft.com/office/drawing/2014/main" id="{887D2B6A-E52F-4174-872B-1FE374A26BDD}"/>
              </a:ext>
            </a:extLst>
          </p:cNvPr>
          <p:cNvSpPr>
            <a:spLocks noGrp="1"/>
          </p:cNvSpPr>
          <p:nvPr>
            <p:ph type="ftr" sz="quarter" idx="11"/>
          </p:nvPr>
        </p:nvSpPr>
        <p:spPr>
          <a:xfrm>
            <a:off x="3784600" y="6443663"/>
            <a:ext cx="4114800" cy="365125"/>
          </a:xfrm>
        </p:spPr>
        <p:txBody>
          <a:bodyPr/>
          <a:lstStyle/>
          <a:p>
            <a:r>
              <a:rPr lang="nb-NO"/>
              <a:t>Foreldre-skolesamarbeid</a:t>
            </a:r>
          </a:p>
        </p:txBody>
      </p:sp>
    </p:spTree>
    <p:extLst>
      <p:ext uri="{BB962C8B-B14F-4D97-AF65-F5344CB8AC3E}">
        <p14:creationId xmlns:p14="http://schemas.microsoft.com/office/powerpoint/2010/main" val="124725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24F11C4A-AD70-4699-943F-C0318869DD5F}"/>
              </a:ext>
            </a:extLst>
          </p:cNvPr>
          <p:cNvSpPr>
            <a:spLocks noGrp="1"/>
          </p:cNvSpPr>
          <p:nvPr>
            <p:ph type="title"/>
          </p:nvPr>
        </p:nvSpPr>
        <p:spPr>
          <a:xfrm>
            <a:off x="838200" y="365125"/>
            <a:ext cx="10515600" cy="1325563"/>
          </a:xfrm>
        </p:spPr>
        <p:txBody>
          <a:bodyPr/>
          <a:lstStyle/>
          <a:p>
            <a:r>
              <a:rPr lang="nb-NO"/>
              <a:t>Rett og plikt til skole</a:t>
            </a:r>
          </a:p>
        </p:txBody>
      </p:sp>
      <p:sp>
        <p:nvSpPr>
          <p:cNvPr id="5" name="Plassholder for innhold 4">
            <a:extLst>
              <a:ext uri="{FF2B5EF4-FFF2-40B4-BE49-F238E27FC236}">
                <a16:creationId xmlns:a16="http://schemas.microsoft.com/office/drawing/2014/main" id="{753CD586-3F2C-4860-9BC3-AFECCAF4CC03}"/>
              </a:ext>
            </a:extLst>
          </p:cNvPr>
          <p:cNvSpPr>
            <a:spLocks noGrp="1"/>
          </p:cNvSpPr>
          <p:nvPr>
            <p:ph idx="1"/>
          </p:nvPr>
        </p:nvSpPr>
        <p:spPr>
          <a:xfrm>
            <a:off x="838200" y="2587551"/>
            <a:ext cx="8469573" cy="3584649"/>
          </a:xfrm>
        </p:spPr>
        <p:txBody>
          <a:bodyPr/>
          <a:lstStyle/>
          <a:p>
            <a:pPr>
              <a:lnSpc>
                <a:spcPct val="150000"/>
              </a:lnSpc>
            </a:pPr>
            <a:r>
              <a:rPr lang="nb-NO"/>
              <a:t>Alle barn har </a:t>
            </a:r>
            <a:r>
              <a:rPr lang="nb-NO" b="1"/>
              <a:t>rett og plikt</a:t>
            </a:r>
            <a:r>
              <a:rPr lang="nb-NO"/>
              <a:t> til å gå på grunnskolen.</a:t>
            </a:r>
          </a:p>
          <a:p>
            <a:pPr>
              <a:lnSpc>
                <a:spcPct val="150000"/>
              </a:lnSpc>
            </a:pPr>
            <a:r>
              <a:rPr lang="nb-NO" b="1"/>
              <a:t>Foreldrenes skal </a:t>
            </a:r>
            <a:r>
              <a:rPr lang="nb-NO"/>
              <a:t>sørge for at barna får gå på skole.</a:t>
            </a:r>
          </a:p>
          <a:p>
            <a:pPr>
              <a:lnSpc>
                <a:spcPct val="150000"/>
              </a:lnSpc>
            </a:pPr>
            <a:r>
              <a:rPr lang="nb-NO" b="1"/>
              <a:t>Kommunene skal </a:t>
            </a:r>
            <a:r>
              <a:rPr lang="nb-NO"/>
              <a:t>tilby skole til alle.</a:t>
            </a:r>
          </a:p>
        </p:txBody>
      </p:sp>
      <p:pic>
        <p:nvPicPr>
          <p:cNvPr id="1026" name="Picture 2">
            <a:extLst>
              <a:ext uri="{FF2B5EF4-FFF2-40B4-BE49-F238E27FC236}">
                <a16:creationId xmlns:a16="http://schemas.microsoft.com/office/drawing/2014/main" id="{AFFF2447-50CA-40F0-9B6A-1313F7464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2573" y="625475"/>
            <a:ext cx="1905000" cy="2400300"/>
          </a:xfrm>
          <a:prstGeom prst="rect">
            <a:avLst/>
          </a:prstGeom>
          <a:noFill/>
          <a:extLst>
            <a:ext uri="{909E8E84-426E-40DD-AFC4-6F175D3DCCD1}">
              <a14:hiddenFill xmlns:a14="http://schemas.microsoft.com/office/drawing/2010/main">
                <a:solidFill>
                  <a:srgbClr val="FFFFFF"/>
                </a:solidFill>
              </a14:hiddenFill>
            </a:ext>
          </a:extLst>
        </p:spPr>
      </p:pic>
      <p:sp>
        <p:nvSpPr>
          <p:cNvPr id="6" name="Plassholder for bunntekst 4">
            <a:extLst>
              <a:ext uri="{FF2B5EF4-FFF2-40B4-BE49-F238E27FC236}">
                <a16:creationId xmlns:a16="http://schemas.microsoft.com/office/drawing/2014/main" id="{A1CAFF37-E46D-4B65-A936-FA3FC6EB6D8C}"/>
              </a:ext>
            </a:extLst>
          </p:cNvPr>
          <p:cNvSpPr>
            <a:spLocks noGrp="1"/>
          </p:cNvSpPr>
          <p:nvPr>
            <p:ph type="ftr" sz="quarter" idx="11"/>
          </p:nvPr>
        </p:nvSpPr>
        <p:spPr>
          <a:xfrm>
            <a:off x="3912171" y="6460072"/>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spTree>
    <p:extLst>
      <p:ext uri="{BB962C8B-B14F-4D97-AF65-F5344CB8AC3E}">
        <p14:creationId xmlns:p14="http://schemas.microsoft.com/office/powerpoint/2010/main" val="969243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985CA2-9553-47E0-BAF5-C1F4CE9D8990}"/>
              </a:ext>
            </a:extLst>
          </p:cNvPr>
          <p:cNvSpPr>
            <a:spLocks noGrp="1"/>
          </p:cNvSpPr>
          <p:nvPr>
            <p:ph type="title"/>
          </p:nvPr>
        </p:nvSpPr>
        <p:spPr>
          <a:xfrm>
            <a:off x="4996542" y="365125"/>
            <a:ext cx="6357257" cy="1325563"/>
          </a:xfrm>
        </p:spPr>
        <p:txBody>
          <a:bodyPr/>
          <a:lstStyle/>
          <a:p>
            <a:r>
              <a:rPr lang="nb-NO"/>
              <a:t>Foreldrenes ansvar</a:t>
            </a:r>
          </a:p>
        </p:txBody>
      </p:sp>
      <p:sp>
        <p:nvSpPr>
          <p:cNvPr id="3" name="Plassholder for innhold 2">
            <a:extLst>
              <a:ext uri="{FF2B5EF4-FFF2-40B4-BE49-F238E27FC236}">
                <a16:creationId xmlns:a16="http://schemas.microsoft.com/office/drawing/2014/main" id="{B6643110-E169-4956-9222-49C836178B40}"/>
              </a:ext>
            </a:extLst>
          </p:cNvPr>
          <p:cNvSpPr>
            <a:spLocks noGrp="1"/>
          </p:cNvSpPr>
          <p:nvPr>
            <p:ph idx="1"/>
          </p:nvPr>
        </p:nvSpPr>
        <p:spPr>
          <a:xfrm>
            <a:off x="4996542" y="1825625"/>
            <a:ext cx="6357258" cy="4351338"/>
          </a:xfrm>
        </p:spPr>
        <p:txBody>
          <a:bodyPr vert="horz" lIns="91440" tIns="45720" rIns="91440" bIns="45720" rtlCol="0" anchor="t">
            <a:normAutofit/>
          </a:bodyPr>
          <a:lstStyle/>
          <a:p>
            <a:r>
              <a:rPr lang="nb-NO" dirty="0"/>
              <a:t>Hvilke plikter og ansvar har foreldrene </a:t>
            </a:r>
          </a:p>
          <a:p>
            <a:endParaRPr lang="nb-NO"/>
          </a:p>
          <a:p>
            <a:pPr marL="0" indent="0">
              <a:buNone/>
            </a:pPr>
            <a:r>
              <a:rPr lang="nb-NO" dirty="0"/>
              <a:t> Hva sier loven?</a:t>
            </a:r>
          </a:p>
        </p:txBody>
      </p:sp>
      <p:sp>
        <p:nvSpPr>
          <p:cNvPr id="4" name="Plassholder for bunntekst 3">
            <a:extLst>
              <a:ext uri="{FF2B5EF4-FFF2-40B4-BE49-F238E27FC236}">
                <a16:creationId xmlns:a16="http://schemas.microsoft.com/office/drawing/2014/main" id="{1148D0D4-2386-48A4-B188-EFAC314CA2EE}"/>
              </a:ext>
            </a:extLst>
          </p:cNvPr>
          <p:cNvSpPr>
            <a:spLocks noGrp="1"/>
          </p:cNvSpPr>
          <p:nvPr>
            <p:ph type="ftr" sz="quarter" idx="11"/>
          </p:nvPr>
        </p:nvSpPr>
        <p:spPr>
          <a:xfrm>
            <a:off x="3895165" y="6492865"/>
            <a:ext cx="4114800" cy="365125"/>
          </a:xfrm>
        </p:spPr>
        <p:txBody>
          <a:bodyPr/>
          <a:lstStyle/>
          <a:p>
            <a:r>
              <a:rPr lang="nb-NO"/>
              <a:t>Foreldre-skolesamarbeid</a:t>
            </a:r>
          </a:p>
        </p:txBody>
      </p:sp>
      <p:pic>
        <p:nvPicPr>
          <p:cNvPr id="5" name="Picture 2" descr="Et bilde som inneholder utklipp&#10;&#10;Automatisk generert beskrivelse">
            <a:extLst>
              <a:ext uri="{FF2B5EF4-FFF2-40B4-BE49-F238E27FC236}">
                <a16:creationId xmlns:a16="http://schemas.microsoft.com/office/drawing/2014/main" id="{C7D7AEF4-D2FE-4580-A71C-C69426FA63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37" r="9894"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750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5187D64-8D0F-4E63-A121-928CD2C56B70}"/>
              </a:ext>
            </a:extLst>
          </p:cNvPr>
          <p:cNvSpPr>
            <a:spLocks noGrp="1"/>
          </p:cNvSpPr>
          <p:nvPr>
            <p:ph type="body" idx="1"/>
          </p:nvPr>
        </p:nvSpPr>
        <p:spPr>
          <a:xfrm>
            <a:off x="743938" y="681644"/>
            <a:ext cx="10797453" cy="5361881"/>
          </a:xfrm>
        </p:spPr>
        <p:txBody>
          <a:bodyPr>
            <a:normAutofit/>
          </a:bodyPr>
          <a:lstStyle/>
          <a:p>
            <a:r>
              <a:rPr lang="nb-NO" sz="3600" b="1">
                <a:solidFill>
                  <a:schemeClr val="tx1"/>
                </a:solidFill>
                <a:latin typeface="+mj-lt"/>
              </a:rPr>
              <a:t>Snakk sammen:</a:t>
            </a:r>
            <a:endParaRPr lang="nb-NO" sz="3600">
              <a:solidFill>
                <a:schemeClr val="tx1"/>
              </a:solidFill>
              <a:latin typeface="+mj-lt"/>
            </a:endParaRPr>
          </a:p>
          <a:p>
            <a:r>
              <a:rPr lang="nb-NO" sz="4000">
                <a:solidFill>
                  <a:schemeClr val="tx1"/>
                </a:solidFill>
                <a:latin typeface="+mj-lt"/>
              </a:rPr>
              <a:t>Hva er viktig for at barna skal lære godt på skolen?</a:t>
            </a:r>
          </a:p>
          <a:p>
            <a:endParaRPr lang="nb-NO" sz="4000">
              <a:solidFill>
                <a:schemeClr val="tx1"/>
              </a:solidFill>
              <a:latin typeface="+mj-lt"/>
            </a:endParaRPr>
          </a:p>
          <a:p>
            <a:endParaRPr lang="nb-NO" sz="5100" i="1">
              <a:solidFill>
                <a:schemeClr val="tx1"/>
              </a:solidFill>
              <a:latin typeface="+mj-lt"/>
            </a:endParaRPr>
          </a:p>
          <a:p>
            <a:pPr marL="571500" indent="-571500">
              <a:buFontTx/>
              <a:buChar char="-"/>
            </a:pPr>
            <a:endParaRPr lang="nb-NO" sz="3600">
              <a:solidFill>
                <a:schemeClr val="tx1"/>
              </a:solidFill>
              <a:latin typeface="+mj-lt"/>
            </a:endParaRPr>
          </a:p>
          <a:p>
            <a:endParaRPr lang="nb-NO" sz="3600">
              <a:solidFill>
                <a:schemeClr val="tx1"/>
              </a:solidFill>
              <a:latin typeface="+mj-lt"/>
            </a:endParaRPr>
          </a:p>
        </p:txBody>
      </p:sp>
      <p:sp>
        <p:nvSpPr>
          <p:cNvPr id="4" name="Plassholder for bunntekst 3">
            <a:extLst>
              <a:ext uri="{FF2B5EF4-FFF2-40B4-BE49-F238E27FC236}">
                <a16:creationId xmlns:a16="http://schemas.microsoft.com/office/drawing/2014/main" id="{8470C418-B320-4713-A7AA-721414FD5661}"/>
              </a:ext>
            </a:extLst>
          </p:cNvPr>
          <p:cNvSpPr>
            <a:spLocks noGrp="1"/>
          </p:cNvSpPr>
          <p:nvPr>
            <p:ph type="ftr" sz="quarter" idx="11"/>
          </p:nvPr>
        </p:nvSpPr>
        <p:spPr>
          <a:xfrm>
            <a:off x="3581400" y="6492875"/>
            <a:ext cx="4114800" cy="365125"/>
          </a:xfrm>
        </p:spPr>
        <p:txBody>
          <a:bodyPr/>
          <a:lstStyle/>
          <a:p>
            <a:r>
              <a:rPr lang="nb-NO"/>
              <a:t>Foreldre-skolesamarbeid</a:t>
            </a: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52" y="2382593"/>
            <a:ext cx="10058400" cy="3429971"/>
          </a:xfrm>
          <a:prstGeom prst="rect">
            <a:avLst/>
          </a:prstGeom>
        </p:spPr>
      </p:pic>
      <p:sp>
        <p:nvSpPr>
          <p:cNvPr id="7" name="TekstSylinder 6">
            <a:extLst>
              <a:ext uri="{FF2B5EF4-FFF2-40B4-BE49-F238E27FC236}">
                <a16:creationId xmlns:a16="http://schemas.microsoft.com/office/drawing/2014/main" id="{D8596064-8BE5-4BF3-B294-C9D1CB7536DB}"/>
              </a:ext>
            </a:extLst>
          </p:cNvPr>
          <p:cNvSpPr txBox="1"/>
          <p:nvPr/>
        </p:nvSpPr>
        <p:spPr>
          <a:xfrm>
            <a:off x="9881536" y="5572128"/>
            <a:ext cx="1029449" cy="215444"/>
          </a:xfrm>
          <a:prstGeom prst="rect">
            <a:avLst/>
          </a:prstGeom>
          <a:noFill/>
        </p:spPr>
        <p:txBody>
          <a:bodyPr wrap="none" rtlCol="0">
            <a:spAutoFit/>
          </a:bodyPr>
          <a:lstStyle/>
          <a:p>
            <a:r>
              <a:rPr lang="nb-NO" sz="800">
                <a:solidFill>
                  <a:schemeClr val="bg1"/>
                </a:solidFill>
              </a:rPr>
              <a:t>Foto: Unsplash.com</a:t>
            </a:r>
          </a:p>
        </p:txBody>
      </p:sp>
    </p:spTree>
    <p:extLst>
      <p:ext uri="{BB962C8B-B14F-4D97-AF65-F5344CB8AC3E}">
        <p14:creationId xmlns:p14="http://schemas.microsoft.com/office/powerpoint/2010/main" val="3433445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ED517327-BAC8-4C30-AEDA-D5BBC9B48236}"/>
              </a:ext>
            </a:extLst>
          </p:cNvPr>
          <p:cNvSpPr>
            <a:spLocks noGrp="1"/>
          </p:cNvSpPr>
          <p:nvPr>
            <p:ph sz="half" idx="1"/>
          </p:nvPr>
        </p:nvSpPr>
        <p:spPr>
          <a:xfrm>
            <a:off x="359229" y="3693993"/>
            <a:ext cx="10410992" cy="2662358"/>
          </a:xfrm>
        </p:spPr>
        <p:txBody>
          <a:bodyPr>
            <a:normAutofit fontScale="40000" lnSpcReduction="20000"/>
          </a:bodyPr>
          <a:lstStyle/>
          <a:p>
            <a:pPr>
              <a:lnSpc>
                <a:spcPct val="110000"/>
              </a:lnSpc>
            </a:pPr>
            <a:r>
              <a:rPr lang="nb-NO" sz="5900"/>
              <a:t>Alle barn har rett til å ha det </a:t>
            </a:r>
            <a:r>
              <a:rPr lang="nb-NO" sz="5900" b="1"/>
              <a:t>trygt og godt </a:t>
            </a:r>
            <a:r>
              <a:rPr lang="nb-NO" sz="5900"/>
              <a:t>på skolen</a:t>
            </a:r>
            <a:r>
              <a:rPr lang="nb-NO" sz="5900" b="1"/>
              <a:t>!</a:t>
            </a:r>
            <a:endParaRPr lang="nb-NO" sz="5900"/>
          </a:p>
          <a:p>
            <a:pPr marL="0" indent="0">
              <a:buNone/>
            </a:pPr>
            <a:endParaRPr lang="nb-NO" sz="5900"/>
          </a:p>
          <a:p>
            <a:r>
              <a:rPr lang="nb-NO" sz="5900"/>
              <a:t>De </a:t>
            </a:r>
            <a:r>
              <a:rPr lang="nb-NO" sz="5900" b="1"/>
              <a:t>voksne har ansvaret!</a:t>
            </a:r>
          </a:p>
          <a:p>
            <a:endParaRPr lang="nb-NO" sz="5900" b="1"/>
          </a:p>
          <a:p>
            <a:pPr>
              <a:lnSpc>
                <a:spcPct val="170000"/>
              </a:lnSpc>
            </a:pPr>
            <a:r>
              <a:rPr lang="nb-NO" sz="5900"/>
              <a:t>Det er mange som jobber sammen for at barnet ditt skal ha det bra på skolen</a:t>
            </a:r>
            <a:r>
              <a:rPr lang="nb-NO" sz="5900">
                <a:sym typeface="Wingdings" panose="05000000000000000000" pitchFamily="2" charset="2"/>
              </a:rPr>
              <a:t></a:t>
            </a:r>
            <a:endParaRPr lang="nb-NO" sz="5900"/>
          </a:p>
          <a:p>
            <a:endParaRPr lang="nb-NO" sz="5900" b="1"/>
          </a:p>
          <a:p>
            <a:endParaRPr lang="nb-NO" b="1"/>
          </a:p>
          <a:p>
            <a:endParaRPr lang="nb-NO" b="1"/>
          </a:p>
          <a:p>
            <a:pPr marL="0" indent="0">
              <a:buNone/>
            </a:pPr>
            <a:endParaRPr lang="nb-NO"/>
          </a:p>
          <a:p>
            <a:endParaRPr lang="nb-NO"/>
          </a:p>
        </p:txBody>
      </p:sp>
      <p:sp>
        <p:nvSpPr>
          <p:cNvPr id="5" name="Plassholder for bunntekst 4">
            <a:extLst>
              <a:ext uri="{FF2B5EF4-FFF2-40B4-BE49-F238E27FC236}">
                <a16:creationId xmlns:a16="http://schemas.microsoft.com/office/drawing/2014/main" id="{57F49478-9581-42C8-8DFC-2C70E1507611}"/>
              </a:ext>
            </a:extLst>
          </p:cNvPr>
          <p:cNvSpPr>
            <a:spLocks noGrp="1"/>
          </p:cNvSpPr>
          <p:nvPr>
            <p:ph type="ftr" sz="quarter" idx="11"/>
          </p:nvPr>
        </p:nvSpPr>
        <p:spPr/>
        <p:txBody>
          <a:bodyPr/>
          <a:lstStyle/>
          <a:p>
            <a:r>
              <a:rPr lang="nb-NO"/>
              <a:t>Foreldre-skolesamarbeid</a:t>
            </a:r>
          </a:p>
        </p:txBody>
      </p:sp>
      <p:pic>
        <p:nvPicPr>
          <p:cNvPr id="1026" name="Picture 2" descr="girl smiling while lying on grass field at daytime">
            <a:extLst>
              <a:ext uri="{FF2B5EF4-FFF2-40B4-BE49-F238E27FC236}">
                <a16:creationId xmlns:a16="http://schemas.microsoft.com/office/drawing/2014/main" id="{4EE45D4A-9DA2-4D51-8E1F-8AD98D803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309" y="241708"/>
            <a:ext cx="4778549" cy="31872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Norges lover – Wikipedia">
            <a:extLst>
              <a:ext uri="{FF2B5EF4-FFF2-40B4-BE49-F238E27FC236}">
                <a16:creationId xmlns:a16="http://schemas.microsoft.com/office/drawing/2014/main" id="{817052E2-1977-431E-9A05-94211036F68C}"/>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l="11854" r="23510" b="9091"/>
          <a:stretch/>
        </p:blipFill>
        <p:spPr bwMode="auto">
          <a:xfrm>
            <a:off x="9643247" y="3279872"/>
            <a:ext cx="2713534" cy="21467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Bilde 2" descr="Et bilde som inneholder person, gruppe, folkemengde&#10;&#10;Automatisk generert beskrivelse">
            <a:extLst>
              <a:ext uri="{FF2B5EF4-FFF2-40B4-BE49-F238E27FC236}">
                <a16:creationId xmlns:a16="http://schemas.microsoft.com/office/drawing/2014/main" id="{AA3034DF-A413-471A-9F8C-5E59110B6FA7}"/>
              </a:ext>
            </a:extLst>
          </p:cNvPr>
          <p:cNvPicPr>
            <a:picLocks noChangeAspect="1"/>
          </p:cNvPicPr>
          <p:nvPr/>
        </p:nvPicPr>
        <p:blipFill>
          <a:blip r:embed="rId5"/>
          <a:stretch>
            <a:fillRect/>
          </a:stretch>
        </p:blipFill>
        <p:spPr>
          <a:xfrm>
            <a:off x="521368" y="180361"/>
            <a:ext cx="4266224" cy="2887242"/>
          </a:xfrm>
          <a:prstGeom prst="ellipse">
            <a:avLst/>
          </a:prstGeom>
          <a:ln>
            <a:noFill/>
          </a:ln>
          <a:effectLst>
            <a:softEdge rad="112500"/>
          </a:effectLst>
        </p:spPr>
      </p:pic>
      <p:sp>
        <p:nvSpPr>
          <p:cNvPr id="10" name="TekstSylinder 9">
            <a:extLst>
              <a:ext uri="{FF2B5EF4-FFF2-40B4-BE49-F238E27FC236}">
                <a16:creationId xmlns:a16="http://schemas.microsoft.com/office/drawing/2014/main" id="{5B16D1AE-5E01-4260-AB32-53109520CC95}"/>
              </a:ext>
            </a:extLst>
          </p:cNvPr>
          <p:cNvSpPr txBox="1"/>
          <p:nvPr/>
        </p:nvSpPr>
        <p:spPr>
          <a:xfrm>
            <a:off x="9829051" y="3022212"/>
            <a:ext cx="1029449" cy="215444"/>
          </a:xfrm>
          <a:prstGeom prst="rect">
            <a:avLst/>
          </a:prstGeom>
          <a:noFill/>
        </p:spPr>
        <p:txBody>
          <a:bodyPr wrap="none" rtlCol="0">
            <a:spAutoFit/>
          </a:bodyPr>
          <a:lstStyle/>
          <a:p>
            <a:r>
              <a:rPr lang="nb-NO" sz="800"/>
              <a:t>Foto: Unsplash.com</a:t>
            </a:r>
          </a:p>
        </p:txBody>
      </p:sp>
      <p:sp>
        <p:nvSpPr>
          <p:cNvPr id="11" name="TekstSylinder 10">
            <a:extLst>
              <a:ext uri="{FF2B5EF4-FFF2-40B4-BE49-F238E27FC236}">
                <a16:creationId xmlns:a16="http://schemas.microsoft.com/office/drawing/2014/main" id="{13A00591-FB90-455E-BD34-DC579A22CE04}"/>
              </a:ext>
            </a:extLst>
          </p:cNvPr>
          <p:cNvSpPr txBox="1"/>
          <p:nvPr/>
        </p:nvSpPr>
        <p:spPr>
          <a:xfrm>
            <a:off x="2408314" y="2727770"/>
            <a:ext cx="1029449" cy="215444"/>
          </a:xfrm>
          <a:prstGeom prst="rect">
            <a:avLst/>
          </a:prstGeom>
          <a:noFill/>
        </p:spPr>
        <p:txBody>
          <a:bodyPr wrap="none" rtlCol="0">
            <a:spAutoFit/>
          </a:bodyPr>
          <a:lstStyle/>
          <a:p>
            <a:r>
              <a:rPr lang="nb-NO" sz="800">
                <a:solidFill>
                  <a:schemeClr val="bg1"/>
                </a:solidFill>
              </a:rPr>
              <a:t>Foto: Unsplash.com</a:t>
            </a:r>
          </a:p>
        </p:txBody>
      </p:sp>
    </p:spTree>
    <p:extLst>
      <p:ext uri="{BB962C8B-B14F-4D97-AF65-F5344CB8AC3E}">
        <p14:creationId xmlns:p14="http://schemas.microsoft.com/office/powerpoint/2010/main" val="771288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93BB6DD9-2868-4E53-B693-99691553DBC8}"/>
              </a:ext>
            </a:extLst>
          </p:cNvPr>
          <p:cNvSpPr>
            <a:spLocks noGrp="1"/>
          </p:cNvSpPr>
          <p:nvPr>
            <p:ph type="ftr" sz="quarter" idx="11"/>
          </p:nvPr>
        </p:nvSpPr>
        <p:spPr>
          <a:xfrm>
            <a:off x="3805518" y="6428068"/>
            <a:ext cx="4114800" cy="365125"/>
          </a:xfrm>
        </p:spPr>
        <p:txBody>
          <a:bodyPr/>
          <a:lstStyle/>
          <a:p>
            <a:r>
              <a:rPr lang="nb-NO"/>
              <a:t>Foreldre-skolesamarbeid</a:t>
            </a:r>
          </a:p>
        </p:txBody>
      </p:sp>
      <p:pic>
        <p:nvPicPr>
          <p:cNvPr id="3" name="Bilde 2">
            <a:extLst>
              <a:ext uri="{FF2B5EF4-FFF2-40B4-BE49-F238E27FC236}">
                <a16:creationId xmlns:a16="http://schemas.microsoft.com/office/drawing/2014/main" id="{E1262F7F-12C2-4BC2-81A1-8C46E44EF185}"/>
              </a:ext>
            </a:extLst>
          </p:cNvPr>
          <p:cNvPicPr>
            <a:picLocks noChangeAspect="1"/>
          </p:cNvPicPr>
          <p:nvPr/>
        </p:nvPicPr>
        <p:blipFill rotWithShape="1">
          <a:blip r:embed="rId3"/>
          <a:srcRect r="-2" b="15258"/>
          <a:stretch/>
        </p:blipFill>
        <p:spPr>
          <a:xfrm>
            <a:off x="5714999" y="0"/>
            <a:ext cx="6473951" cy="6181459"/>
          </a:xfrm>
          <a:prstGeom prst="rect">
            <a:avLst/>
          </a:prstGeom>
        </p:spPr>
      </p:pic>
      <p:sp>
        <p:nvSpPr>
          <p:cNvPr id="4" name="Tittel 1">
            <a:extLst>
              <a:ext uri="{FF2B5EF4-FFF2-40B4-BE49-F238E27FC236}">
                <a16:creationId xmlns:a16="http://schemas.microsoft.com/office/drawing/2014/main" id="{671A9F86-D986-454A-B206-CC699CBCCFD1}"/>
              </a:ext>
            </a:extLst>
          </p:cNvPr>
          <p:cNvSpPr txBox="1">
            <a:spLocks/>
          </p:cNvSpPr>
          <p:nvPr/>
        </p:nvSpPr>
        <p:spPr>
          <a:xfrm>
            <a:off x="446314" y="2895600"/>
            <a:ext cx="4177399" cy="1561915"/>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00">
                <a:hlinkClick r:id="rId4"/>
              </a:rPr>
              <a:t>Hva er mobbing</a:t>
            </a:r>
            <a:r>
              <a:rPr lang="en-US" sz="5200"/>
              <a:t>?</a:t>
            </a:r>
          </a:p>
        </p:txBody>
      </p:sp>
      <p:sp>
        <p:nvSpPr>
          <p:cNvPr id="5" name="TekstSylinder 4">
            <a:extLst>
              <a:ext uri="{FF2B5EF4-FFF2-40B4-BE49-F238E27FC236}">
                <a16:creationId xmlns:a16="http://schemas.microsoft.com/office/drawing/2014/main" id="{D82BED0A-5402-46AD-8CE4-D0726DC2B33F}"/>
              </a:ext>
            </a:extLst>
          </p:cNvPr>
          <p:cNvSpPr txBox="1"/>
          <p:nvPr/>
        </p:nvSpPr>
        <p:spPr>
          <a:xfrm>
            <a:off x="11495315" y="5945739"/>
            <a:ext cx="479618" cy="215444"/>
          </a:xfrm>
          <a:prstGeom prst="rect">
            <a:avLst/>
          </a:prstGeom>
          <a:noFill/>
        </p:spPr>
        <p:txBody>
          <a:bodyPr wrap="none" rtlCol="0">
            <a:spAutoFit/>
          </a:bodyPr>
          <a:lstStyle/>
          <a:p>
            <a:r>
              <a:rPr lang="nb-NO" sz="800">
                <a:solidFill>
                  <a:schemeClr val="bg1"/>
                </a:solidFill>
              </a:rPr>
              <a:t>Fug.no</a:t>
            </a:r>
          </a:p>
        </p:txBody>
      </p:sp>
    </p:spTree>
    <p:extLst>
      <p:ext uri="{BB962C8B-B14F-4D97-AF65-F5344CB8AC3E}">
        <p14:creationId xmlns:p14="http://schemas.microsoft.com/office/powerpoint/2010/main" val="769653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D5C98271-13E2-452A-A9A6-479D71E1841C}"/>
              </a:ext>
            </a:extLst>
          </p:cNvPr>
          <p:cNvSpPr>
            <a:spLocks noGrp="1"/>
          </p:cNvSpPr>
          <p:nvPr>
            <p:ph type="title"/>
          </p:nvPr>
        </p:nvSpPr>
        <p:spPr>
          <a:xfrm>
            <a:off x="326136" y="1401159"/>
            <a:ext cx="6379464" cy="1325563"/>
          </a:xfrm>
        </p:spPr>
        <p:txBody>
          <a:bodyPr>
            <a:normAutofit/>
          </a:bodyPr>
          <a:lstStyle/>
          <a:p>
            <a:r>
              <a:rPr lang="nb-NO"/>
              <a:t>Hvorfor mobber barn?</a:t>
            </a:r>
            <a:br>
              <a:rPr lang="nb-NO"/>
            </a:br>
            <a:endParaRPr lang="nb-NO"/>
          </a:p>
        </p:txBody>
      </p:sp>
      <p:sp>
        <p:nvSpPr>
          <p:cNvPr id="3" name="Plassholder for innhold 2">
            <a:extLst>
              <a:ext uri="{FF2B5EF4-FFF2-40B4-BE49-F238E27FC236}">
                <a16:creationId xmlns:a16="http://schemas.microsoft.com/office/drawing/2014/main" id="{FDE9A390-F071-42AC-BD22-B9AD66063753}"/>
              </a:ext>
            </a:extLst>
          </p:cNvPr>
          <p:cNvSpPr>
            <a:spLocks noGrp="1"/>
          </p:cNvSpPr>
          <p:nvPr>
            <p:ph sz="half" idx="1"/>
          </p:nvPr>
        </p:nvSpPr>
        <p:spPr>
          <a:xfrm>
            <a:off x="838200" y="2243328"/>
            <a:ext cx="4867656" cy="2145792"/>
          </a:xfrm>
        </p:spPr>
        <p:txBody>
          <a:bodyPr/>
          <a:lstStyle/>
          <a:p>
            <a:pPr marL="0" indent="0">
              <a:buNone/>
            </a:pPr>
            <a:endParaRPr lang="nb-NO"/>
          </a:p>
          <a:p>
            <a:pPr lvl="1"/>
            <a:endParaRPr lang="nb-NO"/>
          </a:p>
          <a:p>
            <a:endParaRPr lang="nb-NO"/>
          </a:p>
        </p:txBody>
      </p:sp>
      <p:sp>
        <p:nvSpPr>
          <p:cNvPr id="5" name="Plassholder for innhold 4">
            <a:extLst>
              <a:ext uri="{FF2B5EF4-FFF2-40B4-BE49-F238E27FC236}">
                <a16:creationId xmlns:a16="http://schemas.microsoft.com/office/drawing/2014/main" id="{5DED2577-82E7-4456-80C7-E8E0E285BEBA}"/>
              </a:ext>
            </a:extLst>
          </p:cNvPr>
          <p:cNvSpPr>
            <a:spLocks noGrp="1"/>
          </p:cNvSpPr>
          <p:nvPr>
            <p:ph sz="half" idx="2"/>
          </p:nvPr>
        </p:nvSpPr>
        <p:spPr/>
        <p:txBody>
          <a:bodyPr/>
          <a:lstStyle/>
          <a:p>
            <a:endParaRPr lang="nb-NO"/>
          </a:p>
        </p:txBody>
      </p:sp>
      <p:sp>
        <p:nvSpPr>
          <p:cNvPr id="4" name="Plassholder for bunntekst 3">
            <a:extLst>
              <a:ext uri="{FF2B5EF4-FFF2-40B4-BE49-F238E27FC236}">
                <a16:creationId xmlns:a16="http://schemas.microsoft.com/office/drawing/2014/main" id="{C569A4E0-4CE0-44F6-8366-FA33BEA51BEA}"/>
              </a:ext>
            </a:extLst>
          </p:cNvPr>
          <p:cNvSpPr>
            <a:spLocks noGrp="1"/>
          </p:cNvSpPr>
          <p:nvPr>
            <p:ph type="ftr" sz="quarter" idx="11"/>
          </p:nvPr>
        </p:nvSpPr>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Foreldre-skolesamarbeid</a:t>
            </a:r>
          </a:p>
        </p:txBody>
      </p:sp>
      <p:pic>
        <p:nvPicPr>
          <p:cNvPr id="7" name="Bilde 6">
            <a:extLst>
              <a:ext uri="{FF2B5EF4-FFF2-40B4-BE49-F238E27FC236}">
                <a16:creationId xmlns:a16="http://schemas.microsoft.com/office/drawing/2014/main" id="{BFC7C816-046D-42F4-9CD6-65A190E7CC0D}"/>
              </a:ext>
            </a:extLst>
          </p:cNvPr>
          <p:cNvPicPr>
            <a:picLocks noChangeAspect="1"/>
          </p:cNvPicPr>
          <p:nvPr/>
        </p:nvPicPr>
        <p:blipFill rotWithShape="1">
          <a:blip r:embed="rId3"/>
          <a:srcRect r="1" b="1151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8324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537FAC-C508-4D81-867D-EE94F32282C3}"/>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err="1">
                <a:solidFill>
                  <a:srgbClr val="FFFFFF"/>
                </a:solidFill>
                <a:latin typeface="+mj-lt"/>
                <a:ea typeface="+mj-ea"/>
                <a:cs typeface="+mj-cs"/>
              </a:rPr>
              <a:t>Spørsmål</a:t>
            </a:r>
            <a:r>
              <a:rPr lang="en-US" sz="4800" kern="1200">
                <a:solidFill>
                  <a:srgbClr val="FFFFFF"/>
                </a:solidFill>
                <a:latin typeface="+mj-lt"/>
                <a:ea typeface="+mj-ea"/>
                <a:cs typeface="+mj-cs"/>
              </a:rPr>
              <a:t> </a:t>
            </a:r>
            <a:r>
              <a:rPr lang="en-US" sz="4800" kern="1200" err="1">
                <a:solidFill>
                  <a:srgbClr val="FFFFFF"/>
                </a:solidFill>
                <a:latin typeface="+mj-lt"/>
                <a:ea typeface="+mj-ea"/>
                <a:cs typeface="+mj-cs"/>
              </a:rPr>
              <a:t>fra</a:t>
            </a:r>
            <a:r>
              <a:rPr lang="en-US" sz="4800" kern="1200">
                <a:solidFill>
                  <a:srgbClr val="FFFFFF"/>
                </a:solidFill>
                <a:latin typeface="+mj-lt"/>
                <a:ea typeface="+mj-ea"/>
                <a:cs typeface="+mj-cs"/>
              </a:rPr>
              <a:t> </a:t>
            </a:r>
            <a:r>
              <a:rPr lang="en-US" sz="4800" kern="1200" err="1">
                <a:solidFill>
                  <a:srgbClr val="FFFFFF"/>
                </a:solidFill>
                <a:latin typeface="+mj-lt"/>
                <a:ea typeface="+mj-ea"/>
                <a:cs typeface="+mj-cs"/>
              </a:rPr>
              <a:t>foreldre</a:t>
            </a:r>
            <a:r>
              <a:rPr lang="en-US" sz="4800" kern="1200">
                <a:solidFill>
                  <a:srgbClr val="FFFFFF"/>
                </a:solidFill>
                <a:latin typeface="+mj-lt"/>
                <a:ea typeface="+mj-ea"/>
                <a:cs typeface="+mj-cs"/>
              </a:rPr>
              <a:t>:</a:t>
            </a:r>
            <a:br>
              <a:rPr lang="en-US" sz="4800" kern="1200">
                <a:solidFill>
                  <a:srgbClr val="FFFFFF"/>
                </a:solidFill>
                <a:latin typeface="+mj-lt"/>
                <a:ea typeface="+mj-ea"/>
                <a:cs typeface="+mj-cs"/>
              </a:rPr>
            </a:br>
            <a:br>
              <a:rPr lang="en-US" sz="4800" kern="1200">
                <a:solidFill>
                  <a:srgbClr val="FFFFFF"/>
                </a:solidFill>
                <a:latin typeface="+mj-lt"/>
                <a:ea typeface="+mj-ea"/>
                <a:cs typeface="+mj-cs"/>
              </a:rPr>
            </a:br>
            <a:endParaRPr lang="en-US" sz="4800" kern="1200">
              <a:solidFill>
                <a:srgbClr val="FFFFFF"/>
              </a:solidFill>
              <a:latin typeface="+mj-lt"/>
              <a:ea typeface="+mj-ea"/>
              <a:cs typeface="+mj-cs"/>
            </a:endParaRPr>
          </a:p>
        </p:txBody>
      </p:sp>
      <p:sp>
        <p:nvSpPr>
          <p:cNvPr id="4" name="Plassholder for tekst 3">
            <a:extLst>
              <a:ext uri="{FF2B5EF4-FFF2-40B4-BE49-F238E27FC236}">
                <a16:creationId xmlns:a16="http://schemas.microsoft.com/office/drawing/2014/main" id="{BC5B5020-A60D-48A3-B1F2-9E1945B7714C}"/>
              </a:ext>
            </a:extLst>
          </p:cNvPr>
          <p:cNvSpPr>
            <a:spLocks noGrp="1"/>
          </p:cNvSpPr>
          <p:nvPr>
            <p:ph type="body" idx="1"/>
          </p:nvPr>
        </p:nvSpPr>
        <p:spPr>
          <a:xfrm>
            <a:off x="5611812" y="3290869"/>
            <a:ext cx="5848042" cy="1458258"/>
          </a:xfrm>
        </p:spPr>
        <p:txBody>
          <a:bodyPr vert="horz" lIns="91440" tIns="45720" rIns="91440" bIns="45720" rtlCol="0" anchor="ctr">
            <a:noAutofit/>
          </a:bodyPr>
          <a:lstStyle/>
          <a:p>
            <a:pPr>
              <a:lnSpc>
                <a:spcPct val="150000"/>
              </a:lnSpc>
            </a:pPr>
            <a:r>
              <a:rPr lang="en-US" sz="3600" kern="1200">
                <a:solidFill>
                  <a:schemeClr val="tx1"/>
                </a:solidFill>
                <a:latin typeface="+mn-lt"/>
                <a:ea typeface="+mn-ea"/>
                <a:cs typeface="+mn-cs"/>
              </a:rPr>
              <a:t>Du </a:t>
            </a:r>
            <a:r>
              <a:rPr lang="en-US" sz="3600" kern="1200" err="1">
                <a:solidFill>
                  <a:schemeClr val="tx1"/>
                </a:solidFill>
                <a:latin typeface="+mn-lt"/>
                <a:ea typeface="+mn-ea"/>
                <a:cs typeface="+mn-cs"/>
              </a:rPr>
              <a:t>er</a:t>
            </a:r>
            <a:r>
              <a:rPr lang="en-US" sz="3600" kern="1200">
                <a:solidFill>
                  <a:schemeClr val="tx1"/>
                </a:solidFill>
                <a:latin typeface="+mn-lt"/>
                <a:ea typeface="+mn-ea"/>
                <a:cs typeface="+mn-cs"/>
              </a:rPr>
              <a:t> </a:t>
            </a:r>
            <a:r>
              <a:rPr lang="en-US" sz="3600" kern="1200" err="1">
                <a:solidFill>
                  <a:schemeClr val="tx1"/>
                </a:solidFill>
                <a:latin typeface="+mn-lt"/>
                <a:ea typeface="+mn-ea"/>
                <a:cs typeface="+mn-cs"/>
              </a:rPr>
              <a:t>bekymret</a:t>
            </a:r>
            <a:r>
              <a:rPr lang="en-US" sz="3600" kern="1200">
                <a:solidFill>
                  <a:schemeClr val="tx1"/>
                </a:solidFill>
                <a:latin typeface="+mn-lt"/>
                <a:ea typeface="+mn-ea"/>
                <a:cs typeface="+mn-cs"/>
              </a:rPr>
              <a:t> for at barnet ditt </a:t>
            </a:r>
            <a:r>
              <a:rPr lang="en-US" sz="3600">
                <a:solidFill>
                  <a:schemeClr val="tx1"/>
                </a:solidFill>
              </a:rPr>
              <a:t>ikkehar </a:t>
            </a:r>
            <a:r>
              <a:rPr lang="en-US" sz="3600" kern="1200">
                <a:solidFill>
                  <a:schemeClr val="tx1"/>
                </a:solidFill>
                <a:latin typeface="+mn-lt"/>
                <a:ea typeface="+mn-ea"/>
                <a:cs typeface="+mn-cs"/>
              </a:rPr>
              <a:t>det bra på skolen…</a:t>
            </a:r>
          </a:p>
          <a:p>
            <a:endParaRPr lang="en-US" sz="3600">
              <a:solidFill>
                <a:schemeClr val="tx1"/>
              </a:solidFill>
            </a:endParaRPr>
          </a:p>
          <a:p>
            <a:r>
              <a:rPr lang="en-US" sz="3600" kern="1200">
                <a:solidFill>
                  <a:schemeClr val="tx1"/>
                </a:solidFill>
                <a:latin typeface="+mn-lt"/>
                <a:ea typeface="+mn-ea"/>
                <a:cs typeface="+mn-cs"/>
              </a:rPr>
              <a:t>Hva kan du gjøre?</a:t>
            </a:r>
            <a:br>
              <a:rPr lang="en-US" sz="3600" kern="1200">
                <a:solidFill>
                  <a:schemeClr val="tx1"/>
                </a:solidFill>
                <a:latin typeface="+mn-lt"/>
                <a:ea typeface="+mn-ea"/>
                <a:cs typeface="+mn-cs"/>
              </a:rPr>
            </a:br>
            <a:endParaRPr lang="en-US" sz="3600" kern="1200">
              <a:solidFill>
                <a:schemeClr val="tx1"/>
              </a:solidFill>
              <a:latin typeface="+mn-lt"/>
              <a:ea typeface="+mn-ea"/>
              <a:cs typeface="+mn-cs"/>
            </a:endParaRPr>
          </a:p>
        </p:txBody>
      </p:sp>
      <p:sp>
        <p:nvSpPr>
          <p:cNvPr id="3" name="Plassholder for bunntekst 2">
            <a:extLst>
              <a:ext uri="{FF2B5EF4-FFF2-40B4-BE49-F238E27FC236}">
                <a16:creationId xmlns:a16="http://schemas.microsoft.com/office/drawing/2014/main" id="{BD49501F-9E52-4935-8008-B2AE02D43E99}"/>
              </a:ext>
            </a:extLst>
          </p:cNvPr>
          <p:cNvSpPr>
            <a:spLocks noGrp="1"/>
          </p:cNvSpPr>
          <p:nvPr>
            <p:ph type="ftr" sz="quarter" idx="11"/>
          </p:nvPr>
        </p:nvSpPr>
        <p:spPr>
          <a:xfrm rot="5400000">
            <a:off x="-1828800" y="1984248"/>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Foreldre-skolesamarbeid</a:t>
            </a:r>
          </a:p>
        </p:txBody>
      </p:sp>
      <p:pic>
        <p:nvPicPr>
          <p:cNvPr id="2050" name="Picture 2">
            <a:extLst>
              <a:ext uri="{FF2B5EF4-FFF2-40B4-BE49-F238E27FC236}">
                <a16:creationId xmlns:a16="http://schemas.microsoft.com/office/drawing/2014/main" id="{5B745175-5D76-4B05-ADAB-7ED1BF7F3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21"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DCFE8F06-939E-4BF6-89B2-070712FED491}"/>
              </a:ext>
            </a:extLst>
          </p:cNvPr>
          <p:cNvSpPr txBox="1"/>
          <p:nvPr/>
        </p:nvSpPr>
        <p:spPr>
          <a:xfrm>
            <a:off x="-160421" y="6576523"/>
            <a:ext cx="1213853" cy="2211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a:solidFill>
                  <a:schemeClr val="bg1"/>
                </a:solidFill>
              </a:rPr>
              <a:t>Foto: Unsplash</a:t>
            </a:r>
          </a:p>
        </p:txBody>
      </p:sp>
      <p:sp>
        <p:nvSpPr>
          <p:cNvPr id="7" name="Plassholder for bunntekst 1">
            <a:extLst>
              <a:ext uri="{FF2B5EF4-FFF2-40B4-BE49-F238E27FC236}">
                <a16:creationId xmlns:a16="http://schemas.microsoft.com/office/drawing/2014/main" id="{5C48999C-1276-4A81-96F7-69CB69B42E02}"/>
              </a:ext>
            </a:extLst>
          </p:cNvPr>
          <p:cNvSpPr txBox="1">
            <a:spLocks/>
          </p:cNvSpPr>
          <p:nvPr/>
        </p:nvSpPr>
        <p:spPr>
          <a:xfrm>
            <a:off x="4147458" y="6492875"/>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t>Foreldre-skolesamarbeid</a:t>
            </a:r>
          </a:p>
        </p:txBody>
      </p:sp>
    </p:spTree>
    <p:extLst>
      <p:ext uri="{BB962C8B-B14F-4D97-AF65-F5344CB8AC3E}">
        <p14:creationId xmlns:p14="http://schemas.microsoft.com/office/powerpoint/2010/main" val="120473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Nye Læreplaner!">
            <a:extLst>
              <a:ext uri="{FF2B5EF4-FFF2-40B4-BE49-F238E27FC236}">
                <a16:creationId xmlns:a16="http://schemas.microsoft.com/office/drawing/2014/main" id="{8B8A23A0-9560-4027-BF25-8B8BF6EF22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95" r="3" b="3"/>
          <a:stretch/>
        </p:blipFill>
        <p:spPr bwMode="auto">
          <a:xfrm>
            <a:off x="6803647" y="1065276"/>
            <a:ext cx="4730214" cy="4727448"/>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37FB18A5-BB06-4C64-8A1C-5EAFB30FDD00}"/>
              </a:ext>
            </a:extLst>
          </p:cNvPr>
          <p:cNvSpPr>
            <a:spLocks noGrp="1"/>
          </p:cNvSpPr>
          <p:nvPr>
            <p:ph type="title"/>
          </p:nvPr>
        </p:nvSpPr>
        <p:spPr>
          <a:xfrm>
            <a:off x="655237" y="1092170"/>
            <a:ext cx="5633531" cy="1195828"/>
          </a:xfrm>
        </p:spPr>
        <p:txBody>
          <a:bodyPr vert="horz" lIns="91440" tIns="45720" rIns="91440" bIns="45720" rtlCol="0" anchor="ctr">
            <a:normAutofit/>
          </a:bodyPr>
          <a:lstStyle/>
          <a:p>
            <a:r>
              <a:rPr lang="en-US" sz="4800" b="1" dirty="0">
                <a:solidFill>
                  <a:schemeClr val="bg1"/>
                </a:solidFill>
              </a:rPr>
              <a:t>?</a:t>
            </a:r>
          </a:p>
        </p:txBody>
      </p:sp>
      <p:sp>
        <p:nvSpPr>
          <p:cNvPr id="5" name="Plassholder for bunntekst 4">
            <a:extLst>
              <a:ext uri="{FF2B5EF4-FFF2-40B4-BE49-F238E27FC236}">
                <a16:creationId xmlns:a16="http://schemas.microsoft.com/office/drawing/2014/main" id="{05F1F33F-261B-4818-B71E-0D1AF0B31975}"/>
              </a:ext>
            </a:extLst>
          </p:cNvPr>
          <p:cNvSpPr>
            <a:spLocks noGrp="1"/>
          </p:cNvSpPr>
          <p:nvPr>
            <p:ph type="ftr" sz="quarter" idx="11"/>
          </p:nvPr>
        </p:nvSpPr>
        <p:spPr>
          <a:xfrm>
            <a:off x="3443186" y="6490063"/>
            <a:ext cx="3705955" cy="367937"/>
          </a:xfrm>
        </p:spPr>
        <p:txBody>
          <a:bodyPr vert="horz" lIns="91440" tIns="45720" rIns="91440" bIns="45720" rtlCol="0" anchor="ctr">
            <a:normAutofit/>
          </a:bodyPr>
          <a:lstStyle/>
          <a:p>
            <a:pPr>
              <a:spcAft>
                <a:spcPts val="600"/>
              </a:spcAft>
              <a:defRPr/>
            </a:pPr>
            <a:r>
              <a:rPr lang="en-US" kern="1200">
                <a:solidFill>
                  <a:schemeClr val="tx2"/>
                </a:solidFill>
                <a:latin typeface="Calibri" panose="020F0502020204030204"/>
                <a:ea typeface="+mn-ea"/>
                <a:cs typeface="+mn-cs"/>
              </a:rPr>
              <a:t>Foreldre-skolesamarbeid</a:t>
            </a:r>
          </a:p>
        </p:txBody>
      </p:sp>
      <p:sp>
        <p:nvSpPr>
          <p:cNvPr id="20" name="Tittel 1">
            <a:extLst>
              <a:ext uri="{FF2B5EF4-FFF2-40B4-BE49-F238E27FC236}">
                <a16:creationId xmlns:a16="http://schemas.microsoft.com/office/drawing/2014/main" id="{45A5C1D0-5804-4169-A4C7-336979217794}"/>
              </a:ext>
            </a:extLst>
          </p:cNvPr>
          <p:cNvSpPr txBox="1">
            <a:spLocks/>
          </p:cNvSpPr>
          <p:nvPr/>
        </p:nvSpPr>
        <p:spPr>
          <a:xfrm>
            <a:off x="789708" y="547305"/>
            <a:ext cx="6522720" cy="180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000"/>
              <a:t>Hvorfor</a:t>
            </a:r>
            <a:r>
              <a:rPr lang="en-US" sz="4400"/>
              <a:t> går vi på skole?</a:t>
            </a:r>
          </a:p>
        </p:txBody>
      </p:sp>
    </p:spTree>
    <p:extLst>
      <p:ext uri="{BB962C8B-B14F-4D97-AF65-F5344CB8AC3E}">
        <p14:creationId xmlns:p14="http://schemas.microsoft.com/office/powerpoint/2010/main" val="577074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FB18A5-BB06-4C64-8A1C-5EAFB30FDD00}"/>
              </a:ext>
            </a:extLst>
          </p:cNvPr>
          <p:cNvSpPr>
            <a:spLocks noGrp="1"/>
          </p:cNvSpPr>
          <p:nvPr>
            <p:ph type="title"/>
          </p:nvPr>
        </p:nvSpPr>
        <p:spPr>
          <a:xfrm>
            <a:off x="5340096" y="262996"/>
            <a:ext cx="6522720" cy="943397"/>
          </a:xfrm>
        </p:spPr>
        <p:txBody>
          <a:bodyPr vert="horz" lIns="91440" tIns="45720" rIns="91440" bIns="45720" rtlCol="0" anchor="ctr">
            <a:normAutofit/>
          </a:bodyPr>
          <a:lstStyle/>
          <a:p>
            <a:r>
              <a:rPr lang="en-US" sz="4000"/>
              <a:t>Hvorfor går vi på skole?</a:t>
            </a:r>
          </a:p>
        </p:txBody>
      </p:sp>
      <p:sp>
        <p:nvSpPr>
          <p:cNvPr id="3" name="Plassholder for innhold 2">
            <a:extLst>
              <a:ext uri="{FF2B5EF4-FFF2-40B4-BE49-F238E27FC236}">
                <a16:creationId xmlns:a16="http://schemas.microsoft.com/office/drawing/2014/main" id="{685A3C81-D48D-48DD-824E-59861F43140F}"/>
              </a:ext>
            </a:extLst>
          </p:cNvPr>
          <p:cNvSpPr>
            <a:spLocks noGrp="1"/>
          </p:cNvSpPr>
          <p:nvPr>
            <p:ph idx="1"/>
          </p:nvPr>
        </p:nvSpPr>
        <p:spPr>
          <a:xfrm>
            <a:off x="6096000" y="1059958"/>
            <a:ext cx="4706326" cy="3843666"/>
          </a:xfrm>
        </p:spPr>
        <p:txBody>
          <a:bodyPr vert="horz" lIns="91440" tIns="45720" rIns="91440" bIns="45720" rtlCol="0" anchor="t">
            <a:normAutofit fontScale="25000" lnSpcReduction="20000"/>
          </a:bodyPr>
          <a:lstStyle/>
          <a:p>
            <a:pPr marL="0" indent="0">
              <a:buNone/>
            </a:pPr>
            <a:endParaRPr lang="en-US" sz="2000" b="1">
              <a:cs typeface="Calibri"/>
            </a:endParaRPr>
          </a:p>
          <a:p>
            <a:pPr marL="0" indent="0">
              <a:buNone/>
            </a:pPr>
            <a:r>
              <a:rPr lang="en-US" sz="2000" dirty="0"/>
              <a:t>		</a:t>
            </a:r>
          </a:p>
          <a:p>
            <a:pPr marL="0" indent="0">
              <a:buNone/>
            </a:pPr>
            <a:r>
              <a:rPr lang="en-US" sz="12800" dirty="0">
                <a:cs typeface="Calibri" panose="020F0502020204030204"/>
              </a:rPr>
              <a:t>      FAG </a:t>
            </a:r>
            <a:r>
              <a:rPr lang="en-US" sz="12800" dirty="0" err="1">
                <a:cs typeface="Calibri" panose="020F0502020204030204"/>
              </a:rPr>
              <a:t>og</a:t>
            </a:r>
            <a:r>
              <a:rPr lang="en-US" sz="12800" dirty="0">
                <a:cs typeface="Calibri" panose="020F0502020204030204"/>
              </a:rPr>
              <a:t> </a:t>
            </a:r>
            <a:r>
              <a:rPr lang="en-US" sz="12800" dirty="0" err="1">
                <a:cs typeface="Calibri" panose="020F0502020204030204"/>
              </a:rPr>
              <a:t>utdanning</a:t>
            </a:r>
            <a:endParaRPr lang="en-US" sz="2800" dirty="0" err="1">
              <a:cs typeface="Calibri" panose="020F0502020204030204"/>
            </a:endParaRPr>
          </a:p>
          <a:p>
            <a:pPr marL="0" indent="0">
              <a:lnSpc>
                <a:spcPct val="170000"/>
              </a:lnSpc>
              <a:buNone/>
            </a:pPr>
            <a:r>
              <a:rPr lang="en-US" sz="2800" dirty="0">
                <a:cs typeface="Calibri" panose="020F0502020204030204"/>
              </a:rPr>
              <a:t>   </a:t>
            </a:r>
            <a:r>
              <a:rPr lang="en-US" sz="9600" dirty="0">
                <a:cs typeface="Calibri" panose="020F0502020204030204"/>
              </a:rPr>
              <a:t>  </a:t>
            </a:r>
            <a:r>
              <a:rPr lang="en-US" sz="17600" dirty="0">
                <a:cs typeface="Calibri" panose="020F0502020204030204"/>
              </a:rPr>
              <a:t>.</a:t>
            </a:r>
            <a:r>
              <a:rPr lang="en-US" sz="9600" dirty="0">
                <a:cs typeface="Calibri" panose="020F0502020204030204"/>
              </a:rPr>
              <a:t> </a:t>
            </a:r>
            <a:r>
              <a:rPr lang="en-US" sz="5400" dirty="0">
                <a:cs typeface="Calibri" panose="020F0502020204030204"/>
              </a:rPr>
              <a:t>    </a:t>
            </a:r>
            <a:r>
              <a:rPr lang="en-US" sz="9600" dirty="0">
                <a:cs typeface="Calibri" panose="020F0502020204030204"/>
              </a:rPr>
              <a:t> Lese</a:t>
            </a:r>
          </a:p>
          <a:p>
            <a:pPr lvl="1" indent="-457200">
              <a:lnSpc>
                <a:spcPct val="170000"/>
              </a:lnSpc>
              <a:buFont typeface="Arial"/>
            </a:pPr>
            <a:r>
              <a:rPr lang="en-US" sz="9600" err="1"/>
              <a:t>Skrive</a:t>
            </a:r>
            <a:endParaRPr lang="en-US" sz="9600">
              <a:cs typeface="Calibri" panose="020F0502020204030204"/>
            </a:endParaRPr>
          </a:p>
          <a:p>
            <a:pPr lvl="1" indent="-457200">
              <a:lnSpc>
                <a:spcPct val="170000"/>
              </a:lnSpc>
              <a:buFont typeface="Arial"/>
            </a:pPr>
            <a:r>
              <a:rPr lang="en-US" sz="9600" err="1"/>
              <a:t>Regne</a:t>
            </a:r>
            <a:endParaRPr lang="en-US" sz="9600">
              <a:cs typeface="Calibri" panose="020F0502020204030204"/>
            </a:endParaRPr>
          </a:p>
          <a:p>
            <a:pPr lvl="1" indent="-457200">
              <a:lnSpc>
                <a:spcPct val="170000"/>
              </a:lnSpc>
              <a:buFont typeface="Arial"/>
            </a:pPr>
            <a:r>
              <a:rPr lang="en-US" sz="9600" dirty="0" err="1"/>
              <a:t>Snakke</a:t>
            </a:r>
            <a:r>
              <a:rPr lang="en-US" sz="9600" dirty="0"/>
              <a:t> (</a:t>
            </a:r>
            <a:r>
              <a:rPr lang="en-US" sz="9600" dirty="0" err="1"/>
              <a:t>være</a:t>
            </a:r>
            <a:r>
              <a:rPr lang="en-US" sz="9600" dirty="0"/>
              <a:t> </a:t>
            </a:r>
            <a:r>
              <a:rPr lang="en-US" sz="9600" dirty="0" err="1"/>
              <a:t>flink</a:t>
            </a:r>
            <a:r>
              <a:rPr lang="en-US" sz="9600" dirty="0"/>
              <a:t> </a:t>
            </a:r>
            <a:r>
              <a:rPr lang="en-US" sz="9600" dirty="0" err="1"/>
              <a:t>muntlig</a:t>
            </a:r>
            <a:r>
              <a:rPr lang="en-US" sz="9600" dirty="0"/>
              <a:t>)</a:t>
            </a:r>
            <a:endParaRPr lang="en-US" sz="9600" dirty="0">
              <a:cs typeface="Calibri" panose="020F0502020204030204"/>
            </a:endParaRPr>
          </a:p>
          <a:p>
            <a:pPr lvl="1" indent="-457200">
              <a:lnSpc>
                <a:spcPct val="170000"/>
              </a:lnSpc>
              <a:buFont typeface="Arial"/>
            </a:pPr>
            <a:r>
              <a:rPr lang="en-US" sz="9600" dirty="0"/>
              <a:t>Digital </a:t>
            </a:r>
            <a:r>
              <a:rPr lang="en-US" sz="9600" dirty="0" err="1"/>
              <a:t>kunnskap</a:t>
            </a:r>
            <a:r>
              <a:rPr lang="en-US" sz="9600" dirty="0"/>
              <a:t> (PC)</a:t>
            </a:r>
          </a:p>
          <a:p>
            <a:pPr marL="228600" lvl="1" indent="0">
              <a:lnSpc>
                <a:spcPct val="170000"/>
              </a:lnSpc>
              <a:buNone/>
            </a:pPr>
            <a:r>
              <a:rPr lang="en-US" sz="9600" dirty="0"/>
              <a:t>		</a:t>
            </a:r>
            <a:endParaRPr lang="en-US" sz="9600" dirty="0">
              <a:cs typeface="Calibri" panose="020F0502020204030204"/>
            </a:endParaRPr>
          </a:p>
          <a:p>
            <a:pPr marL="228600" lvl="1" indent="0">
              <a:lnSpc>
                <a:spcPct val="170000"/>
              </a:lnSpc>
              <a:buNone/>
            </a:pPr>
            <a:r>
              <a:rPr lang="en-US" sz="9600" dirty="0"/>
              <a:t>		</a:t>
            </a:r>
            <a:r>
              <a:rPr lang="en-US" sz="5400" dirty="0"/>
              <a:t>	</a:t>
            </a:r>
            <a:endParaRPr lang="en-US" sz="5400" dirty="0">
              <a:cs typeface="Calibri" panose="020F0502020204030204"/>
            </a:endParaRPr>
          </a:p>
        </p:txBody>
      </p:sp>
      <p:pic>
        <p:nvPicPr>
          <p:cNvPr id="10" name="Picture 2" descr="Nye Læreplaner!">
            <a:extLst>
              <a:ext uri="{FF2B5EF4-FFF2-40B4-BE49-F238E27FC236}">
                <a16:creationId xmlns:a16="http://schemas.microsoft.com/office/drawing/2014/main" id="{8B8A23A0-9560-4027-BF25-8B8BF6EF22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27" r="4313"/>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6" name="Plassholder for bunntekst 4">
            <a:extLst>
              <a:ext uri="{FF2B5EF4-FFF2-40B4-BE49-F238E27FC236}">
                <a16:creationId xmlns:a16="http://schemas.microsoft.com/office/drawing/2014/main" id="{36CB5B71-88FF-41DE-A9E7-42930A0E646B}"/>
              </a:ext>
            </a:extLst>
          </p:cNvPr>
          <p:cNvSpPr>
            <a:spLocks noGrp="1"/>
          </p:cNvSpPr>
          <p:nvPr>
            <p:ph type="ftr" sz="quarter" idx="11"/>
          </p:nvPr>
        </p:nvSpPr>
        <p:spPr>
          <a:xfrm>
            <a:off x="4343655" y="6519765"/>
            <a:ext cx="3725862" cy="293913"/>
          </a:xfrm>
        </p:spPr>
        <p:txBody>
          <a:bodyPr vert="horz" lIns="91440" tIns="45720" rIns="91440" bIns="45720" rtlCol="0" anchor="ctr">
            <a:normAutofit/>
          </a:bodyPr>
          <a:lstStyle/>
          <a:p>
            <a:pPr>
              <a:spcAft>
                <a:spcPts val="600"/>
              </a:spcAft>
              <a:defRPr/>
            </a:pPr>
            <a:r>
              <a:rPr lang="en-US" kern="1200">
                <a:solidFill>
                  <a:schemeClr val="tx2"/>
                </a:solidFill>
                <a:latin typeface="Calibri" panose="020F0502020204030204"/>
                <a:ea typeface="+mn-ea"/>
                <a:cs typeface="+mn-cs"/>
              </a:rPr>
              <a:t>Foreldre-skolesamarbeid</a:t>
            </a:r>
          </a:p>
        </p:txBody>
      </p:sp>
    </p:spTree>
    <p:extLst>
      <p:ext uri="{BB962C8B-B14F-4D97-AF65-F5344CB8AC3E}">
        <p14:creationId xmlns:p14="http://schemas.microsoft.com/office/powerpoint/2010/main" val="662958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Nye Læreplaner!">
            <a:extLst>
              <a:ext uri="{FF2B5EF4-FFF2-40B4-BE49-F238E27FC236}">
                <a16:creationId xmlns:a16="http://schemas.microsoft.com/office/drawing/2014/main" id="{8B8A23A0-9560-4027-BF25-8B8BF6EF22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95" r="3" b="3"/>
          <a:stretch/>
        </p:blipFill>
        <p:spPr bwMode="auto">
          <a:xfrm>
            <a:off x="6803647" y="1065276"/>
            <a:ext cx="4730214" cy="4727448"/>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37FB18A5-BB06-4C64-8A1C-5EAFB30FDD00}"/>
              </a:ext>
            </a:extLst>
          </p:cNvPr>
          <p:cNvSpPr>
            <a:spLocks noGrp="1"/>
          </p:cNvSpPr>
          <p:nvPr>
            <p:ph type="title"/>
          </p:nvPr>
        </p:nvSpPr>
        <p:spPr>
          <a:xfrm>
            <a:off x="789708" y="1065276"/>
            <a:ext cx="5633531" cy="2226769"/>
          </a:xfrm>
        </p:spPr>
        <p:txBody>
          <a:bodyPr vert="horz" lIns="91440" tIns="45720" rIns="91440" bIns="45720" rtlCol="0" anchor="ctr">
            <a:normAutofit/>
          </a:bodyPr>
          <a:lstStyle/>
          <a:p>
            <a:r>
              <a:rPr lang="en-US" sz="4800" b="1">
                <a:solidFill>
                  <a:schemeClr val="bg1"/>
                </a:solidFill>
              </a:rPr>
              <a:t>Hvorfor går vi på skole?</a:t>
            </a:r>
          </a:p>
        </p:txBody>
      </p:sp>
      <p:sp>
        <p:nvSpPr>
          <p:cNvPr id="5" name="Plassholder for bunntekst 4">
            <a:extLst>
              <a:ext uri="{FF2B5EF4-FFF2-40B4-BE49-F238E27FC236}">
                <a16:creationId xmlns:a16="http://schemas.microsoft.com/office/drawing/2014/main" id="{05F1F33F-261B-4818-B71E-0D1AF0B31975}"/>
              </a:ext>
            </a:extLst>
          </p:cNvPr>
          <p:cNvSpPr>
            <a:spLocks noGrp="1"/>
          </p:cNvSpPr>
          <p:nvPr>
            <p:ph type="ftr" sz="quarter" idx="11"/>
          </p:nvPr>
        </p:nvSpPr>
        <p:spPr>
          <a:xfrm>
            <a:off x="3704444" y="6446636"/>
            <a:ext cx="3349498" cy="411364"/>
          </a:xfrm>
        </p:spPr>
        <p:txBody>
          <a:bodyPr vert="horz" lIns="91440" tIns="45720" rIns="91440" bIns="45720" rtlCol="0" anchor="ctr">
            <a:normAutofit/>
          </a:bodyPr>
          <a:lstStyle/>
          <a:p>
            <a:pPr>
              <a:spcAft>
                <a:spcPts val="600"/>
              </a:spcAft>
              <a:defRPr/>
            </a:pPr>
            <a:r>
              <a:rPr lang="en-US" kern="1200">
                <a:solidFill>
                  <a:schemeClr val="tx2"/>
                </a:solidFill>
                <a:latin typeface="Calibri" panose="020F0502020204030204"/>
                <a:ea typeface="+mn-ea"/>
                <a:cs typeface="+mn-cs"/>
              </a:rPr>
              <a:t>Foreldre-skolesamarbeid</a:t>
            </a:r>
          </a:p>
        </p:txBody>
      </p:sp>
      <p:sp>
        <p:nvSpPr>
          <p:cNvPr id="20" name="Tittel 1">
            <a:extLst>
              <a:ext uri="{FF2B5EF4-FFF2-40B4-BE49-F238E27FC236}">
                <a16:creationId xmlns:a16="http://schemas.microsoft.com/office/drawing/2014/main" id="{45A5C1D0-5804-4169-A4C7-336979217794}"/>
              </a:ext>
            </a:extLst>
          </p:cNvPr>
          <p:cNvSpPr txBox="1">
            <a:spLocks/>
          </p:cNvSpPr>
          <p:nvPr/>
        </p:nvSpPr>
        <p:spPr>
          <a:xfrm>
            <a:off x="789708" y="547305"/>
            <a:ext cx="6522720" cy="180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000"/>
              <a:t>Andre ting</a:t>
            </a:r>
            <a:r>
              <a:rPr lang="en-US" sz="4400"/>
              <a:t>?</a:t>
            </a:r>
          </a:p>
        </p:txBody>
      </p:sp>
    </p:spTree>
    <p:extLst>
      <p:ext uri="{BB962C8B-B14F-4D97-AF65-F5344CB8AC3E}">
        <p14:creationId xmlns:p14="http://schemas.microsoft.com/office/powerpoint/2010/main" val="288865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555716CC-E66A-4FA3-9A28-1E0C1E94AF1D}"/>
              </a:ext>
            </a:extLst>
          </p:cNvPr>
          <p:cNvSpPr>
            <a:spLocks noGrp="1"/>
          </p:cNvSpPr>
          <p:nvPr>
            <p:ph type="title"/>
          </p:nvPr>
        </p:nvSpPr>
        <p:spPr>
          <a:xfrm>
            <a:off x="244405" y="1034224"/>
            <a:ext cx="3808268" cy="5504688"/>
          </a:xfrm>
        </p:spPr>
        <p:txBody>
          <a:bodyPr vert="horz" lIns="91440" tIns="45720" rIns="91440" bIns="45720" rtlCol="0" anchor="ctr">
            <a:normAutofit/>
          </a:bodyPr>
          <a:lstStyle/>
          <a:p>
            <a:r>
              <a:rPr lang="en-US" sz="6000" kern="1200">
                <a:solidFill>
                  <a:schemeClr val="accent5"/>
                </a:solidFill>
                <a:latin typeface="+mj-lt"/>
                <a:ea typeface="+mj-ea"/>
                <a:cs typeface="+mj-cs"/>
              </a:rPr>
              <a:t>Vi skal snakke om:</a:t>
            </a:r>
          </a:p>
        </p:txBody>
      </p:sp>
      <p:sp>
        <p:nvSpPr>
          <p:cNvPr id="5" name="Plassholder for bunntekst 4">
            <a:extLst>
              <a:ext uri="{FF2B5EF4-FFF2-40B4-BE49-F238E27FC236}">
                <a16:creationId xmlns:a16="http://schemas.microsoft.com/office/drawing/2014/main" id="{055F24CD-E4C3-4562-81DE-AAA53C09630B}"/>
              </a:ext>
            </a:extLst>
          </p:cNvPr>
          <p:cNvSpPr>
            <a:spLocks noGrp="1"/>
          </p:cNvSpPr>
          <p:nvPr>
            <p:ph type="ftr" sz="quarter" idx="11"/>
          </p:nvPr>
        </p:nvSpPr>
        <p:spPr>
          <a:xfrm>
            <a:off x="3657600" y="6427788"/>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graphicFrame>
        <p:nvGraphicFramePr>
          <p:cNvPr id="9" name="Plassholder for innhold 6">
            <a:extLst>
              <a:ext uri="{FF2B5EF4-FFF2-40B4-BE49-F238E27FC236}">
                <a16:creationId xmlns:a16="http://schemas.microsoft.com/office/drawing/2014/main" id="{4F851C1F-909C-4706-9C5D-BDF15367FDE0}"/>
              </a:ext>
            </a:extLst>
          </p:cNvPr>
          <p:cNvGraphicFramePr>
            <a:graphicFrameLocks noGrp="1"/>
          </p:cNvGraphicFramePr>
          <p:nvPr>
            <p:ph idx="1"/>
            <p:extLst>
              <p:ext uri="{D42A27DB-BD31-4B8C-83A1-F6EECF244321}">
                <p14:modId xmlns:p14="http://schemas.microsoft.com/office/powerpoint/2010/main" val="962558672"/>
              </p:ext>
            </p:extLst>
          </p:nvPr>
        </p:nvGraphicFramePr>
        <p:xfrm>
          <a:off x="5370001" y="356630"/>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1424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85A3C81-D48D-48DD-824E-59861F43140F}"/>
              </a:ext>
            </a:extLst>
          </p:cNvPr>
          <p:cNvSpPr>
            <a:spLocks noGrp="1"/>
          </p:cNvSpPr>
          <p:nvPr>
            <p:ph idx="1"/>
          </p:nvPr>
        </p:nvSpPr>
        <p:spPr>
          <a:xfrm>
            <a:off x="5963055" y="1162510"/>
            <a:ext cx="5974022" cy="5510664"/>
          </a:xfrm>
        </p:spPr>
        <p:txBody>
          <a:bodyPr vert="horz" lIns="91440" tIns="45720" rIns="91440" bIns="45720" rtlCol="0" anchor="t">
            <a:noAutofit/>
          </a:bodyPr>
          <a:lstStyle/>
          <a:p>
            <a:pPr>
              <a:lnSpc>
                <a:spcPct val="150000"/>
              </a:lnSpc>
            </a:pPr>
            <a:r>
              <a:rPr lang="nb-NO" dirty="0"/>
              <a:t>Skolen skal danne  og utdanne</a:t>
            </a:r>
          </a:p>
          <a:p>
            <a:pPr>
              <a:lnSpc>
                <a:spcPct val="150000"/>
              </a:lnSpc>
            </a:pPr>
            <a:r>
              <a:rPr lang="nb-NO" dirty="0"/>
              <a:t> Bli  gode mennesker</a:t>
            </a:r>
          </a:p>
          <a:p>
            <a:pPr>
              <a:lnSpc>
                <a:spcPct val="150000"/>
              </a:lnSpc>
            </a:pPr>
            <a:r>
              <a:rPr lang="nb-NO" dirty="0"/>
              <a:t>Oppførsel</a:t>
            </a:r>
          </a:p>
          <a:p>
            <a:pPr>
              <a:lnSpc>
                <a:spcPct val="150000"/>
              </a:lnSpc>
            </a:pPr>
            <a:r>
              <a:rPr lang="nb-NO" dirty="0"/>
              <a:t>Samarbeide</a:t>
            </a:r>
          </a:p>
          <a:p>
            <a:pPr>
              <a:lnSpc>
                <a:spcPct val="150000"/>
              </a:lnSpc>
            </a:pPr>
            <a:r>
              <a:rPr lang="nb-NO" dirty="0"/>
              <a:t>Om demokratiet</a:t>
            </a:r>
          </a:p>
          <a:p>
            <a:pPr>
              <a:lnSpc>
                <a:spcPct val="150000"/>
              </a:lnSpc>
            </a:pPr>
            <a:r>
              <a:rPr lang="nb-NO" dirty="0"/>
              <a:t>Selvstendige mennesker</a:t>
            </a:r>
            <a:br>
              <a:rPr lang="nb-NO" dirty="0"/>
            </a:br>
            <a:r>
              <a:rPr lang="nb-NO" dirty="0"/>
              <a:t>			</a:t>
            </a:r>
          </a:p>
          <a:p>
            <a:pPr marL="457200" lvl="1" indent="0">
              <a:buNone/>
            </a:pPr>
            <a:r>
              <a:rPr lang="nb-NO" dirty="0"/>
              <a:t>			</a:t>
            </a:r>
          </a:p>
        </p:txBody>
      </p:sp>
      <p:pic>
        <p:nvPicPr>
          <p:cNvPr id="6" name="Picture 2" descr="Nye Læreplaner!">
            <a:extLst>
              <a:ext uri="{FF2B5EF4-FFF2-40B4-BE49-F238E27FC236}">
                <a16:creationId xmlns:a16="http://schemas.microsoft.com/office/drawing/2014/main" id="{8B8A23A0-9560-4027-BF25-8B8BF6EF22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27" r="4313"/>
          <a:stretch/>
        </p:blipFill>
        <p:spPr bwMode="auto">
          <a:xfrm>
            <a:off x="0" y="10"/>
            <a:ext cx="5508171" cy="6175865"/>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4" name="Plassholder for bunntekst 4">
            <a:extLst>
              <a:ext uri="{FF2B5EF4-FFF2-40B4-BE49-F238E27FC236}">
                <a16:creationId xmlns:a16="http://schemas.microsoft.com/office/drawing/2014/main" id="{922C670E-264C-4370-8BBD-EF3E06299CBA}"/>
              </a:ext>
            </a:extLst>
          </p:cNvPr>
          <p:cNvSpPr>
            <a:spLocks noGrp="1"/>
          </p:cNvSpPr>
          <p:nvPr>
            <p:ph type="ftr" sz="quarter" idx="11"/>
          </p:nvPr>
        </p:nvSpPr>
        <p:spPr>
          <a:xfrm>
            <a:off x="3761704" y="6509379"/>
            <a:ext cx="3349498" cy="411364"/>
          </a:xfrm>
        </p:spPr>
        <p:txBody>
          <a:bodyPr vert="horz" lIns="91440" tIns="45720" rIns="91440" bIns="45720" rtlCol="0" anchor="ctr">
            <a:normAutofit/>
          </a:bodyPr>
          <a:lstStyle/>
          <a:p>
            <a:pPr>
              <a:spcAft>
                <a:spcPts val="600"/>
              </a:spcAft>
              <a:defRPr/>
            </a:pPr>
            <a:r>
              <a:rPr lang="en-US" kern="1200">
                <a:solidFill>
                  <a:schemeClr val="tx2"/>
                </a:solidFill>
                <a:latin typeface="Calibri" panose="020F0502020204030204"/>
                <a:ea typeface="+mn-ea"/>
                <a:cs typeface="+mn-cs"/>
              </a:rPr>
              <a:t>Foreldre-skolesamarbeid</a:t>
            </a:r>
          </a:p>
        </p:txBody>
      </p:sp>
    </p:spTree>
    <p:extLst>
      <p:ext uri="{BB962C8B-B14F-4D97-AF65-F5344CB8AC3E}">
        <p14:creationId xmlns:p14="http://schemas.microsoft.com/office/powerpoint/2010/main" val="1206589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13675BC5-A3D2-47F9-A136-5FDEDD0037C5}"/>
              </a:ext>
            </a:extLst>
          </p:cNvPr>
          <p:cNvSpPr>
            <a:spLocks noGrp="1"/>
          </p:cNvSpPr>
          <p:nvPr>
            <p:ph type="ftr" sz="quarter" idx="11"/>
          </p:nvPr>
        </p:nvSpPr>
        <p:spPr>
          <a:xfrm>
            <a:off x="3725941" y="6507801"/>
            <a:ext cx="4114800" cy="347472"/>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Foreldre-skolesamarbeid</a:t>
            </a:r>
          </a:p>
        </p:txBody>
      </p:sp>
      <p:pic>
        <p:nvPicPr>
          <p:cNvPr id="2" name="Bilde 1">
            <a:extLst>
              <a:ext uri="{FF2B5EF4-FFF2-40B4-BE49-F238E27FC236}">
                <a16:creationId xmlns:a16="http://schemas.microsoft.com/office/drawing/2014/main" id="{17FE9800-50F0-45AE-9F2B-0F73E66C4555}"/>
              </a:ext>
            </a:extLst>
          </p:cNvPr>
          <p:cNvPicPr>
            <a:picLocks noChangeAspect="1"/>
          </p:cNvPicPr>
          <p:nvPr/>
        </p:nvPicPr>
        <p:blipFill>
          <a:blip r:embed="rId3"/>
          <a:stretch>
            <a:fillRect/>
          </a:stretch>
        </p:blipFill>
        <p:spPr>
          <a:xfrm>
            <a:off x="181729" y="517237"/>
            <a:ext cx="5058814" cy="3771733"/>
          </a:xfrm>
          <a:prstGeom prst="rect">
            <a:avLst/>
          </a:prstGeom>
        </p:spPr>
      </p:pic>
      <p:cxnSp>
        <p:nvCxnSpPr>
          <p:cNvPr id="8" name="Rett linje 7">
            <a:extLst>
              <a:ext uri="{FF2B5EF4-FFF2-40B4-BE49-F238E27FC236}">
                <a16:creationId xmlns:a16="http://schemas.microsoft.com/office/drawing/2014/main" id="{5D48DDB9-D892-45F3-A34A-A1D514465E62}"/>
              </a:ext>
            </a:extLst>
          </p:cNvPr>
          <p:cNvCxnSpPr>
            <a:cxnSpLocks/>
          </p:cNvCxnSpPr>
          <p:nvPr/>
        </p:nvCxnSpPr>
        <p:spPr>
          <a:xfrm>
            <a:off x="5899882" y="287016"/>
            <a:ext cx="0" cy="452447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TekstSylinder 3">
            <a:extLst>
              <a:ext uri="{FF2B5EF4-FFF2-40B4-BE49-F238E27FC236}">
                <a16:creationId xmlns:a16="http://schemas.microsoft.com/office/drawing/2014/main" id="{D4C559E4-B384-4C04-9805-DBDEE1021524}"/>
              </a:ext>
            </a:extLst>
          </p:cNvPr>
          <p:cNvSpPr txBox="1"/>
          <p:nvPr/>
        </p:nvSpPr>
        <p:spPr>
          <a:xfrm>
            <a:off x="3107063" y="5017113"/>
            <a:ext cx="6904310" cy="707886"/>
          </a:xfrm>
          <a:prstGeom prst="rect">
            <a:avLst/>
          </a:prstGeom>
          <a:noFill/>
        </p:spPr>
        <p:txBody>
          <a:bodyPr wrap="square" rtlCol="0">
            <a:spAutoFit/>
          </a:bodyPr>
          <a:lstStyle/>
          <a:p>
            <a:r>
              <a:rPr lang="nb-NO" sz="4000"/>
              <a:t>Hva er lærerens oppgave?</a:t>
            </a:r>
          </a:p>
        </p:txBody>
      </p:sp>
      <p:pic>
        <p:nvPicPr>
          <p:cNvPr id="7" name="Bilde 8" descr="Et bilde som inneholder tekst, person, barn, innendørs&#10;&#10;Automatisk generert beskrivelse">
            <a:extLst>
              <a:ext uri="{FF2B5EF4-FFF2-40B4-BE49-F238E27FC236}">
                <a16:creationId xmlns:a16="http://schemas.microsoft.com/office/drawing/2014/main" id="{7D560883-C602-4E31-BEA9-D640EB7B7892}"/>
              </a:ext>
            </a:extLst>
          </p:cNvPr>
          <p:cNvPicPr>
            <a:picLocks noChangeAspect="1"/>
          </p:cNvPicPr>
          <p:nvPr/>
        </p:nvPicPr>
        <p:blipFill>
          <a:blip r:embed="rId4"/>
          <a:stretch>
            <a:fillRect/>
          </a:stretch>
        </p:blipFill>
        <p:spPr>
          <a:xfrm>
            <a:off x="6559218" y="517237"/>
            <a:ext cx="5108174" cy="3803063"/>
          </a:xfrm>
          <a:prstGeom prst="rect">
            <a:avLst/>
          </a:prstGeom>
        </p:spPr>
      </p:pic>
      <p:sp>
        <p:nvSpPr>
          <p:cNvPr id="11" name="TekstSylinder 10">
            <a:extLst>
              <a:ext uri="{FF2B5EF4-FFF2-40B4-BE49-F238E27FC236}">
                <a16:creationId xmlns:a16="http://schemas.microsoft.com/office/drawing/2014/main" id="{F1D09A51-CE63-4AED-B67C-EC1F16884BE5}"/>
              </a:ext>
            </a:extLst>
          </p:cNvPr>
          <p:cNvSpPr txBox="1"/>
          <p:nvPr/>
        </p:nvSpPr>
        <p:spPr>
          <a:xfrm>
            <a:off x="10637943" y="4104856"/>
            <a:ext cx="1029449" cy="215444"/>
          </a:xfrm>
          <a:prstGeom prst="rect">
            <a:avLst/>
          </a:prstGeom>
          <a:noFill/>
        </p:spPr>
        <p:txBody>
          <a:bodyPr wrap="none" rtlCol="0">
            <a:spAutoFit/>
          </a:bodyPr>
          <a:lstStyle/>
          <a:p>
            <a:r>
              <a:rPr lang="nb-NO" sz="800">
                <a:solidFill>
                  <a:schemeClr val="bg1"/>
                </a:solidFill>
              </a:rPr>
              <a:t>Foto: Unsplash.com</a:t>
            </a:r>
          </a:p>
        </p:txBody>
      </p:sp>
    </p:spTree>
    <p:extLst>
      <p:ext uri="{BB962C8B-B14F-4D97-AF65-F5344CB8AC3E}">
        <p14:creationId xmlns:p14="http://schemas.microsoft.com/office/powerpoint/2010/main" val="3406318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B7F0C04B-3131-4445-8EC0-14AED9CC70DE}"/>
              </a:ext>
            </a:extLst>
          </p:cNvPr>
          <p:cNvSpPr>
            <a:spLocks noGrp="1"/>
          </p:cNvSpPr>
          <p:nvPr>
            <p:ph type="title"/>
          </p:nvPr>
        </p:nvSpPr>
        <p:spPr/>
        <p:txBody>
          <a:bodyPr/>
          <a:lstStyle/>
          <a:p>
            <a:r>
              <a:rPr lang="nb-NO"/>
              <a:t>Hjelp til nye elever i Norge</a:t>
            </a:r>
          </a:p>
        </p:txBody>
      </p:sp>
      <p:sp>
        <p:nvSpPr>
          <p:cNvPr id="3" name="Plassholder for innhold 2">
            <a:extLst>
              <a:ext uri="{FF2B5EF4-FFF2-40B4-BE49-F238E27FC236}">
                <a16:creationId xmlns:a16="http://schemas.microsoft.com/office/drawing/2014/main" id="{E4F6485C-CFD1-45CC-9DC5-0599110D7151}"/>
              </a:ext>
            </a:extLst>
          </p:cNvPr>
          <p:cNvSpPr>
            <a:spLocks noGrp="1"/>
          </p:cNvSpPr>
          <p:nvPr>
            <p:ph idx="1"/>
          </p:nvPr>
        </p:nvSpPr>
        <p:spPr>
          <a:xfrm>
            <a:off x="280639" y="1649064"/>
            <a:ext cx="11166087" cy="4574362"/>
          </a:xfrm>
        </p:spPr>
        <p:txBody>
          <a:bodyPr vert="horz" lIns="91440" tIns="45720" rIns="91440" bIns="45720" rtlCol="0" anchor="t">
            <a:normAutofit/>
          </a:bodyPr>
          <a:lstStyle/>
          <a:p>
            <a:pPr marL="0" indent="0">
              <a:buNone/>
            </a:pPr>
            <a:br>
              <a:rPr lang="nn-NO"/>
            </a:br>
            <a:endParaRPr lang="nn-NO"/>
          </a:p>
          <a:p>
            <a:pPr marL="0" indent="0">
              <a:buNone/>
            </a:pPr>
            <a:r>
              <a:rPr lang="nn-NO" b="1"/>
              <a:t>Bærum kommune:</a:t>
            </a:r>
          </a:p>
          <a:p>
            <a:pPr marL="457200" indent="-457200"/>
            <a:r>
              <a:rPr lang="nn-NO"/>
              <a:t>Velkomstklasse</a:t>
            </a:r>
          </a:p>
          <a:p>
            <a:pPr marL="457200" indent="-457200"/>
            <a:r>
              <a:rPr lang="nb-NO"/>
              <a:t>Tospråklig</a:t>
            </a:r>
            <a:r>
              <a:rPr lang="nn-NO"/>
              <a:t> lærer</a:t>
            </a:r>
          </a:p>
          <a:p>
            <a:pPr lvl="1"/>
            <a:endParaRPr lang="nn-NO"/>
          </a:p>
          <a:p>
            <a:endParaRPr lang="nn-NO"/>
          </a:p>
          <a:p>
            <a:endParaRPr lang="nn-NO"/>
          </a:p>
          <a:p>
            <a:pPr marL="0" indent="0">
              <a:buNone/>
            </a:pPr>
            <a:endParaRPr lang="nn-NO"/>
          </a:p>
        </p:txBody>
      </p:sp>
      <p:sp>
        <p:nvSpPr>
          <p:cNvPr id="4" name="Plassholder for bunntekst 3">
            <a:extLst>
              <a:ext uri="{FF2B5EF4-FFF2-40B4-BE49-F238E27FC236}">
                <a16:creationId xmlns:a16="http://schemas.microsoft.com/office/drawing/2014/main" id="{FF7643A8-67CD-46C2-AB5A-6FC8857BF95C}"/>
              </a:ext>
            </a:extLst>
          </p:cNvPr>
          <p:cNvSpPr>
            <a:spLocks noGrp="1"/>
          </p:cNvSpPr>
          <p:nvPr>
            <p:ph type="ftr" sz="quarter" idx="11"/>
          </p:nvPr>
        </p:nvSpPr>
        <p:spPr>
          <a:xfrm>
            <a:off x="4038600" y="6424122"/>
            <a:ext cx="4114800" cy="365125"/>
          </a:xfrm>
        </p:spPr>
        <p:txBody>
          <a:bodyPr/>
          <a:lstStyle/>
          <a:p>
            <a:r>
              <a:rPr lang="nb-NO"/>
              <a:t>Foreldre-skolesamarbeid</a:t>
            </a:r>
          </a:p>
        </p:txBody>
      </p:sp>
      <p:pic>
        <p:nvPicPr>
          <p:cNvPr id="6" name="Bilde 6" descr="Et bilde som inneholder tekst, person, innendørs, sitter&#10;&#10;Automatisk generert beskrivelse">
            <a:extLst>
              <a:ext uri="{FF2B5EF4-FFF2-40B4-BE49-F238E27FC236}">
                <a16:creationId xmlns:a16="http://schemas.microsoft.com/office/drawing/2014/main" id="{4AC8FAFB-3007-4BC0-BDCD-EA3FDCBBA9E3}"/>
              </a:ext>
            </a:extLst>
          </p:cNvPr>
          <p:cNvPicPr>
            <a:picLocks noChangeAspect="1"/>
          </p:cNvPicPr>
          <p:nvPr/>
        </p:nvPicPr>
        <p:blipFill>
          <a:blip r:embed="rId3"/>
          <a:stretch>
            <a:fillRect/>
          </a:stretch>
        </p:blipFill>
        <p:spPr>
          <a:xfrm>
            <a:off x="5183219" y="2032323"/>
            <a:ext cx="6553199" cy="3807844"/>
          </a:xfrm>
          <a:prstGeom prst="rect">
            <a:avLst/>
          </a:prstGeom>
        </p:spPr>
      </p:pic>
    </p:spTree>
    <p:extLst>
      <p:ext uri="{BB962C8B-B14F-4D97-AF65-F5344CB8AC3E}">
        <p14:creationId xmlns:p14="http://schemas.microsoft.com/office/powerpoint/2010/main" val="4160739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9688E3-9115-4301-9BE4-F35B81AA4602}"/>
              </a:ext>
            </a:extLst>
          </p:cNvPr>
          <p:cNvSpPr>
            <a:spLocks noGrp="1"/>
          </p:cNvSpPr>
          <p:nvPr>
            <p:ph type="title"/>
          </p:nvPr>
        </p:nvSpPr>
        <p:spPr>
          <a:xfrm>
            <a:off x="4965430" y="629268"/>
            <a:ext cx="6586491" cy="1286160"/>
          </a:xfrm>
        </p:spPr>
        <p:txBody>
          <a:bodyPr anchor="b">
            <a:normAutofit/>
          </a:bodyPr>
          <a:lstStyle/>
          <a:p>
            <a:r>
              <a:rPr lang="nb-NO" sz="4100"/>
              <a:t>Velkomstklasse</a:t>
            </a:r>
            <a:br>
              <a:rPr lang="nb-NO" sz="4100"/>
            </a:br>
            <a:endParaRPr lang="nb-NO" sz="4100"/>
          </a:p>
        </p:txBody>
      </p:sp>
      <p:sp>
        <p:nvSpPr>
          <p:cNvPr id="3" name="Plassholder for innhold 2">
            <a:extLst>
              <a:ext uri="{FF2B5EF4-FFF2-40B4-BE49-F238E27FC236}">
                <a16:creationId xmlns:a16="http://schemas.microsoft.com/office/drawing/2014/main" id="{4A0DA7F7-1B67-4285-B8E8-D531CEC540CC}"/>
              </a:ext>
            </a:extLst>
          </p:cNvPr>
          <p:cNvSpPr>
            <a:spLocks noGrp="1"/>
          </p:cNvSpPr>
          <p:nvPr>
            <p:ph idx="1"/>
          </p:nvPr>
        </p:nvSpPr>
        <p:spPr>
          <a:xfrm>
            <a:off x="4965432" y="4828135"/>
            <a:ext cx="6586489" cy="934890"/>
          </a:xfrm>
        </p:spPr>
        <p:txBody>
          <a:bodyPr vert="horz" lIns="91440" tIns="45720" rIns="91440" bIns="45720" rtlCol="0">
            <a:normAutofit/>
          </a:bodyPr>
          <a:lstStyle/>
          <a:p>
            <a:pPr marL="0" indent="0">
              <a:buNone/>
            </a:pPr>
            <a:endParaRPr lang="nb-NO" sz="2000"/>
          </a:p>
          <a:p>
            <a:pPr marL="0" indent="0">
              <a:buNone/>
            </a:pPr>
            <a:r>
              <a:rPr lang="nb-NO" sz="1400">
                <a:hlinkClick r:id="rId3"/>
              </a:rPr>
              <a:t>Video: https://www.baerum.kommune.no/tjenester/skole/minoritetsspraklige-elever/</a:t>
            </a:r>
            <a:r>
              <a:rPr lang="nb-NO" sz="1400"/>
              <a:t> </a:t>
            </a:r>
          </a:p>
        </p:txBody>
      </p:sp>
      <p:pic>
        <p:nvPicPr>
          <p:cNvPr id="5" name="Bilde 4">
            <a:extLst>
              <a:ext uri="{FF2B5EF4-FFF2-40B4-BE49-F238E27FC236}">
                <a16:creationId xmlns:a16="http://schemas.microsoft.com/office/drawing/2014/main" id="{25DB97E6-5E88-4B89-B185-7AE840DFCB95}"/>
              </a:ext>
            </a:extLst>
          </p:cNvPr>
          <p:cNvPicPr>
            <a:picLocks noChangeAspect="1"/>
          </p:cNvPicPr>
          <p:nvPr/>
        </p:nvPicPr>
        <p:blipFill rotWithShape="1">
          <a:blip r:embed="rId4"/>
          <a:srcRect r="-2" b="457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99849"/>
            </a:solidFill>
          </a:ln>
        </p:spPr>
        <p:style>
          <a:lnRef idx="1">
            <a:schemeClr val="accent1"/>
          </a:lnRef>
          <a:fillRef idx="0">
            <a:schemeClr val="accent1"/>
          </a:fillRef>
          <a:effectRef idx="0">
            <a:schemeClr val="accent1"/>
          </a:effectRef>
          <a:fontRef idx="minor">
            <a:schemeClr val="tx1"/>
          </a:fontRef>
        </p:style>
      </p:cxnSp>
      <p:sp>
        <p:nvSpPr>
          <p:cNvPr id="4" name="Plassholder for bunntekst 3">
            <a:extLst>
              <a:ext uri="{FF2B5EF4-FFF2-40B4-BE49-F238E27FC236}">
                <a16:creationId xmlns:a16="http://schemas.microsoft.com/office/drawing/2014/main" id="{236F34EE-0940-417A-B8F4-01428ED0A08E}"/>
              </a:ext>
            </a:extLst>
          </p:cNvPr>
          <p:cNvSpPr>
            <a:spLocks noGrp="1"/>
          </p:cNvSpPr>
          <p:nvPr>
            <p:ph type="ftr" sz="quarter" idx="11"/>
          </p:nvPr>
        </p:nvSpPr>
        <p:spPr>
          <a:xfrm>
            <a:off x="4965430" y="6356350"/>
            <a:ext cx="4139134" cy="365125"/>
          </a:xfrm>
        </p:spPr>
        <p:txBody>
          <a:bodyPr>
            <a:normAutofit/>
          </a:bodyPr>
          <a:lstStyle/>
          <a:p>
            <a:pPr algn="l">
              <a:spcAft>
                <a:spcPts val="600"/>
              </a:spcAft>
            </a:pPr>
            <a:r>
              <a:rPr lang="nb-NO"/>
              <a:t>Foreldre-skolesamarbeid</a:t>
            </a:r>
          </a:p>
        </p:txBody>
      </p:sp>
    </p:spTree>
    <p:extLst>
      <p:ext uri="{BB962C8B-B14F-4D97-AF65-F5344CB8AC3E}">
        <p14:creationId xmlns:p14="http://schemas.microsoft.com/office/powerpoint/2010/main" val="3502744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63D49D28-B30A-4EBE-A988-0D7DBB5048B5}"/>
              </a:ext>
            </a:extLst>
          </p:cNvPr>
          <p:cNvPicPr>
            <a:picLocks noGrp="1" noChangeAspect="1"/>
          </p:cNvPicPr>
          <p:nvPr>
            <p:ph idx="1"/>
          </p:nvPr>
        </p:nvPicPr>
        <p:blipFill>
          <a:blip r:embed="rId3"/>
          <a:stretch>
            <a:fillRect/>
          </a:stretch>
        </p:blipFill>
        <p:spPr>
          <a:xfrm>
            <a:off x="8456178" y="0"/>
            <a:ext cx="3735822" cy="5797471"/>
          </a:xfrm>
          <a:prstGeom prst="rect">
            <a:avLst/>
          </a:prstGeom>
        </p:spPr>
      </p:pic>
      <p:sp>
        <p:nvSpPr>
          <p:cNvPr id="4" name="Plassholder for tekst 3">
            <a:extLst>
              <a:ext uri="{FF2B5EF4-FFF2-40B4-BE49-F238E27FC236}">
                <a16:creationId xmlns:a16="http://schemas.microsoft.com/office/drawing/2014/main" id="{0E250245-DFA0-4B52-8830-F8493321F0B8}"/>
              </a:ext>
            </a:extLst>
          </p:cNvPr>
          <p:cNvSpPr>
            <a:spLocks noGrp="1"/>
          </p:cNvSpPr>
          <p:nvPr>
            <p:ph type="body" sz="half" idx="2"/>
          </p:nvPr>
        </p:nvSpPr>
        <p:spPr>
          <a:xfrm>
            <a:off x="681789" y="1626352"/>
            <a:ext cx="6829353" cy="4290764"/>
          </a:xfrm>
        </p:spPr>
        <p:txBody>
          <a:bodyPr vert="horz" lIns="91440" tIns="45720" rIns="91440" bIns="45720" rtlCol="0" anchor="t">
            <a:normAutofit/>
          </a:bodyPr>
          <a:lstStyle/>
          <a:p>
            <a:pPr marL="285750" indent="-285750">
              <a:lnSpc>
                <a:spcPct val="150000"/>
              </a:lnSpc>
              <a:buFont typeface="Courier New" panose="020B0604020202020204" pitchFamily="34" charset="0"/>
              <a:buChar char="o"/>
            </a:pPr>
            <a:r>
              <a:rPr lang="nb-NO" sz="2800" b="1">
                <a:latin typeface="Calibri" panose="020F0502020204030204" pitchFamily="34" charset="0"/>
                <a:cs typeface="Calibri" panose="020F0502020204030204" pitchFamily="34" charset="0"/>
              </a:rPr>
              <a:t>Frivillig </a:t>
            </a:r>
            <a:r>
              <a:rPr lang="nb-NO" sz="2800">
                <a:latin typeface="Calibri" panose="020F0502020204030204" pitchFamily="34" charset="0"/>
                <a:cs typeface="Calibri" panose="020F0502020204030204" pitchFamily="34" charset="0"/>
              </a:rPr>
              <a:t>tilbud til alle nye elever i Bærum</a:t>
            </a:r>
          </a:p>
          <a:p>
            <a:pPr marL="285750" lvl="1" indent="-285750">
              <a:lnSpc>
                <a:spcPct val="150000"/>
              </a:lnSpc>
              <a:spcBef>
                <a:spcPts val="1000"/>
              </a:spcBef>
              <a:buFont typeface="Courier New" panose="020B0604020202020204" pitchFamily="34" charset="0"/>
              <a:buChar char="o"/>
            </a:pPr>
            <a:r>
              <a:rPr lang="nb-NO" sz="2800">
                <a:latin typeface="Calibri" panose="020F0502020204030204" pitchFamily="34" charset="0"/>
                <a:cs typeface="Calibri" panose="020F0502020204030204" pitchFamily="34" charset="0"/>
              </a:rPr>
              <a:t>Foreldrene bestemmer om barna skal gå der eller starte på vanlig skole med en gang.</a:t>
            </a:r>
          </a:p>
          <a:p>
            <a:pPr marL="742950" lvl="1" indent="-285750">
              <a:buFont typeface="Courier New" panose="020B0604020202020204" pitchFamily="34" charset="0"/>
              <a:buChar char="o"/>
            </a:pPr>
            <a:endParaRPr lang="nb-NO" sz="2400">
              <a:latin typeface="Calibri" panose="020F0502020204030204" pitchFamily="34" charset="0"/>
              <a:cs typeface="Calibri" panose="020F0502020204030204" pitchFamily="34" charset="0"/>
            </a:endParaRPr>
          </a:p>
          <a:p>
            <a:pPr lvl="1"/>
            <a:endParaRPr lang="nb-NO" sz="2400">
              <a:latin typeface="Calibri" panose="020F0502020204030204" pitchFamily="34" charset="0"/>
              <a:cs typeface="Calibri" panose="020F0502020204030204" pitchFamily="34" charset="0"/>
            </a:endParaRPr>
          </a:p>
          <a:p>
            <a:pPr marL="285750" indent="-285750">
              <a:buFont typeface="Courier New" panose="020B0604020202020204" pitchFamily="34" charset="0"/>
              <a:buChar char="o"/>
            </a:pPr>
            <a:r>
              <a:rPr lang="nb-NO" sz="2800">
                <a:latin typeface="Calibri" panose="020F0502020204030204" pitchFamily="34" charset="0"/>
                <a:cs typeface="Calibri" panose="020F0502020204030204" pitchFamily="34" charset="0"/>
              </a:rPr>
              <a:t>2-7 trinn på Evje skole</a:t>
            </a:r>
          </a:p>
          <a:p>
            <a:pPr marL="285750" indent="-285750">
              <a:buFont typeface="Courier New" panose="020B0604020202020204" pitchFamily="34" charset="0"/>
              <a:buChar char="o"/>
            </a:pPr>
            <a:r>
              <a:rPr lang="nb-NO" sz="2800">
                <a:latin typeface="Calibri" panose="020F0502020204030204" pitchFamily="34" charset="0"/>
                <a:cs typeface="Calibri" panose="020F0502020204030204" pitchFamily="34" charset="0"/>
              </a:rPr>
              <a:t>8-10 på Hauger ungdomsskole</a:t>
            </a:r>
          </a:p>
        </p:txBody>
      </p:sp>
      <p:sp>
        <p:nvSpPr>
          <p:cNvPr id="5" name="Plassholder for bunntekst 4">
            <a:extLst>
              <a:ext uri="{FF2B5EF4-FFF2-40B4-BE49-F238E27FC236}">
                <a16:creationId xmlns:a16="http://schemas.microsoft.com/office/drawing/2014/main" id="{41B76377-79C0-4D17-B19B-3404C45EC273}"/>
              </a:ext>
            </a:extLst>
          </p:cNvPr>
          <p:cNvSpPr>
            <a:spLocks noGrp="1"/>
          </p:cNvSpPr>
          <p:nvPr>
            <p:ph type="ftr" sz="quarter" idx="11"/>
          </p:nvPr>
        </p:nvSpPr>
        <p:spPr>
          <a:xfrm>
            <a:off x="3920878" y="6439355"/>
            <a:ext cx="4114800" cy="365125"/>
          </a:xfrm>
        </p:spPr>
        <p:txBody>
          <a:bodyPr/>
          <a:lstStyle/>
          <a:p>
            <a:r>
              <a:rPr lang="nb-NO"/>
              <a:t>Foreldre-skolesamarbeid</a:t>
            </a:r>
          </a:p>
        </p:txBody>
      </p:sp>
      <p:sp>
        <p:nvSpPr>
          <p:cNvPr id="9" name="Tittel 1">
            <a:extLst>
              <a:ext uri="{FF2B5EF4-FFF2-40B4-BE49-F238E27FC236}">
                <a16:creationId xmlns:a16="http://schemas.microsoft.com/office/drawing/2014/main" id="{379F6587-64C7-442F-AA92-D663EC6D3B6B}"/>
              </a:ext>
            </a:extLst>
          </p:cNvPr>
          <p:cNvSpPr txBox="1">
            <a:spLocks/>
          </p:cNvSpPr>
          <p:nvPr/>
        </p:nvSpPr>
        <p:spPr>
          <a:xfrm>
            <a:off x="681790" y="300789"/>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nb-NO" sz="4000"/>
              <a:t>Velkomstklasse</a:t>
            </a:r>
            <a:br>
              <a:rPr lang="nb-NO" sz="4000"/>
            </a:br>
            <a:endParaRPr lang="nb-NO" sz="4000"/>
          </a:p>
        </p:txBody>
      </p:sp>
    </p:spTree>
    <p:extLst>
      <p:ext uri="{BB962C8B-B14F-4D97-AF65-F5344CB8AC3E}">
        <p14:creationId xmlns:p14="http://schemas.microsoft.com/office/powerpoint/2010/main" val="240093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63D49D28-B30A-4EBE-A988-0D7DBB5048B5}"/>
              </a:ext>
            </a:extLst>
          </p:cNvPr>
          <p:cNvPicPr>
            <a:picLocks noGrp="1" noChangeAspect="1"/>
          </p:cNvPicPr>
          <p:nvPr>
            <p:ph idx="1"/>
          </p:nvPr>
        </p:nvPicPr>
        <p:blipFill>
          <a:blip r:embed="rId3"/>
          <a:stretch>
            <a:fillRect/>
          </a:stretch>
        </p:blipFill>
        <p:spPr>
          <a:xfrm>
            <a:off x="8077199" y="-31173"/>
            <a:ext cx="4114801" cy="6385593"/>
          </a:xfrm>
          <a:prstGeom prst="rect">
            <a:avLst/>
          </a:prstGeom>
        </p:spPr>
      </p:pic>
      <p:sp>
        <p:nvSpPr>
          <p:cNvPr id="4" name="Plassholder for tekst 3">
            <a:extLst>
              <a:ext uri="{FF2B5EF4-FFF2-40B4-BE49-F238E27FC236}">
                <a16:creationId xmlns:a16="http://schemas.microsoft.com/office/drawing/2014/main" id="{0E250245-DFA0-4B52-8830-F8493321F0B8}"/>
              </a:ext>
            </a:extLst>
          </p:cNvPr>
          <p:cNvSpPr>
            <a:spLocks noGrp="1"/>
          </p:cNvSpPr>
          <p:nvPr>
            <p:ph type="body" sz="half" idx="2"/>
          </p:nvPr>
        </p:nvSpPr>
        <p:spPr>
          <a:xfrm>
            <a:off x="342609" y="1929598"/>
            <a:ext cx="7364477" cy="2464049"/>
          </a:xfrm>
          <a:ln>
            <a:noFill/>
          </a:ln>
        </p:spPr>
        <p:txBody>
          <a:bodyPr vert="horz" lIns="91440" tIns="45720" rIns="91440" bIns="45720" rtlCol="0" anchor="t">
            <a:noAutofit/>
          </a:bodyPr>
          <a:lstStyle/>
          <a:p>
            <a:pPr>
              <a:lnSpc>
                <a:spcPct val="150000"/>
              </a:lnSpc>
            </a:pPr>
            <a:r>
              <a:rPr lang="nb-NO" sz="3600">
                <a:latin typeface="+mj-lt"/>
                <a:ea typeface="+mj-ea"/>
                <a:cs typeface="+mj-cs"/>
              </a:rPr>
              <a:t>HVOR LANG TID BRUKER BARNET PÅ Å LÆRE GODT NORSK?</a:t>
            </a:r>
          </a:p>
        </p:txBody>
      </p:sp>
      <p:sp>
        <p:nvSpPr>
          <p:cNvPr id="5" name="Plassholder for bunntekst 4">
            <a:extLst>
              <a:ext uri="{FF2B5EF4-FFF2-40B4-BE49-F238E27FC236}">
                <a16:creationId xmlns:a16="http://schemas.microsoft.com/office/drawing/2014/main" id="{41B76377-79C0-4D17-B19B-3404C45EC273}"/>
              </a:ext>
            </a:extLst>
          </p:cNvPr>
          <p:cNvSpPr>
            <a:spLocks noGrp="1"/>
          </p:cNvSpPr>
          <p:nvPr>
            <p:ph type="ftr" sz="quarter" idx="11"/>
          </p:nvPr>
        </p:nvSpPr>
        <p:spPr>
          <a:xfrm>
            <a:off x="3466106" y="6479152"/>
            <a:ext cx="4114800" cy="365125"/>
          </a:xfrm>
        </p:spPr>
        <p:txBody>
          <a:bodyPr/>
          <a:lstStyle/>
          <a:p>
            <a:r>
              <a:rPr lang="nb-NO"/>
              <a:t>Foreldre-skolesamarbeid</a:t>
            </a:r>
          </a:p>
        </p:txBody>
      </p:sp>
      <p:sp>
        <p:nvSpPr>
          <p:cNvPr id="7" name="TekstSylinder 6">
            <a:extLst>
              <a:ext uri="{FF2B5EF4-FFF2-40B4-BE49-F238E27FC236}">
                <a16:creationId xmlns:a16="http://schemas.microsoft.com/office/drawing/2014/main" id="{0337BDC1-B3C6-42E2-A505-4005BDD0F0D7}"/>
              </a:ext>
            </a:extLst>
          </p:cNvPr>
          <p:cNvSpPr txBox="1"/>
          <p:nvPr/>
        </p:nvSpPr>
        <p:spPr>
          <a:xfrm flipH="1">
            <a:off x="8077199" y="6087021"/>
            <a:ext cx="1338352" cy="215444"/>
          </a:xfrm>
          <a:prstGeom prst="rect">
            <a:avLst/>
          </a:prstGeom>
          <a:noFill/>
        </p:spPr>
        <p:txBody>
          <a:bodyPr wrap="square" rtlCol="0">
            <a:spAutoFit/>
          </a:bodyPr>
          <a:lstStyle/>
          <a:p>
            <a:r>
              <a:rPr lang="nb-NO" sz="800"/>
              <a:t>FOTO: Bærum kommune</a:t>
            </a:r>
          </a:p>
        </p:txBody>
      </p:sp>
    </p:spTree>
    <p:extLst>
      <p:ext uri="{BB962C8B-B14F-4D97-AF65-F5344CB8AC3E}">
        <p14:creationId xmlns:p14="http://schemas.microsoft.com/office/powerpoint/2010/main" val="4125549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E250245-DFA0-4B52-8830-F8493321F0B8}"/>
              </a:ext>
            </a:extLst>
          </p:cNvPr>
          <p:cNvSpPr>
            <a:spLocks noGrp="1"/>
          </p:cNvSpPr>
          <p:nvPr>
            <p:ph type="body" sz="half" idx="2"/>
          </p:nvPr>
        </p:nvSpPr>
        <p:spPr>
          <a:xfrm>
            <a:off x="353291" y="976746"/>
            <a:ext cx="6192981" cy="4094018"/>
          </a:xfrm>
          <a:ln>
            <a:noFill/>
          </a:ln>
        </p:spPr>
        <p:txBody>
          <a:bodyPr vert="horz" lIns="91440" tIns="45720" rIns="91440" bIns="45720" rtlCol="0" anchor="t">
            <a:normAutofit fontScale="85000" lnSpcReduction="10000"/>
          </a:bodyPr>
          <a:lstStyle/>
          <a:p>
            <a:pPr>
              <a:lnSpc>
                <a:spcPct val="170000"/>
              </a:lnSpc>
            </a:pPr>
            <a:r>
              <a:rPr lang="nb-NO" sz="4000">
                <a:latin typeface="Corbel" panose="020B0503020204020204" pitchFamily="34" charset="0"/>
                <a:cs typeface="Calibri" panose="020F0502020204030204" pitchFamily="34" charset="0"/>
              </a:rPr>
              <a:t>«Barnet mitt får ikke så gode resultater på prøvene. </a:t>
            </a:r>
          </a:p>
          <a:p>
            <a:pPr>
              <a:lnSpc>
                <a:spcPct val="170000"/>
              </a:lnSpc>
            </a:pPr>
            <a:r>
              <a:rPr lang="nb-NO" sz="4000">
                <a:latin typeface="Corbel" panose="020B0503020204020204" pitchFamily="34" charset="0"/>
                <a:cs typeface="Calibri" panose="020F0502020204030204" pitchFamily="34" charset="0"/>
              </a:rPr>
              <a:t>Jeg er bekymret.»</a:t>
            </a:r>
          </a:p>
          <a:p>
            <a:endParaRPr lang="nb-NO" sz="4000">
              <a:latin typeface="Corbel" panose="020B0503020204020204" pitchFamily="34" charset="0"/>
              <a:cs typeface="Calibri" panose="020F0502020204030204" pitchFamily="34" charset="0"/>
            </a:endParaRPr>
          </a:p>
          <a:p>
            <a:r>
              <a:rPr lang="nb-NO" sz="4000">
                <a:latin typeface="Corbel" panose="020B0503020204020204" pitchFamily="34" charset="0"/>
                <a:cs typeface="Calibri" panose="020F0502020204030204" pitchFamily="34" charset="0"/>
              </a:rPr>
              <a:t>Hva kan du gjøre som foreldre?</a:t>
            </a:r>
          </a:p>
        </p:txBody>
      </p:sp>
      <p:sp>
        <p:nvSpPr>
          <p:cNvPr id="5" name="Plassholder for bunntekst 4">
            <a:extLst>
              <a:ext uri="{FF2B5EF4-FFF2-40B4-BE49-F238E27FC236}">
                <a16:creationId xmlns:a16="http://schemas.microsoft.com/office/drawing/2014/main" id="{41B76377-79C0-4D17-B19B-3404C45EC273}"/>
              </a:ext>
            </a:extLst>
          </p:cNvPr>
          <p:cNvSpPr>
            <a:spLocks noGrp="1"/>
          </p:cNvSpPr>
          <p:nvPr>
            <p:ph type="ftr" sz="quarter" idx="11"/>
          </p:nvPr>
        </p:nvSpPr>
        <p:spPr>
          <a:xfrm>
            <a:off x="3596734" y="6492875"/>
            <a:ext cx="4114800" cy="365125"/>
          </a:xfrm>
        </p:spPr>
        <p:txBody>
          <a:bodyPr/>
          <a:lstStyle/>
          <a:p>
            <a:r>
              <a:rPr lang="nb-NO"/>
              <a:t>Foreldre-skolesamarbeid</a:t>
            </a:r>
          </a:p>
        </p:txBody>
      </p:sp>
      <p:pic>
        <p:nvPicPr>
          <p:cNvPr id="2050" name="Picture 2">
            <a:extLst>
              <a:ext uri="{FF2B5EF4-FFF2-40B4-BE49-F238E27FC236}">
                <a16:creationId xmlns:a16="http://schemas.microsoft.com/office/drawing/2014/main" id="{46987F8C-1A9D-4F39-B44E-917BC2D92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386" y="0"/>
            <a:ext cx="6096614" cy="4095298"/>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71C4B9D6-D335-4903-BD79-5F23202E7D0F}"/>
              </a:ext>
            </a:extLst>
          </p:cNvPr>
          <p:cNvSpPr txBox="1"/>
          <p:nvPr/>
        </p:nvSpPr>
        <p:spPr>
          <a:xfrm flipH="1">
            <a:off x="11155928" y="3879854"/>
            <a:ext cx="1031590" cy="215444"/>
          </a:xfrm>
          <a:prstGeom prst="rect">
            <a:avLst/>
          </a:prstGeom>
          <a:noFill/>
        </p:spPr>
        <p:txBody>
          <a:bodyPr wrap="square" rtlCol="0">
            <a:spAutoFit/>
          </a:bodyPr>
          <a:lstStyle/>
          <a:p>
            <a:r>
              <a:rPr lang="nb-NO" sz="800">
                <a:solidFill>
                  <a:schemeClr val="bg1"/>
                </a:solidFill>
              </a:rPr>
              <a:t>Foto: Unsplash.com</a:t>
            </a:r>
          </a:p>
        </p:txBody>
      </p:sp>
    </p:spTree>
    <p:extLst>
      <p:ext uri="{BB962C8B-B14F-4D97-AF65-F5344CB8AC3E}">
        <p14:creationId xmlns:p14="http://schemas.microsoft.com/office/powerpoint/2010/main" val="3621805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8D6DE1-4515-4C17-8BB5-B2D090ECD1A3}"/>
              </a:ext>
            </a:extLst>
          </p:cNvPr>
          <p:cNvSpPr>
            <a:spLocks noGrp="1"/>
          </p:cNvSpPr>
          <p:nvPr>
            <p:ph type="title"/>
          </p:nvPr>
        </p:nvSpPr>
        <p:spPr>
          <a:xfrm>
            <a:off x="1779494" y="432360"/>
            <a:ext cx="7176248" cy="1347974"/>
          </a:xfrm>
        </p:spPr>
        <p:txBody>
          <a:bodyPr>
            <a:normAutofit/>
          </a:bodyPr>
          <a:lstStyle/>
          <a:p>
            <a:pPr algn="ctr"/>
            <a:r>
              <a:rPr lang="nb-NO"/>
              <a:t>Fravær i grunnskolen </a:t>
            </a:r>
            <a:br>
              <a:rPr lang="nb-NO"/>
            </a:br>
            <a:endParaRPr lang="nb-NO"/>
          </a:p>
        </p:txBody>
      </p:sp>
      <p:sp>
        <p:nvSpPr>
          <p:cNvPr id="5" name="TekstSylinder 4">
            <a:extLst>
              <a:ext uri="{FF2B5EF4-FFF2-40B4-BE49-F238E27FC236}">
                <a16:creationId xmlns:a16="http://schemas.microsoft.com/office/drawing/2014/main" id="{15033DAD-102C-4943-8E73-EE9071768752}"/>
              </a:ext>
            </a:extLst>
          </p:cNvPr>
          <p:cNvSpPr txBox="1"/>
          <p:nvPr/>
        </p:nvSpPr>
        <p:spPr>
          <a:xfrm>
            <a:off x="4109664" y="2059034"/>
            <a:ext cx="3051424" cy="523220"/>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lIns="91440" tIns="45720" rIns="91440" bIns="45720" rtlCol="0" anchor="t">
            <a:spAutoFit/>
          </a:bodyPr>
          <a:lstStyle/>
          <a:p>
            <a:pPr algn="ctr"/>
            <a:r>
              <a:rPr lang="nb-NO" sz="2800"/>
              <a:t>Gyldig</a:t>
            </a:r>
            <a:endParaRPr lang="nb-NO"/>
          </a:p>
        </p:txBody>
      </p:sp>
      <p:sp>
        <p:nvSpPr>
          <p:cNvPr id="8" name="TekstSylinder 7">
            <a:extLst>
              <a:ext uri="{FF2B5EF4-FFF2-40B4-BE49-F238E27FC236}">
                <a16:creationId xmlns:a16="http://schemas.microsoft.com/office/drawing/2014/main" id="{E89A3951-66A9-4C53-A3B5-6F55D03B4DE4}"/>
              </a:ext>
            </a:extLst>
          </p:cNvPr>
          <p:cNvSpPr txBox="1"/>
          <p:nvPr/>
        </p:nvSpPr>
        <p:spPr>
          <a:xfrm>
            <a:off x="7464616" y="3086163"/>
            <a:ext cx="2537959" cy="842202"/>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r>
              <a:rPr lang="nb-NO" sz="2400"/>
              <a:t>Registrert i </a:t>
            </a:r>
            <a:r>
              <a:rPr lang="nb-NO" sz="2400" err="1"/>
              <a:t>Tieto</a:t>
            </a:r>
            <a:r>
              <a:rPr lang="nb-NO" sz="2400"/>
              <a:t>.</a:t>
            </a:r>
          </a:p>
          <a:p>
            <a:endParaRPr lang="nb-NO" sz="2400"/>
          </a:p>
        </p:txBody>
      </p:sp>
      <p:sp>
        <p:nvSpPr>
          <p:cNvPr id="9" name="TekstSylinder 8">
            <a:extLst>
              <a:ext uri="{FF2B5EF4-FFF2-40B4-BE49-F238E27FC236}">
                <a16:creationId xmlns:a16="http://schemas.microsoft.com/office/drawing/2014/main" id="{6451E7B9-CD0D-4706-BF1B-A6C59E99C1B8}"/>
              </a:ext>
            </a:extLst>
          </p:cNvPr>
          <p:cNvSpPr txBox="1"/>
          <p:nvPr/>
        </p:nvSpPr>
        <p:spPr>
          <a:xfrm>
            <a:off x="949434" y="3043038"/>
            <a:ext cx="2958312" cy="1200329"/>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r>
              <a:rPr lang="nb-NO" sz="2400"/>
              <a:t>Sykemelding fra lege.</a:t>
            </a:r>
          </a:p>
          <a:p>
            <a:r>
              <a:rPr lang="nb-NO" sz="2400">
                <a:cs typeface="Calibri"/>
              </a:rPr>
              <a:t>Søke permisjon.</a:t>
            </a:r>
          </a:p>
          <a:p>
            <a:endParaRPr lang="nb-NO" sz="2400"/>
          </a:p>
        </p:txBody>
      </p:sp>
      <p:pic>
        <p:nvPicPr>
          <p:cNvPr id="11" name="Bilde 10">
            <a:extLst>
              <a:ext uri="{FF2B5EF4-FFF2-40B4-BE49-F238E27FC236}">
                <a16:creationId xmlns:a16="http://schemas.microsoft.com/office/drawing/2014/main" id="{4F9E0AD9-BDF6-42EF-902D-78ED4D245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087" y="3938004"/>
            <a:ext cx="2293043" cy="2450820"/>
          </a:xfrm>
          <a:prstGeom prst="rect">
            <a:avLst/>
          </a:prstGeom>
        </p:spPr>
      </p:pic>
      <p:pic>
        <p:nvPicPr>
          <p:cNvPr id="3" name="Bilde 3" descr="Et bilde som inneholder scene, rom, sykehusværelse&#10;&#10;Automatisk generert beskrivelse">
            <a:extLst>
              <a:ext uri="{FF2B5EF4-FFF2-40B4-BE49-F238E27FC236}">
                <a16:creationId xmlns:a16="http://schemas.microsoft.com/office/drawing/2014/main" id="{4B366D8C-BCAC-4721-A925-7B540C96FEF3}"/>
              </a:ext>
            </a:extLst>
          </p:cNvPr>
          <p:cNvPicPr>
            <a:picLocks noChangeAspect="1"/>
          </p:cNvPicPr>
          <p:nvPr/>
        </p:nvPicPr>
        <p:blipFill>
          <a:blip r:embed="rId4"/>
          <a:stretch>
            <a:fillRect/>
          </a:stretch>
        </p:blipFill>
        <p:spPr>
          <a:xfrm>
            <a:off x="954505" y="4350298"/>
            <a:ext cx="2943726" cy="2047614"/>
          </a:xfrm>
          <a:prstGeom prst="rect">
            <a:avLst/>
          </a:prstGeom>
        </p:spPr>
      </p:pic>
      <p:sp>
        <p:nvSpPr>
          <p:cNvPr id="4" name="TekstSylinder 3">
            <a:extLst>
              <a:ext uri="{FF2B5EF4-FFF2-40B4-BE49-F238E27FC236}">
                <a16:creationId xmlns:a16="http://schemas.microsoft.com/office/drawing/2014/main" id="{68D1D2AC-86E4-48E6-89DB-4117014768F0}"/>
              </a:ext>
            </a:extLst>
          </p:cNvPr>
          <p:cNvSpPr txBox="1"/>
          <p:nvPr/>
        </p:nvSpPr>
        <p:spPr>
          <a:xfrm>
            <a:off x="874295" y="6170576"/>
            <a:ext cx="90170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a:t>Foto: </a:t>
            </a:r>
            <a:r>
              <a:rPr lang="nb-NO" sz="800" err="1"/>
              <a:t>Unsplash</a:t>
            </a:r>
            <a:endParaRPr lang="nb-NO" sz="800"/>
          </a:p>
        </p:txBody>
      </p:sp>
    </p:spTree>
    <p:extLst>
      <p:ext uri="{BB962C8B-B14F-4D97-AF65-F5344CB8AC3E}">
        <p14:creationId xmlns:p14="http://schemas.microsoft.com/office/powerpoint/2010/main" val="1337792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FE93623-6622-4531-93AD-BC7471CE11E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35606"/>
            <a:ext cx="12192000" cy="6822394"/>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248D6DE1-4515-4C17-8BB5-B2D090ECD1A3}"/>
              </a:ext>
            </a:extLst>
          </p:cNvPr>
          <p:cNvSpPr>
            <a:spLocks noGrp="1"/>
          </p:cNvSpPr>
          <p:nvPr>
            <p:ph type="title"/>
          </p:nvPr>
        </p:nvSpPr>
        <p:spPr/>
        <p:txBody>
          <a:bodyPr>
            <a:normAutofit/>
          </a:bodyPr>
          <a:lstStyle/>
          <a:p>
            <a:pPr algn="ctr"/>
            <a:r>
              <a:rPr lang="nb-NO"/>
              <a:t>Fravær i grunnskolen </a:t>
            </a:r>
            <a:br>
              <a:rPr lang="nb-NO"/>
            </a:br>
            <a:endParaRPr lang="nb-NO"/>
          </a:p>
        </p:txBody>
      </p:sp>
      <p:sp>
        <p:nvSpPr>
          <p:cNvPr id="5" name="TekstSylinder 4">
            <a:extLst>
              <a:ext uri="{FF2B5EF4-FFF2-40B4-BE49-F238E27FC236}">
                <a16:creationId xmlns:a16="http://schemas.microsoft.com/office/drawing/2014/main" id="{15033DAD-102C-4943-8E73-EE9071768752}"/>
              </a:ext>
            </a:extLst>
          </p:cNvPr>
          <p:cNvSpPr txBox="1"/>
          <p:nvPr/>
        </p:nvSpPr>
        <p:spPr>
          <a:xfrm>
            <a:off x="4393574" y="2339926"/>
            <a:ext cx="3082247" cy="523220"/>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nb-NO" sz="2800"/>
              <a:t>Ugyldig fravær</a:t>
            </a:r>
            <a:endParaRPr lang="nb-NO"/>
          </a:p>
        </p:txBody>
      </p:sp>
      <p:sp>
        <p:nvSpPr>
          <p:cNvPr id="8" name="TekstSylinder 7">
            <a:extLst>
              <a:ext uri="{FF2B5EF4-FFF2-40B4-BE49-F238E27FC236}">
                <a16:creationId xmlns:a16="http://schemas.microsoft.com/office/drawing/2014/main" id="{E89A3951-66A9-4C53-A3B5-6F55D03B4DE4}"/>
              </a:ext>
            </a:extLst>
          </p:cNvPr>
          <p:cNvSpPr txBox="1"/>
          <p:nvPr/>
        </p:nvSpPr>
        <p:spPr>
          <a:xfrm>
            <a:off x="7475821" y="3361942"/>
            <a:ext cx="3580106"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nb-NO" sz="2400"/>
              <a:t>Borte uten permisjon.</a:t>
            </a:r>
          </a:p>
          <a:p>
            <a:endParaRPr lang="nb-NO" sz="2400"/>
          </a:p>
        </p:txBody>
      </p:sp>
      <p:sp>
        <p:nvSpPr>
          <p:cNvPr id="9" name="TekstSylinder 8">
            <a:extLst>
              <a:ext uri="{FF2B5EF4-FFF2-40B4-BE49-F238E27FC236}">
                <a16:creationId xmlns:a16="http://schemas.microsoft.com/office/drawing/2014/main" id="{6451E7B9-CD0D-4706-BF1B-A6C59E99C1B8}"/>
              </a:ext>
            </a:extLst>
          </p:cNvPr>
          <p:cNvSpPr txBox="1"/>
          <p:nvPr/>
        </p:nvSpPr>
        <p:spPr>
          <a:xfrm>
            <a:off x="942354" y="3361943"/>
            <a:ext cx="4045282"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nb-NO" sz="2400"/>
              <a:t>Uten beskjed  fra foreldre.</a:t>
            </a:r>
          </a:p>
          <a:p>
            <a:endParaRPr lang="nb-NO" sz="2400"/>
          </a:p>
        </p:txBody>
      </p:sp>
      <p:sp>
        <p:nvSpPr>
          <p:cNvPr id="10" name="Plassholder for bunntekst 4">
            <a:extLst>
              <a:ext uri="{FF2B5EF4-FFF2-40B4-BE49-F238E27FC236}">
                <a16:creationId xmlns:a16="http://schemas.microsoft.com/office/drawing/2014/main" id="{7F226155-A356-4113-BE99-190A26BBB461}"/>
              </a:ext>
            </a:extLst>
          </p:cNvPr>
          <p:cNvSpPr>
            <a:spLocks noGrp="1"/>
          </p:cNvSpPr>
          <p:nvPr>
            <p:ph type="ftr" sz="quarter" idx="11"/>
          </p:nvPr>
        </p:nvSpPr>
        <p:spPr>
          <a:xfrm>
            <a:off x="3629391" y="6457269"/>
            <a:ext cx="4114800" cy="365125"/>
          </a:xfrm>
        </p:spPr>
        <p:txBody>
          <a:bodyPr/>
          <a:lstStyle/>
          <a:p>
            <a:r>
              <a:rPr lang="nb-NO"/>
              <a:t>Foreldre-skolesamarbeid</a:t>
            </a:r>
          </a:p>
        </p:txBody>
      </p:sp>
    </p:spTree>
    <p:extLst>
      <p:ext uri="{BB962C8B-B14F-4D97-AF65-F5344CB8AC3E}">
        <p14:creationId xmlns:p14="http://schemas.microsoft.com/office/powerpoint/2010/main" val="1453079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5F3BE0B9-7AD1-4651-A0A4-4C3C11BE76AE}"/>
              </a:ext>
            </a:extLst>
          </p:cNvPr>
          <p:cNvSpPr>
            <a:spLocks noGrp="1"/>
          </p:cNvSpPr>
          <p:nvPr>
            <p:ph type="ftr" sz="quarter" idx="11"/>
          </p:nvPr>
        </p:nvSpPr>
        <p:spPr>
          <a:xfrm>
            <a:off x="4029635" y="6437032"/>
            <a:ext cx="4114800" cy="365125"/>
          </a:xfrm>
        </p:spPr>
        <p:txBody>
          <a:bodyPr/>
          <a:lstStyle/>
          <a:p>
            <a:r>
              <a:rPr lang="nb-NO"/>
              <a:t>Foreldre-skolesamarbeid</a:t>
            </a:r>
          </a:p>
        </p:txBody>
      </p:sp>
      <p:pic>
        <p:nvPicPr>
          <p:cNvPr id="3" name="Bilde 5" descr="Et bilde som inneholder bygning, utendørs, person&#10;&#10;Automatisk generert beskrivelse">
            <a:extLst>
              <a:ext uri="{FF2B5EF4-FFF2-40B4-BE49-F238E27FC236}">
                <a16:creationId xmlns:a16="http://schemas.microsoft.com/office/drawing/2014/main" id="{D25958D1-B00B-4C34-982D-6E1BD48D2F27}"/>
              </a:ext>
            </a:extLst>
          </p:cNvPr>
          <p:cNvPicPr>
            <a:picLocks noChangeAspect="1"/>
          </p:cNvPicPr>
          <p:nvPr/>
        </p:nvPicPr>
        <p:blipFill>
          <a:blip r:embed="rId2"/>
          <a:stretch>
            <a:fillRect/>
          </a:stretch>
        </p:blipFill>
        <p:spPr>
          <a:xfrm>
            <a:off x="7398610" y="2835264"/>
            <a:ext cx="4793390" cy="3265421"/>
          </a:xfrm>
          <a:prstGeom prst="rect">
            <a:avLst/>
          </a:prstGeom>
        </p:spPr>
      </p:pic>
      <p:pic>
        <p:nvPicPr>
          <p:cNvPr id="4" name="Picture 2">
            <a:extLst>
              <a:ext uri="{FF2B5EF4-FFF2-40B4-BE49-F238E27FC236}">
                <a16:creationId xmlns:a16="http://schemas.microsoft.com/office/drawing/2014/main" id="{A40095A6-D1BB-4FF3-8E86-DF197159284C}"/>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9958" r="23340"/>
          <a:stretch/>
        </p:blipFill>
        <p:spPr bwMode="auto">
          <a:xfrm rot="10800000" flipV="1">
            <a:off x="1" y="1388057"/>
            <a:ext cx="4793390" cy="477890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Content Placeholder 1029">
            <a:extLst>
              <a:ext uri="{FF2B5EF4-FFF2-40B4-BE49-F238E27FC236}">
                <a16:creationId xmlns:a16="http://schemas.microsoft.com/office/drawing/2014/main" id="{2526CE2F-E2E0-42DD-836A-702B802DC4E0}"/>
              </a:ext>
            </a:extLst>
          </p:cNvPr>
          <p:cNvSpPr txBox="1">
            <a:spLocks/>
          </p:cNvSpPr>
          <p:nvPr/>
        </p:nvSpPr>
        <p:spPr>
          <a:xfrm>
            <a:off x="5727656" y="471944"/>
            <a:ext cx="6126897" cy="16865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4000" dirty="0" err="1">
                <a:latin typeface="+mj-lt"/>
              </a:rPr>
              <a:t>Hva</a:t>
            </a:r>
            <a:r>
              <a:rPr lang="en-US" sz="4000" dirty="0">
                <a:latin typeface="+mj-lt"/>
              </a:rPr>
              <a:t> er </a:t>
            </a:r>
            <a:r>
              <a:rPr lang="en-US" sz="4000" dirty="0" err="1">
                <a:latin typeface="+mj-lt"/>
              </a:rPr>
              <a:t>reglene</a:t>
            </a:r>
            <a:r>
              <a:rPr lang="en-US" sz="4000" dirty="0">
                <a:latin typeface="+mj-lt"/>
              </a:rPr>
              <a:t> for å </a:t>
            </a:r>
            <a:r>
              <a:rPr lang="en-US" sz="4000" dirty="0" err="1">
                <a:latin typeface="+mj-lt"/>
              </a:rPr>
              <a:t>få</a:t>
            </a:r>
            <a:r>
              <a:rPr lang="en-US" sz="4000" dirty="0">
                <a:latin typeface="+mj-lt"/>
              </a:rPr>
              <a:t> </a:t>
            </a:r>
            <a:r>
              <a:rPr lang="en-US" sz="4000" dirty="0" err="1">
                <a:latin typeface="+mj-lt"/>
              </a:rPr>
              <a:t>fri</a:t>
            </a:r>
            <a:r>
              <a:rPr lang="en-US" sz="4000" dirty="0">
                <a:latin typeface="+mj-lt"/>
              </a:rPr>
              <a:t> </a:t>
            </a:r>
            <a:r>
              <a:rPr lang="en-US" sz="4000" dirty="0" err="1">
                <a:latin typeface="+mj-lt"/>
              </a:rPr>
              <a:t>når</a:t>
            </a:r>
            <a:r>
              <a:rPr lang="en-US" sz="4000" dirty="0">
                <a:latin typeface="+mj-lt"/>
              </a:rPr>
              <a:t> </a:t>
            </a:r>
            <a:r>
              <a:rPr lang="en-US" sz="4000" dirty="0" err="1">
                <a:latin typeface="+mj-lt"/>
              </a:rPr>
              <a:t>skolen</a:t>
            </a:r>
            <a:r>
              <a:rPr lang="en-US" sz="4000" dirty="0">
                <a:latin typeface="+mj-lt"/>
              </a:rPr>
              <a:t> </a:t>
            </a:r>
            <a:r>
              <a:rPr lang="en-US" sz="4000" dirty="0" err="1">
                <a:latin typeface="+mj-lt"/>
              </a:rPr>
              <a:t>ikke</a:t>
            </a:r>
            <a:r>
              <a:rPr lang="en-US" sz="4000" dirty="0">
                <a:latin typeface="+mj-lt"/>
              </a:rPr>
              <a:t> </a:t>
            </a:r>
            <a:r>
              <a:rPr lang="en-US" sz="4000" dirty="0" err="1">
                <a:latin typeface="+mj-lt"/>
              </a:rPr>
              <a:t>har</a:t>
            </a:r>
            <a:r>
              <a:rPr lang="en-US" sz="4000" dirty="0">
                <a:latin typeface="+mj-lt"/>
              </a:rPr>
              <a:t> </a:t>
            </a:r>
            <a:r>
              <a:rPr lang="en-US" sz="4000" dirty="0" err="1">
                <a:latin typeface="+mj-lt"/>
              </a:rPr>
              <a:t>ferie</a:t>
            </a:r>
            <a:r>
              <a:rPr lang="en-US" sz="4000" dirty="0">
                <a:latin typeface="+mj-lt"/>
              </a:rPr>
              <a:t>?</a:t>
            </a:r>
            <a:endParaRPr lang="en-US"/>
          </a:p>
        </p:txBody>
      </p:sp>
      <p:sp>
        <p:nvSpPr>
          <p:cNvPr id="6" name="TekstSylinder 5">
            <a:extLst>
              <a:ext uri="{FF2B5EF4-FFF2-40B4-BE49-F238E27FC236}">
                <a16:creationId xmlns:a16="http://schemas.microsoft.com/office/drawing/2014/main" id="{53084CFB-432A-4330-9B72-6CE35287F0CC}"/>
              </a:ext>
            </a:extLst>
          </p:cNvPr>
          <p:cNvSpPr txBox="1"/>
          <p:nvPr/>
        </p:nvSpPr>
        <p:spPr>
          <a:xfrm flipH="1">
            <a:off x="181100" y="5889964"/>
            <a:ext cx="1338352" cy="215444"/>
          </a:xfrm>
          <a:prstGeom prst="rect">
            <a:avLst/>
          </a:prstGeom>
          <a:noFill/>
        </p:spPr>
        <p:txBody>
          <a:bodyPr wrap="square" rtlCol="0">
            <a:spAutoFit/>
          </a:bodyPr>
          <a:lstStyle/>
          <a:p>
            <a:r>
              <a:rPr lang="nb-NO" sz="800"/>
              <a:t>FOTO: Unsplash.com</a:t>
            </a:r>
          </a:p>
        </p:txBody>
      </p:sp>
      <p:sp>
        <p:nvSpPr>
          <p:cNvPr id="8" name="TekstSylinder 7">
            <a:extLst>
              <a:ext uri="{FF2B5EF4-FFF2-40B4-BE49-F238E27FC236}">
                <a16:creationId xmlns:a16="http://schemas.microsoft.com/office/drawing/2014/main" id="{3040219A-1FAE-4B82-97F0-C8525FBB6708}"/>
              </a:ext>
            </a:extLst>
          </p:cNvPr>
          <p:cNvSpPr txBox="1"/>
          <p:nvPr/>
        </p:nvSpPr>
        <p:spPr>
          <a:xfrm>
            <a:off x="10788916" y="5720687"/>
            <a:ext cx="15141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800">
                <a:solidFill>
                  <a:schemeClr val="bg1"/>
                </a:solidFill>
              </a:rPr>
              <a:t>Foto: Dreamstime.com</a:t>
            </a:r>
          </a:p>
          <a:p>
            <a:r>
              <a:rPr lang="nb-NO" sz="800">
                <a:solidFill>
                  <a:schemeClr val="bg1"/>
                </a:solidFill>
              </a:rPr>
              <a:t>Ferli Achirulli Kamaruddin</a:t>
            </a:r>
          </a:p>
        </p:txBody>
      </p:sp>
    </p:spTree>
    <p:extLst>
      <p:ext uri="{BB962C8B-B14F-4D97-AF65-F5344CB8AC3E}">
        <p14:creationId xmlns:p14="http://schemas.microsoft.com/office/powerpoint/2010/main" val="1364669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ekst, person, innendørs, kjøkken&#10;&#10;Automatisk generert beskrivelse">
            <a:hlinkClick r:id="rId3"/>
            <a:extLst>
              <a:ext uri="{FF2B5EF4-FFF2-40B4-BE49-F238E27FC236}">
                <a16:creationId xmlns:a16="http://schemas.microsoft.com/office/drawing/2014/main" id="{27B1F4F5-9C63-4E7A-831E-8008CACA24B0}"/>
              </a:ext>
            </a:extLst>
          </p:cNvPr>
          <p:cNvPicPr>
            <a:picLocks noChangeAspect="1"/>
          </p:cNvPicPr>
          <p:nvPr/>
        </p:nvPicPr>
        <p:blipFill rotWithShape="1">
          <a:blip r:embed="rId4"/>
          <a:srcRect l="4333" r="11667" b="1"/>
          <a:stretch/>
        </p:blipFill>
        <p:spPr>
          <a:xfrm>
            <a:off x="33347" y="44254"/>
            <a:ext cx="12191980" cy="6857990"/>
          </a:xfrm>
          <a:prstGeom prst="rect">
            <a:avLst/>
          </a:prstGeom>
        </p:spPr>
      </p:pic>
      <p:sp>
        <p:nvSpPr>
          <p:cNvPr id="3" name="Tittel 2">
            <a:extLst>
              <a:ext uri="{FF2B5EF4-FFF2-40B4-BE49-F238E27FC236}">
                <a16:creationId xmlns:a16="http://schemas.microsoft.com/office/drawing/2014/main" id="{E34D9639-1772-490E-834C-FAC44CD012D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bg1"/>
                </a:solidFill>
              </a:rPr>
              <a:t>Skolen i Norge før</a:t>
            </a:r>
          </a:p>
        </p:txBody>
      </p:sp>
      <p:sp>
        <p:nvSpPr>
          <p:cNvPr id="4" name="Plassholder for bunntekst 3">
            <a:extLst>
              <a:ext uri="{FF2B5EF4-FFF2-40B4-BE49-F238E27FC236}">
                <a16:creationId xmlns:a16="http://schemas.microsoft.com/office/drawing/2014/main" id="{236F34EE-0940-417A-B8F4-01428ED0A08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457200">
              <a:spcAft>
                <a:spcPts val="600"/>
              </a:spcAft>
            </a:pPr>
            <a:r>
              <a:rPr lang="en-US" kern="1200">
                <a:solidFill>
                  <a:srgbClr val="FFFFFF"/>
                </a:solidFill>
                <a:latin typeface="+mn-lt"/>
                <a:ea typeface="+mn-ea"/>
                <a:cs typeface="+mn-cs"/>
              </a:rPr>
              <a:t>Foreldre-skolesamarbeid</a:t>
            </a:r>
          </a:p>
        </p:txBody>
      </p:sp>
    </p:spTree>
    <p:extLst>
      <p:ext uri="{BB962C8B-B14F-4D97-AF65-F5344CB8AC3E}">
        <p14:creationId xmlns:p14="http://schemas.microsoft.com/office/powerpoint/2010/main" val="3974071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8F6EC187-AF0F-4235-8070-CBA3AEA48501}"/>
              </a:ext>
            </a:extLst>
          </p:cNvPr>
          <p:cNvSpPr>
            <a:spLocks noGrp="1"/>
          </p:cNvSpPr>
          <p:nvPr>
            <p:ph type="ftr" sz="quarter" idx="11"/>
          </p:nvPr>
        </p:nvSpPr>
        <p:spPr/>
        <p:txBody>
          <a:bodyPr/>
          <a:lstStyle/>
          <a:p>
            <a:r>
              <a:rPr lang="nb-NO"/>
              <a:t>Foreldre-skolesamarbeid</a:t>
            </a:r>
          </a:p>
        </p:txBody>
      </p:sp>
      <p:sp>
        <p:nvSpPr>
          <p:cNvPr id="3" name="Rektangel 2">
            <a:extLst>
              <a:ext uri="{FF2B5EF4-FFF2-40B4-BE49-F238E27FC236}">
                <a16:creationId xmlns:a16="http://schemas.microsoft.com/office/drawing/2014/main" id="{DDB62AFB-470A-4B0B-955A-7D17E12F4C1C}"/>
              </a:ext>
            </a:extLst>
          </p:cNvPr>
          <p:cNvSpPr/>
          <p:nvPr/>
        </p:nvSpPr>
        <p:spPr>
          <a:xfrm>
            <a:off x="3043445" y="3117334"/>
            <a:ext cx="3146567" cy="369332"/>
          </a:xfrm>
          <a:prstGeom prst="rect">
            <a:avLst/>
          </a:prstGeom>
        </p:spPr>
        <p:txBody>
          <a:bodyPr wrap="none">
            <a:spAutoFit/>
          </a:bodyPr>
          <a:lstStyle/>
          <a:p>
            <a:r>
              <a:rPr lang="nb-NO">
                <a:solidFill>
                  <a:srgbClr val="00ADEF"/>
                </a:solidFill>
                <a:latin typeface="&amp;quot"/>
                <a:hlinkClick r:id="rId3"/>
              </a:rPr>
              <a:t>https://</a:t>
            </a:r>
            <a:r>
              <a:rPr lang="nb-NO">
                <a:hlinkClick r:id="rId3"/>
              </a:rPr>
              <a:t>vimeo</a:t>
            </a:r>
            <a:r>
              <a:rPr lang="nb-NO">
                <a:solidFill>
                  <a:srgbClr val="00ADEF"/>
                </a:solidFill>
                <a:latin typeface="&amp;quot"/>
                <a:hlinkClick r:id="rId3"/>
              </a:rPr>
              <a:t>.com/387430456</a:t>
            </a:r>
            <a:endParaRPr lang="nb-NO"/>
          </a:p>
        </p:txBody>
      </p:sp>
      <p:sp>
        <p:nvSpPr>
          <p:cNvPr id="4" name="TekstSylinder 3">
            <a:extLst>
              <a:ext uri="{FF2B5EF4-FFF2-40B4-BE49-F238E27FC236}">
                <a16:creationId xmlns:a16="http://schemas.microsoft.com/office/drawing/2014/main" id="{95C0FF0F-6B75-445B-8404-A612B7D5832B}"/>
              </a:ext>
            </a:extLst>
          </p:cNvPr>
          <p:cNvSpPr txBox="1"/>
          <p:nvPr/>
        </p:nvSpPr>
        <p:spPr>
          <a:xfrm>
            <a:off x="541867" y="711200"/>
            <a:ext cx="11434109" cy="1600438"/>
          </a:xfrm>
          <a:prstGeom prst="rect">
            <a:avLst/>
          </a:prstGeom>
          <a:noFill/>
        </p:spPr>
        <p:txBody>
          <a:bodyPr wrap="square" rtlCol="0">
            <a:spAutoFit/>
          </a:bodyPr>
          <a:lstStyle/>
          <a:p>
            <a:endParaRPr lang="nb-NO" sz="4000"/>
          </a:p>
          <a:p>
            <a:r>
              <a:rPr lang="nb-NO" sz="4000"/>
              <a:t>HVORDAN REGISTRERER DU FRAVÆR I TIETO?</a:t>
            </a:r>
          </a:p>
          <a:p>
            <a:r>
              <a:rPr lang="nb-NO"/>
              <a:t> </a:t>
            </a:r>
          </a:p>
        </p:txBody>
      </p:sp>
    </p:spTree>
    <p:extLst>
      <p:ext uri="{BB962C8B-B14F-4D97-AF65-F5344CB8AC3E}">
        <p14:creationId xmlns:p14="http://schemas.microsoft.com/office/powerpoint/2010/main" val="2743429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24A51527-A743-4CF2-870E-26C2F75B9349}"/>
              </a:ext>
            </a:extLst>
          </p:cNvPr>
          <p:cNvSpPr>
            <a:spLocks noGrp="1"/>
          </p:cNvSpPr>
          <p:nvPr>
            <p:ph type="ftr" sz="quarter" idx="11"/>
          </p:nvPr>
        </p:nvSpPr>
        <p:spPr>
          <a:xfrm>
            <a:off x="4038600" y="6427750"/>
            <a:ext cx="4114800" cy="365125"/>
          </a:xfrm>
        </p:spPr>
        <p:txBody>
          <a:bodyPr/>
          <a:lstStyle/>
          <a:p>
            <a:r>
              <a:rPr lang="nb-NO"/>
              <a:t>Foreldre-skolesamarbeid</a:t>
            </a:r>
          </a:p>
        </p:txBody>
      </p:sp>
      <p:graphicFrame>
        <p:nvGraphicFramePr>
          <p:cNvPr id="3" name="Tabell 3">
            <a:extLst>
              <a:ext uri="{FF2B5EF4-FFF2-40B4-BE49-F238E27FC236}">
                <a16:creationId xmlns:a16="http://schemas.microsoft.com/office/drawing/2014/main" id="{56A07394-119D-44E2-8618-EABFF9D2F2C8}"/>
              </a:ext>
            </a:extLst>
          </p:cNvPr>
          <p:cNvGraphicFramePr>
            <a:graphicFrameLocks noGrp="1"/>
          </p:cNvGraphicFramePr>
          <p:nvPr>
            <p:extLst>
              <p:ext uri="{D42A27DB-BD31-4B8C-83A1-F6EECF244321}">
                <p14:modId xmlns:p14="http://schemas.microsoft.com/office/powerpoint/2010/main" val="1836159062"/>
              </p:ext>
            </p:extLst>
          </p:nvPr>
        </p:nvGraphicFramePr>
        <p:xfrm>
          <a:off x="955342" y="1978925"/>
          <a:ext cx="10235822" cy="3903260"/>
        </p:xfrm>
        <a:graphic>
          <a:graphicData uri="http://schemas.openxmlformats.org/drawingml/2006/table">
            <a:tbl>
              <a:tblPr firstRow="1" bandRow="1">
                <a:tableStyleId>{5C22544A-7EE6-4342-B048-85BDC9FD1C3A}</a:tableStyleId>
              </a:tblPr>
              <a:tblGrid>
                <a:gridCol w="5117911">
                  <a:extLst>
                    <a:ext uri="{9D8B030D-6E8A-4147-A177-3AD203B41FA5}">
                      <a16:colId xmlns:a16="http://schemas.microsoft.com/office/drawing/2014/main" val="1145086777"/>
                    </a:ext>
                  </a:extLst>
                </a:gridCol>
                <a:gridCol w="5117911">
                  <a:extLst>
                    <a:ext uri="{9D8B030D-6E8A-4147-A177-3AD203B41FA5}">
                      <a16:colId xmlns:a16="http://schemas.microsoft.com/office/drawing/2014/main" val="415365337"/>
                    </a:ext>
                  </a:extLst>
                </a:gridCol>
              </a:tblGrid>
              <a:tr h="780652">
                <a:tc>
                  <a:txBody>
                    <a:bodyPr/>
                    <a:lstStyle/>
                    <a:p>
                      <a:r>
                        <a:rPr lang="nb-NO" sz="2800" b="0">
                          <a:solidFill>
                            <a:schemeClr val="tx1"/>
                          </a:solidFill>
                        </a:rPr>
                        <a:t>Fravær</a:t>
                      </a:r>
                    </a:p>
                  </a:txBody>
                  <a:tcPr>
                    <a:solidFill>
                      <a:schemeClr val="tx2">
                        <a:lumMod val="20000"/>
                        <a:lumOff val="80000"/>
                      </a:schemeClr>
                    </a:solidFill>
                  </a:tcPr>
                </a:tc>
                <a:tc>
                  <a:txBody>
                    <a:bodyPr/>
                    <a:lstStyle/>
                    <a:p>
                      <a:r>
                        <a:rPr lang="nb-NO" sz="2800" b="0">
                          <a:solidFill>
                            <a:schemeClr val="tx1"/>
                          </a:solidFill>
                        </a:rPr>
                        <a:t>Oppførsel</a:t>
                      </a:r>
                    </a:p>
                  </a:txBody>
                  <a:tcPr>
                    <a:solidFill>
                      <a:schemeClr val="tx2">
                        <a:lumMod val="20000"/>
                        <a:lumOff val="80000"/>
                      </a:schemeClr>
                    </a:solidFill>
                  </a:tcPr>
                </a:tc>
                <a:extLst>
                  <a:ext uri="{0D108BD9-81ED-4DB2-BD59-A6C34878D82A}">
                    <a16:rowId xmlns:a16="http://schemas.microsoft.com/office/drawing/2014/main" val="368499679"/>
                  </a:ext>
                </a:extLst>
              </a:tr>
              <a:tr h="780652">
                <a:tc>
                  <a:txBody>
                    <a:bodyPr/>
                    <a:lstStyle/>
                    <a:p>
                      <a:r>
                        <a:rPr lang="nb-NO" sz="2800"/>
                        <a:t>Permisjon</a:t>
                      </a:r>
                    </a:p>
                  </a:txBody>
                  <a:tcPr>
                    <a:solidFill>
                      <a:schemeClr val="tx2">
                        <a:lumMod val="20000"/>
                        <a:lumOff val="80000"/>
                      </a:schemeClr>
                    </a:solidFill>
                  </a:tcPr>
                </a:tc>
                <a:tc>
                  <a:txBody>
                    <a:bodyPr/>
                    <a:lstStyle/>
                    <a:p>
                      <a:r>
                        <a:rPr lang="nb-NO" sz="2800"/>
                        <a:t>Mobbe</a:t>
                      </a:r>
                    </a:p>
                  </a:txBody>
                  <a:tcPr>
                    <a:solidFill>
                      <a:schemeClr val="tx2">
                        <a:lumMod val="20000"/>
                        <a:lumOff val="80000"/>
                      </a:schemeClr>
                    </a:solidFill>
                  </a:tcPr>
                </a:tc>
                <a:extLst>
                  <a:ext uri="{0D108BD9-81ED-4DB2-BD59-A6C34878D82A}">
                    <a16:rowId xmlns:a16="http://schemas.microsoft.com/office/drawing/2014/main" val="3170393351"/>
                  </a:ext>
                </a:extLst>
              </a:tr>
              <a:tr h="780652">
                <a:tc>
                  <a:txBody>
                    <a:bodyPr/>
                    <a:lstStyle/>
                    <a:p>
                      <a:r>
                        <a:rPr lang="nb-NO" sz="2800"/>
                        <a:t>Frivillig tilbud</a:t>
                      </a:r>
                    </a:p>
                  </a:txBody>
                  <a:tcPr>
                    <a:solidFill>
                      <a:schemeClr val="tx2">
                        <a:lumMod val="20000"/>
                        <a:lumOff val="80000"/>
                      </a:schemeClr>
                    </a:solidFill>
                  </a:tcPr>
                </a:tc>
                <a:tc>
                  <a:txBody>
                    <a:bodyPr/>
                    <a:lstStyle/>
                    <a:p>
                      <a:r>
                        <a:rPr lang="nb-NO" sz="2800"/>
                        <a:t>Pugge</a:t>
                      </a:r>
                    </a:p>
                  </a:txBody>
                  <a:tcPr>
                    <a:solidFill>
                      <a:schemeClr val="tx2">
                        <a:lumMod val="20000"/>
                        <a:lumOff val="80000"/>
                      </a:schemeClr>
                    </a:solidFill>
                  </a:tcPr>
                </a:tc>
                <a:extLst>
                  <a:ext uri="{0D108BD9-81ED-4DB2-BD59-A6C34878D82A}">
                    <a16:rowId xmlns:a16="http://schemas.microsoft.com/office/drawing/2014/main" val="4133367826"/>
                  </a:ext>
                </a:extLst>
              </a:tr>
              <a:tr h="780652">
                <a:tc>
                  <a:txBody>
                    <a:bodyPr/>
                    <a:lstStyle/>
                    <a:p>
                      <a:r>
                        <a:rPr lang="nb-NO" sz="2800"/>
                        <a:t>Morsmålslærer</a:t>
                      </a:r>
                    </a:p>
                  </a:txBody>
                  <a:tcPr>
                    <a:solidFill>
                      <a:schemeClr val="tx2">
                        <a:lumMod val="20000"/>
                        <a:lumOff val="80000"/>
                      </a:schemeClr>
                    </a:solidFill>
                  </a:tcPr>
                </a:tc>
                <a:tc>
                  <a:txBody>
                    <a:bodyPr/>
                    <a:lstStyle/>
                    <a:p>
                      <a:r>
                        <a:rPr lang="nb-NO" sz="2800"/>
                        <a:t>Danne</a:t>
                      </a:r>
                    </a:p>
                  </a:txBody>
                  <a:tcPr>
                    <a:solidFill>
                      <a:schemeClr val="tx2">
                        <a:lumMod val="20000"/>
                        <a:lumOff val="80000"/>
                      </a:schemeClr>
                    </a:solidFill>
                  </a:tcPr>
                </a:tc>
                <a:extLst>
                  <a:ext uri="{0D108BD9-81ED-4DB2-BD59-A6C34878D82A}">
                    <a16:rowId xmlns:a16="http://schemas.microsoft.com/office/drawing/2014/main" val="1694703365"/>
                  </a:ext>
                </a:extLst>
              </a:tr>
              <a:tr h="780652">
                <a:tc>
                  <a:txBody>
                    <a:bodyPr/>
                    <a:lstStyle/>
                    <a:p>
                      <a:r>
                        <a:rPr lang="nb-NO" sz="2800"/>
                        <a:t>Samarbeide</a:t>
                      </a:r>
                    </a:p>
                  </a:txBody>
                  <a:tcPr>
                    <a:solidFill>
                      <a:schemeClr val="tx2">
                        <a:lumMod val="20000"/>
                        <a:lumOff val="80000"/>
                      </a:schemeClr>
                    </a:solidFill>
                  </a:tcPr>
                </a:tc>
                <a:tc>
                  <a:txBody>
                    <a:bodyPr/>
                    <a:lstStyle/>
                    <a:p>
                      <a:r>
                        <a:rPr lang="nb-NO" sz="2800"/>
                        <a:t>Utdanne</a:t>
                      </a:r>
                    </a:p>
                  </a:txBody>
                  <a:tcPr>
                    <a:solidFill>
                      <a:schemeClr val="tx2">
                        <a:lumMod val="20000"/>
                        <a:lumOff val="80000"/>
                      </a:schemeClr>
                    </a:solidFill>
                  </a:tcPr>
                </a:tc>
                <a:extLst>
                  <a:ext uri="{0D108BD9-81ED-4DB2-BD59-A6C34878D82A}">
                    <a16:rowId xmlns:a16="http://schemas.microsoft.com/office/drawing/2014/main" val="2685785984"/>
                  </a:ext>
                </a:extLst>
              </a:tr>
            </a:tbl>
          </a:graphicData>
        </a:graphic>
      </p:graphicFrame>
      <p:sp>
        <p:nvSpPr>
          <p:cNvPr id="5" name="TekstSylinder 4">
            <a:extLst>
              <a:ext uri="{FF2B5EF4-FFF2-40B4-BE49-F238E27FC236}">
                <a16:creationId xmlns:a16="http://schemas.microsoft.com/office/drawing/2014/main" id="{9CDA78D4-05D5-493C-99CE-880642D1CBB1}"/>
              </a:ext>
            </a:extLst>
          </p:cNvPr>
          <p:cNvSpPr txBox="1"/>
          <p:nvPr/>
        </p:nvSpPr>
        <p:spPr>
          <a:xfrm>
            <a:off x="1525679" y="725474"/>
            <a:ext cx="8200212" cy="707886"/>
          </a:xfrm>
          <a:prstGeom prst="rect">
            <a:avLst/>
          </a:prstGeom>
          <a:noFill/>
        </p:spPr>
        <p:txBody>
          <a:bodyPr wrap="square" rtlCol="0">
            <a:spAutoFit/>
          </a:bodyPr>
          <a:lstStyle/>
          <a:p>
            <a:r>
              <a:rPr lang="nb-NO" sz="4000">
                <a:latin typeface="+mj-lt"/>
              </a:rPr>
              <a:t>Hva betyr disse ordene</a:t>
            </a:r>
          </a:p>
        </p:txBody>
      </p:sp>
    </p:spTree>
    <p:extLst>
      <p:ext uri="{BB962C8B-B14F-4D97-AF65-F5344CB8AC3E}">
        <p14:creationId xmlns:p14="http://schemas.microsoft.com/office/powerpoint/2010/main" val="249334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7A6679-B398-475B-82E3-185FB66A076F}"/>
              </a:ext>
            </a:extLst>
          </p:cNvPr>
          <p:cNvSpPr>
            <a:spLocks noGrp="1"/>
          </p:cNvSpPr>
          <p:nvPr>
            <p:ph type="title"/>
          </p:nvPr>
        </p:nvSpPr>
        <p:spPr>
          <a:xfrm>
            <a:off x="1473795" y="417496"/>
            <a:ext cx="7028597" cy="982422"/>
          </a:xfrm>
        </p:spPr>
        <p:txBody>
          <a:bodyPr vert="horz" lIns="91440" tIns="45720" rIns="91440" bIns="45720" rtlCol="0" anchor="ctr">
            <a:normAutofit/>
          </a:bodyPr>
          <a:lstStyle/>
          <a:p>
            <a:r>
              <a:rPr lang="en-US" sz="4000">
                <a:solidFill>
                  <a:schemeClr val="tx1">
                    <a:lumMod val="85000"/>
                    <a:lumOff val="15000"/>
                  </a:schemeClr>
                </a:solidFill>
              </a:rPr>
              <a:t>Skolesystemet i Norge</a:t>
            </a:r>
          </a:p>
        </p:txBody>
      </p:sp>
      <p:pic>
        <p:nvPicPr>
          <p:cNvPr id="5" name="Bilde 5" descr="Et bilde som inneholder person, innendørs, gruppe, personer&#10;&#10;Automatisk generert beskrivelse">
            <a:extLst>
              <a:ext uri="{FF2B5EF4-FFF2-40B4-BE49-F238E27FC236}">
                <a16:creationId xmlns:a16="http://schemas.microsoft.com/office/drawing/2014/main" id="{2106BD0B-0087-4C87-866E-DCCAD87A8B17}"/>
              </a:ext>
            </a:extLst>
          </p:cNvPr>
          <p:cNvPicPr>
            <a:picLocks noChangeAspect="1"/>
          </p:cNvPicPr>
          <p:nvPr/>
        </p:nvPicPr>
        <p:blipFill>
          <a:blip r:embed="rId3"/>
          <a:stretch>
            <a:fillRect/>
          </a:stretch>
        </p:blipFill>
        <p:spPr>
          <a:xfrm>
            <a:off x="1473795" y="1662341"/>
            <a:ext cx="7083351" cy="4502986"/>
          </a:xfrm>
          <a:prstGeom prst="rect">
            <a:avLst/>
          </a:prstGeom>
        </p:spPr>
      </p:pic>
      <p:sp>
        <p:nvSpPr>
          <p:cNvPr id="7" name="TekstSylinder 6">
            <a:extLst>
              <a:ext uri="{FF2B5EF4-FFF2-40B4-BE49-F238E27FC236}">
                <a16:creationId xmlns:a16="http://schemas.microsoft.com/office/drawing/2014/main" id="{70277BAC-3042-40F7-B584-E0247FFD5F5B}"/>
              </a:ext>
            </a:extLst>
          </p:cNvPr>
          <p:cNvSpPr txBox="1"/>
          <p:nvPr/>
        </p:nvSpPr>
        <p:spPr>
          <a:xfrm>
            <a:off x="7396906" y="5877861"/>
            <a:ext cx="1029449" cy="215444"/>
          </a:xfrm>
          <a:prstGeom prst="rect">
            <a:avLst/>
          </a:prstGeom>
          <a:noFill/>
        </p:spPr>
        <p:txBody>
          <a:bodyPr wrap="none" rtlCol="0">
            <a:spAutoFit/>
          </a:bodyPr>
          <a:lstStyle/>
          <a:p>
            <a:r>
              <a:rPr lang="nb-NO" sz="800">
                <a:solidFill>
                  <a:schemeClr val="bg1"/>
                </a:solidFill>
              </a:rPr>
              <a:t>Foto: Unsplash.com</a:t>
            </a:r>
          </a:p>
        </p:txBody>
      </p:sp>
      <p:sp>
        <p:nvSpPr>
          <p:cNvPr id="6" name="Plassholder for bunntekst 1">
            <a:extLst>
              <a:ext uri="{FF2B5EF4-FFF2-40B4-BE49-F238E27FC236}">
                <a16:creationId xmlns:a16="http://schemas.microsoft.com/office/drawing/2014/main" id="{9BC51BEB-6EE5-4934-BBA1-F2CCE9313F96}"/>
              </a:ext>
            </a:extLst>
          </p:cNvPr>
          <p:cNvSpPr txBox="1">
            <a:spLocks/>
          </p:cNvSpPr>
          <p:nvPr/>
        </p:nvSpPr>
        <p:spPr>
          <a:xfrm>
            <a:off x="3204882" y="6490503"/>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t>Foreldre-skolesamarbeid</a:t>
            </a:r>
          </a:p>
        </p:txBody>
      </p:sp>
    </p:spTree>
    <p:extLst>
      <p:ext uri="{BB962C8B-B14F-4D97-AF65-F5344CB8AC3E}">
        <p14:creationId xmlns:p14="http://schemas.microsoft.com/office/powerpoint/2010/main" val="859215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D56C81C-4A54-4054-8387-88BD9493361D}"/>
              </a:ext>
            </a:extLst>
          </p:cNvPr>
          <p:cNvSpPr>
            <a:spLocks noGrp="1"/>
          </p:cNvSpPr>
          <p:nvPr>
            <p:ph type="ftr" sz="quarter" idx="11"/>
          </p:nvPr>
        </p:nvSpPr>
        <p:spPr>
          <a:xfrm>
            <a:off x="3998671" y="6469939"/>
            <a:ext cx="4114800" cy="365125"/>
          </a:xfrm>
        </p:spPr>
        <p:txBody>
          <a:bodyPr/>
          <a:lstStyle/>
          <a:p>
            <a:r>
              <a:rPr lang="nb-NO"/>
              <a:t>Foreldre-skolesamarbeid</a:t>
            </a:r>
          </a:p>
        </p:txBody>
      </p:sp>
      <p:pic>
        <p:nvPicPr>
          <p:cNvPr id="8" name="Graphic 7" descr="Schoolhouse with solid fill">
            <a:extLst>
              <a:ext uri="{FF2B5EF4-FFF2-40B4-BE49-F238E27FC236}">
                <a16:creationId xmlns:a16="http://schemas.microsoft.com/office/drawing/2014/main" id="{D4E08948-4483-420D-A5A4-1854E43341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94512" y="1432588"/>
            <a:ext cx="1253854" cy="1226634"/>
          </a:xfrm>
          <a:prstGeom prst="rect">
            <a:avLst/>
          </a:prstGeom>
        </p:spPr>
      </p:pic>
      <p:sp>
        <p:nvSpPr>
          <p:cNvPr id="14" name="TextBox 13">
            <a:extLst>
              <a:ext uri="{FF2B5EF4-FFF2-40B4-BE49-F238E27FC236}">
                <a16:creationId xmlns:a16="http://schemas.microsoft.com/office/drawing/2014/main" id="{99BE59A7-FE43-4671-B04C-C304DF66A90B}"/>
              </a:ext>
            </a:extLst>
          </p:cNvPr>
          <p:cNvSpPr txBox="1"/>
          <p:nvPr/>
        </p:nvSpPr>
        <p:spPr>
          <a:xfrm>
            <a:off x="7046092" y="4348023"/>
            <a:ext cx="2631906" cy="461665"/>
          </a:xfrm>
          <a:prstGeom prst="rect">
            <a:avLst/>
          </a:prstGeom>
          <a:noFill/>
        </p:spPr>
        <p:txBody>
          <a:bodyPr wrap="square" lIns="91440" tIns="45720" rIns="91440" bIns="45720" rtlCol="0" anchor="t">
            <a:spAutoFit/>
          </a:bodyPr>
          <a:lstStyle/>
          <a:p>
            <a:r>
              <a:rPr lang="en-GB" sz="2400" dirty="0" err="1"/>
              <a:t>Grunnskole</a:t>
            </a:r>
            <a:r>
              <a:rPr lang="en-GB" sz="2400" dirty="0"/>
              <a:t> 10 </a:t>
            </a:r>
            <a:r>
              <a:rPr lang="en-GB" sz="2400" dirty="0" err="1"/>
              <a:t>år</a:t>
            </a:r>
            <a:endParaRPr lang="en-GB" sz="2400" dirty="0"/>
          </a:p>
        </p:txBody>
      </p:sp>
      <p:pic>
        <p:nvPicPr>
          <p:cNvPr id="16" name="Graphic 15" descr="Classroom with solid fill">
            <a:extLst>
              <a:ext uri="{FF2B5EF4-FFF2-40B4-BE49-F238E27FC236}">
                <a16:creationId xmlns:a16="http://schemas.microsoft.com/office/drawing/2014/main" id="{B190100C-656E-4CA3-9E10-82AE282F24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5105" y="3547363"/>
            <a:ext cx="769569" cy="769569"/>
          </a:xfrm>
          <a:prstGeom prst="rect">
            <a:avLst/>
          </a:prstGeom>
        </p:spPr>
      </p:pic>
      <p:sp>
        <p:nvSpPr>
          <p:cNvPr id="17" name="TextBox 16">
            <a:extLst>
              <a:ext uri="{FF2B5EF4-FFF2-40B4-BE49-F238E27FC236}">
                <a16:creationId xmlns:a16="http://schemas.microsoft.com/office/drawing/2014/main" id="{61332AC0-5A19-4444-8EF8-2A4E6E81193F}"/>
              </a:ext>
            </a:extLst>
          </p:cNvPr>
          <p:cNvSpPr txBox="1"/>
          <p:nvPr/>
        </p:nvSpPr>
        <p:spPr>
          <a:xfrm>
            <a:off x="4904402" y="2521990"/>
            <a:ext cx="2838094" cy="830997"/>
          </a:xfrm>
          <a:prstGeom prst="rect">
            <a:avLst/>
          </a:prstGeom>
          <a:noFill/>
        </p:spPr>
        <p:txBody>
          <a:bodyPr wrap="square" lIns="91440" tIns="45720" rIns="91440" bIns="45720" rtlCol="0" anchor="t">
            <a:spAutoFit/>
          </a:bodyPr>
          <a:lstStyle/>
          <a:p>
            <a:r>
              <a:rPr lang="en-GB" sz="2400" dirty="0"/>
              <a:t>Videre</a:t>
            </a:r>
            <a:r>
              <a:rPr lang="nb-NO" sz="2400" dirty="0"/>
              <a:t>gående skole</a:t>
            </a:r>
          </a:p>
          <a:p>
            <a:r>
              <a:rPr lang="nb-NO" sz="2400" dirty="0"/>
              <a:t>             3 - 4 år</a:t>
            </a:r>
            <a:endParaRPr lang="en-GB" sz="2400" dirty="0"/>
          </a:p>
        </p:txBody>
      </p:sp>
      <p:pic>
        <p:nvPicPr>
          <p:cNvPr id="23" name="Graphic 22" descr="Graduation cap outline">
            <a:extLst>
              <a:ext uri="{FF2B5EF4-FFF2-40B4-BE49-F238E27FC236}">
                <a16:creationId xmlns:a16="http://schemas.microsoft.com/office/drawing/2014/main" id="{48988147-D4FB-4AA7-8229-B00066A065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67138" y="356004"/>
            <a:ext cx="914400" cy="914400"/>
          </a:xfrm>
          <a:prstGeom prst="rect">
            <a:avLst/>
          </a:prstGeom>
        </p:spPr>
      </p:pic>
      <p:pic>
        <p:nvPicPr>
          <p:cNvPr id="25" name="Graphic 24" descr="Diploma roll outline">
            <a:extLst>
              <a:ext uri="{FF2B5EF4-FFF2-40B4-BE49-F238E27FC236}">
                <a16:creationId xmlns:a16="http://schemas.microsoft.com/office/drawing/2014/main" id="{B457F000-B000-49B7-8CE0-B8B61AE9DB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13245" y="547433"/>
            <a:ext cx="646332" cy="646332"/>
          </a:xfrm>
          <a:prstGeom prst="rect">
            <a:avLst/>
          </a:prstGeom>
        </p:spPr>
      </p:pic>
      <p:pic>
        <p:nvPicPr>
          <p:cNvPr id="27" name="Graphic 26" descr="Diploma outline">
            <a:extLst>
              <a:ext uri="{FF2B5EF4-FFF2-40B4-BE49-F238E27FC236}">
                <a16:creationId xmlns:a16="http://schemas.microsoft.com/office/drawing/2014/main" id="{89515099-07F1-4E0D-83BF-9D8651C100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26233" y="389581"/>
            <a:ext cx="914400" cy="914400"/>
          </a:xfrm>
          <a:prstGeom prst="rect">
            <a:avLst/>
          </a:prstGeom>
        </p:spPr>
      </p:pic>
      <p:sp>
        <p:nvSpPr>
          <p:cNvPr id="28" name="TextBox 27">
            <a:extLst>
              <a:ext uri="{FF2B5EF4-FFF2-40B4-BE49-F238E27FC236}">
                <a16:creationId xmlns:a16="http://schemas.microsoft.com/office/drawing/2014/main" id="{4AA54305-1123-41A4-BF53-1454CF68DEE3}"/>
              </a:ext>
            </a:extLst>
          </p:cNvPr>
          <p:cNvSpPr txBox="1"/>
          <p:nvPr/>
        </p:nvSpPr>
        <p:spPr>
          <a:xfrm>
            <a:off x="3024089" y="1066175"/>
            <a:ext cx="2569187" cy="1569660"/>
          </a:xfrm>
          <a:prstGeom prst="rect">
            <a:avLst/>
          </a:prstGeom>
          <a:noFill/>
        </p:spPr>
        <p:txBody>
          <a:bodyPr wrap="square" lIns="91440" tIns="45720" rIns="91440" bIns="45720" rtlCol="0" anchor="t">
            <a:spAutoFit/>
          </a:bodyPr>
          <a:lstStyle/>
          <a:p>
            <a:r>
              <a:rPr lang="en-GB" sz="2400" dirty="0" err="1"/>
              <a:t>Universitet</a:t>
            </a:r>
            <a:r>
              <a:rPr lang="en-GB" sz="2400" dirty="0"/>
              <a:t> </a:t>
            </a:r>
            <a:r>
              <a:rPr lang="en-GB" sz="2400" dirty="0" err="1"/>
              <a:t>og</a:t>
            </a:r>
            <a:r>
              <a:rPr lang="en-GB" sz="2400" dirty="0"/>
              <a:t> </a:t>
            </a:r>
            <a:r>
              <a:rPr lang="en-GB" sz="2400" dirty="0" err="1"/>
              <a:t>høgskole</a:t>
            </a:r>
            <a:endParaRPr lang="en-GB" sz="2400" dirty="0"/>
          </a:p>
          <a:p>
            <a:r>
              <a:rPr lang="en-GB" sz="2400" dirty="0"/>
              <a:t>  1 – 8 </a:t>
            </a:r>
            <a:r>
              <a:rPr lang="en-GB" sz="2400" dirty="0" err="1"/>
              <a:t>år</a:t>
            </a:r>
            <a:endParaRPr lang="en-GB" sz="2400"/>
          </a:p>
          <a:p>
            <a:endParaRPr lang="en-GB" sz="2400" dirty="0"/>
          </a:p>
        </p:txBody>
      </p:sp>
      <p:sp>
        <p:nvSpPr>
          <p:cNvPr id="29" name="TextBox 28">
            <a:extLst>
              <a:ext uri="{FF2B5EF4-FFF2-40B4-BE49-F238E27FC236}">
                <a16:creationId xmlns:a16="http://schemas.microsoft.com/office/drawing/2014/main" id="{B0CC7282-981C-46CB-B268-2D88C3DE0D5A}"/>
              </a:ext>
            </a:extLst>
          </p:cNvPr>
          <p:cNvSpPr txBox="1"/>
          <p:nvPr/>
        </p:nvSpPr>
        <p:spPr>
          <a:xfrm>
            <a:off x="8147594" y="1270404"/>
            <a:ext cx="2205530" cy="830997"/>
          </a:xfrm>
          <a:prstGeom prst="rect">
            <a:avLst/>
          </a:prstGeom>
          <a:noFill/>
        </p:spPr>
        <p:txBody>
          <a:bodyPr wrap="square" lIns="91440" tIns="45720" rIns="91440" bIns="45720" rtlCol="0" anchor="t">
            <a:spAutoFit/>
          </a:bodyPr>
          <a:lstStyle/>
          <a:p>
            <a:r>
              <a:rPr lang="en-GB" sz="2400" dirty="0"/>
              <a:t>Arbeid/</a:t>
            </a:r>
            <a:r>
              <a:rPr lang="en-GB" sz="2400" dirty="0" err="1"/>
              <a:t>lærling</a:t>
            </a:r>
            <a:endParaRPr lang="en-GB" sz="2400" dirty="0"/>
          </a:p>
          <a:p>
            <a:r>
              <a:rPr lang="en-GB" sz="2400" dirty="0"/>
              <a:t>0,5 – 2 </a:t>
            </a:r>
            <a:r>
              <a:rPr lang="en-GB" sz="2400" dirty="0" err="1"/>
              <a:t>år</a:t>
            </a:r>
            <a:endParaRPr lang="en-GB" sz="2400" dirty="0"/>
          </a:p>
        </p:txBody>
      </p:sp>
      <p:sp>
        <p:nvSpPr>
          <p:cNvPr id="30" name="Arrow: Right 29">
            <a:extLst>
              <a:ext uri="{FF2B5EF4-FFF2-40B4-BE49-F238E27FC236}">
                <a16:creationId xmlns:a16="http://schemas.microsoft.com/office/drawing/2014/main" id="{BBDD31ED-355E-4439-B843-D4DDB56DB786}"/>
              </a:ext>
            </a:extLst>
          </p:cNvPr>
          <p:cNvSpPr/>
          <p:nvPr/>
        </p:nvSpPr>
        <p:spPr>
          <a:xfrm rot="12976371">
            <a:off x="5042725" y="1626578"/>
            <a:ext cx="915042" cy="265550"/>
          </a:xfrm>
          <a:prstGeom prs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29EAC871-7430-425A-9CBC-D8956187AA11}"/>
              </a:ext>
            </a:extLst>
          </p:cNvPr>
          <p:cNvSpPr/>
          <p:nvPr/>
        </p:nvSpPr>
        <p:spPr>
          <a:xfrm rot="19684189">
            <a:off x="7233291" y="1578809"/>
            <a:ext cx="915042" cy="265550"/>
          </a:xfrm>
          <a:prstGeom prst="rightArrow">
            <a:avLst/>
          </a:prstGeom>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Right 31">
            <a:extLst>
              <a:ext uri="{FF2B5EF4-FFF2-40B4-BE49-F238E27FC236}">
                <a16:creationId xmlns:a16="http://schemas.microsoft.com/office/drawing/2014/main" id="{74C6E946-B6ED-4631-A50D-4A9ECE35733E}"/>
              </a:ext>
            </a:extLst>
          </p:cNvPr>
          <p:cNvSpPr/>
          <p:nvPr/>
        </p:nvSpPr>
        <p:spPr>
          <a:xfrm rot="13800000">
            <a:off x="6850617" y="3594516"/>
            <a:ext cx="756536" cy="276048"/>
          </a:xfrm>
          <a:prstGeom prst="rightArrow">
            <a:avLst/>
          </a:prstGeom>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descr="Playground with solid fill">
            <a:extLst>
              <a:ext uri="{FF2B5EF4-FFF2-40B4-BE49-F238E27FC236}">
                <a16:creationId xmlns:a16="http://schemas.microsoft.com/office/drawing/2014/main" id="{00FF4A0E-E819-4B15-83E4-A5833071517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25819" y="5081733"/>
            <a:ext cx="676812" cy="676812"/>
          </a:xfrm>
          <a:prstGeom prst="rect">
            <a:avLst/>
          </a:prstGeom>
        </p:spPr>
      </p:pic>
      <p:pic>
        <p:nvPicPr>
          <p:cNvPr id="40" name="Graphic 39" descr="Stuffed Toy outline">
            <a:extLst>
              <a:ext uri="{FF2B5EF4-FFF2-40B4-BE49-F238E27FC236}">
                <a16:creationId xmlns:a16="http://schemas.microsoft.com/office/drawing/2014/main" id="{0B379653-746A-402F-8051-06594783450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810794" y="5094739"/>
            <a:ext cx="673118" cy="676812"/>
          </a:xfrm>
          <a:prstGeom prst="rect">
            <a:avLst/>
          </a:prstGeom>
        </p:spPr>
      </p:pic>
      <p:sp>
        <p:nvSpPr>
          <p:cNvPr id="42" name="Arrow: Right 41">
            <a:extLst>
              <a:ext uri="{FF2B5EF4-FFF2-40B4-BE49-F238E27FC236}">
                <a16:creationId xmlns:a16="http://schemas.microsoft.com/office/drawing/2014/main" id="{E6C072DC-92F0-49DC-9B89-EB07AB9E8161}"/>
              </a:ext>
            </a:extLst>
          </p:cNvPr>
          <p:cNvSpPr/>
          <p:nvPr/>
        </p:nvSpPr>
        <p:spPr>
          <a:xfrm rot="19140000">
            <a:off x="5990694" y="4927155"/>
            <a:ext cx="657923" cy="347765"/>
          </a:xfrm>
          <a:prstGeom prst="rightArrow">
            <a:avLst/>
          </a:prstGeom>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162FC428-5896-4C9B-8E0D-E60300B9C8CD}"/>
              </a:ext>
            </a:extLst>
          </p:cNvPr>
          <p:cNvSpPr txBox="1"/>
          <p:nvPr/>
        </p:nvSpPr>
        <p:spPr>
          <a:xfrm>
            <a:off x="4757683" y="5836058"/>
            <a:ext cx="1895736" cy="461665"/>
          </a:xfrm>
          <a:prstGeom prst="rect">
            <a:avLst/>
          </a:prstGeom>
          <a:noFill/>
        </p:spPr>
        <p:txBody>
          <a:bodyPr wrap="square" lIns="91440" tIns="45720" rIns="91440" bIns="45720" rtlCol="0" anchor="t">
            <a:spAutoFit/>
          </a:bodyPr>
          <a:lstStyle/>
          <a:p>
            <a:r>
              <a:rPr lang="nb-NO" sz="2400" dirty="0"/>
              <a:t>Barnehage</a:t>
            </a:r>
            <a:endParaRPr lang="en-GB" sz="2400" dirty="0"/>
          </a:p>
        </p:txBody>
      </p:sp>
    </p:spTree>
    <p:extLst>
      <p:ext uri="{BB962C8B-B14F-4D97-AF65-F5344CB8AC3E}">
        <p14:creationId xmlns:p14="http://schemas.microsoft.com/office/powerpoint/2010/main" val="3844617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05AC9-A8A0-4A48-A2A5-95DE36F294B0}"/>
              </a:ext>
            </a:extLst>
          </p:cNvPr>
          <p:cNvSpPr>
            <a:spLocks noGrp="1"/>
          </p:cNvSpPr>
          <p:nvPr>
            <p:ph type="title"/>
          </p:nvPr>
        </p:nvSpPr>
        <p:spPr>
          <a:xfrm>
            <a:off x="904564" y="623340"/>
            <a:ext cx="3986155" cy="878433"/>
          </a:xfrm>
        </p:spPr>
        <p:txBody>
          <a:bodyPr vert="horz" lIns="91440" tIns="45720" rIns="91440" bIns="45720" rtlCol="0" anchor="b">
            <a:normAutofit/>
          </a:bodyPr>
          <a:lstStyle/>
          <a:p>
            <a:r>
              <a:rPr lang="en-US" dirty="0" err="1">
                <a:latin typeface="+mn-lt"/>
                <a:ea typeface="+mn-ea"/>
                <a:cs typeface="+mn-cs"/>
              </a:rPr>
              <a:t>Barnehage</a:t>
            </a:r>
            <a:endParaRPr lang="en-US" dirty="0">
              <a:latin typeface="+mn-lt"/>
              <a:ea typeface="+mn-ea"/>
              <a:cs typeface="+mn-cs"/>
            </a:endParaRPr>
          </a:p>
        </p:txBody>
      </p:sp>
      <p:pic>
        <p:nvPicPr>
          <p:cNvPr id="9" name="Content Placeholder 8" descr="A group of children looking at swans in a pond&#10;&#10;Description automatically generated with medium confidence">
            <a:extLst>
              <a:ext uri="{FF2B5EF4-FFF2-40B4-BE49-F238E27FC236}">
                <a16:creationId xmlns:a16="http://schemas.microsoft.com/office/drawing/2014/main" id="{224B5057-A0C7-4B50-ABE0-94A6E179483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4958" r="1" b="13660"/>
          <a:stretch/>
        </p:blipFill>
        <p:spPr>
          <a:xfrm>
            <a:off x="5186553" y="136525"/>
            <a:ext cx="6806703" cy="2623097"/>
          </a:xfrm>
          <a:prstGeom prst="rect">
            <a:avLst/>
          </a:prstGeom>
        </p:spPr>
      </p:pic>
      <p:pic>
        <p:nvPicPr>
          <p:cNvPr id="1028" name="Picture 4" descr="Kap 07 Barnehage regnbarn_2 FOTO Kristine G. Kjelsrud">
            <a:extLst>
              <a:ext uri="{FF2B5EF4-FFF2-40B4-BE49-F238E27FC236}">
                <a16:creationId xmlns:a16="http://schemas.microsoft.com/office/drawing/2014/main" id="{126FED58-A54B-4B76-9B7D-1069A648F0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25933"/>
          <a:stretch/>
        </p:blipFill>
        <p:spPr bwMode="auto">
          <a:xfrm>
            <a:off x="5186554" y="2882007"/>
            <a:ext cx="6806703" cy="3352653"/>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4D10664-5E28-4CE7-B903-D141B336BB60}"/>
              </a:ext>
            </a:extLst>
          </p:cNvPr>
          <p:cNvSpPr>
            <a:spLocks noGrp="1"/>
          </p:cNvSpPr>
          <p:nvPr>
            <p:ph type="ftr" sz="quarter" idx="11"/>
          </p:nvPr>
        </p:nvSpPr>
        <p:spPr>
          <a:xfrm>
            <a:off x="4038600" y="6407434"/>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sp>
        <p:nvSpPr>
          <p:cNvPr id="30" name="TekstSylinder 4">
            <a:extLst>
              <a:ext uri="{FF2B5EF4-FFF2-40B4-BE49-F238E27FC236}">
                <a16:creationId xmlns:a16="http://schemas.microsoft.com/office/drawing/2014/main" id="{F9F1F42B-05D3-472C-8CBC-FC891F23A467}"/>
              </a:ext>
            </a:extLst>
          </p:cNvPr>
          <p:cNvSpPr txBox="1"/>
          <p:nvPr/>
        </p:nvSpPr>
        <p:spPr>
          <a:xfrm>
            <a:off x="9718516" y="5991225"/>
            <a:ext cx="2473484" cy="365125"/>
          </a:xfrm>
          <a:prstGeom prst="rect">
            <a:avLst/>
          </a:prstGeom>
          <a:noFill/>
          <a:ln>
            <a:noFill/>
          </a:ln>
        </p:spPr>
        <p:txBody>
          <a:bodyPr wrap="square" rtlCol="0">
            <a:noAutofit/>
          </a:bodyPr>
          <a:lstStyle/>
          <a:p>
            <a:pPr algn="ctr">
              <a:spcAft>
                <a:spcPts val="600"/>
              </a:spcAft>
            </a:pPr>
            <a:r>
              <a:rPr lang="nb-NO" sz="700">
                <a:solidFill>
                  <a:srgbClr val="FFFFFF"/>
                </a:solidFill>
              </a:rPr>
              <a:t>Foto: Bærum kommune. Kristine G. Kjelsrud</a:t>
            </a:r>
          </a:p>
        </p:txBody>
      </p:sp>
      <p:pic>
        <p:nvPicPr>
          <p:cNvPr id="31" name="Graphic 30" descr="Stuffed Toy outline">
            <a:extLst>
              <a:ext uri="{FF2B5EF4-FFF2-40B4-BE49-F238E27FC236}">
                <a16:creationId xmlns:a16="http://schemas.microsoft.com/office/drawing/2014/main" id="{C9EE4391-73B4-4FF6-B282-D07E735DCC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72788" y="1676443"/>
            <a:ext cx="673118" cy="676812"/>
          </a:xfrm>
          <a:prstGeom prst="rect">
            <a:avLst/>
          </a:prstGeom>
        </p:spPr>
      </p:pic>
      <p:pic>
        <p:nvPicPr>
          <p:cNvPr id="32" name="Graphic 31" descr="Playground with solid fill">
            <a:extLst>
              <a:ext uri="{FF2B5EF4-FFF2-40B4-BE49-F238E27FC236}">
                <a16:creationId xmlns:a16="http://schemas.microsoft.com/office/drawing/2014/main" id="{35FC32B9-FE76-4F1C-ACF9-B4DBF8FCD5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92261" y="1681067"/>
            <a:ext cx="676812" cy="676812"/>
          </a:xfrm>
          <a:prstGeom prst="rect">
            <a:avLst/>
          </a:prstGeom>
        </p:spPr>
      </p:pic>
      <p:sp>
        <p:nvSpPr>
          <p:cNvPr id="13" name="TextBox 12">
            <a:extLst>
              <a:ext uri="{FF2B5EF4-FFF2-40B4-BE49-F238E27FC236}">
                <a16:creationId xmlns:a16="http://schemas.microsoft.com/office/drawing/2014/main" id="{D737E51E-D480-4690-BE72-C54CD39D0632}"/>
              </a:ext>
            </a:extLst>
          </p:cNvPr>
          <p:cNvSpPr txBox="1"/>
          <p:nvPr/>
        </p:nvSpPr>
        <p:spPr>
          <a:xfrm>
            <a:off x="769434" y="2882008"/>
            <a:ext cx="3616218" cy="2215991"/>
          </a:xfrm>
          <a:prstGeom prst="rect">
            <a:avLst/>
          </a:prstGeom>
          <a:noFill/>
        </p:spPr>
        <p:txBody>
          <a:bodyPr wrap="square" rtlCol="0">
            <a:spAutoFit/>
          </a:bodyPr>
          <a:lstStyle/>
          <a:p>
            <a:pPr marL="285750" indent="-285750">
              <a:buFont typeface="Arial" panose="020B0604020202020204" pitchFamily="34" charset="0"/>
              <a:buChar char="•"/>
            </a:pPr>
            <a:endParaRPr lang="nb-NO"/>
          </a:p>
          <a:p>
            <a:pPr marL="285750" indent="-285750">
              <a:buFont typeface="Arial" panose="020B0604020202020204" pitchFamily="34" charset="0"/>
              <a:buChar char="•"/>
            </a:pPr>
            <a:r>
              <a:rPr lang="nb-NO" sz="2400"/>
              <a:t>Frivillig</a:t>
            </a:r>
          </a:p>
          <a:p>
            <a:endParaRPr lang="nb-NO" sz="2400"/>
          </a:p>
          <a:p>
            <a:pPr marL="285750" indent="-285750">
              <a:buFont typeface="Arial" panose="020B0604020202020204" pitchFamily="34" charset="0"/>
              <a:buChar char="•"/>
            </a:pPr>
            <a:r>
              <a:rPr lang="nb-NO" sz="2400"/>
              <a:t>Rett til barnehage </a:t>
            </a:r>
          </a:p>
          <a:p>
            <a:endParaRPr lang="nb-NO" sz="2400"/>
          </a:p>
          <a:p>
            <a:pPr marL="285750" indent="-285750">
              <a:buFont typeface="Arial" panose="020B0604020202020204" pitchFamily="34" charset="0"/>
              <a:buChar char="•"/>
            </a:pPr>
            <a:r>
              <a:rPr lang="nb-NO" sz="2400"/>
              <a:t>Ikke gratis</a:t>
            </a:r>
            <a:endParaRPr lang="en-GB" sz="2400"/>
          </a:p>
        </p:txBody>
      </p:sp>
    </p:spTree>
    <p:extLst>
      <p:ext uri="{BB962C8B-B14F-4D97-AF65-F5344CB8AC3E}">
        <p14:creationId xmlns:p14="http://schemas.microsoft.com/office/powerpoint/2010/main" val="3452012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2A026819-4CF1-4C97-9806-FDB1B8B10F54}"/>
              </a:ext>
            </a:extLst>
          </p:cNvPr>
          <p:cNvSpPr txBox="1"/>
          <p:nvPr/>
        </p:nvSpPr>
        <p:spPr>
          <a:xfrm>
            <a:off x="4528325" y="2454545"/>
            <a:ext cx="3441149" cy="523220"/>
          </a:xfrm>
          <a:prstGeom prst="rect">
            <a:avLst/>
          </a:prstGeom>
          <a:noFill/>
        </p:spPr>
        <p:txBody>
          <a:bodyPr wrap="square" rtlCol="0">
            <a:spAutoFit/>
          </a:bodyPr>
          <a:lstStyle/>
          <a:p>
            <a:r>
              <a:rPr lang="nb-NO" sz="2800">
                <a:latin typeface="+mj-lt"/>
              </a:rPr>
              <a:t>Grunnskole</a:t>
            </a:r>
          </a:p>
        </p:txBody>
      </p:sp>
      <p:sp>
        <p:nvSpPr>
          <p:cNvPr id="6" name="Rektangel 5">
            <a:extLst>
              <a:ext uri="{FF2B5EF4-FFF2-40B4-BE49-F238E27FC236}">
                <a16:creationId xmlns:a16="http://schemas.microsoft.com/office/drawing/2014/main" id="{D8CBDC92-3E30-4C81-AD43-CD3B5A7D8435}"/>
              </a:ext>
            </a:extLst>
          </p:cNvPr>
          <p:cNvSpPr/>
          <p:nvPr/>
        </p:nvSpPr>
        <p:spPr>
          <a:xfrm>
            <a:off x="495178" y="5304216"/>
            <a:ext cx="394031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A3DC3335-C4A5-42DE-A254-044E47DB1C3E}"/>
              </a:ext>
            </a:extLst>
          </p:cNvPr>
          <p:cNvSpPr/>
          <p:nvPr/>
        </p:nvSpPr>
        <p:spPr>
          <a:xfrm>
            <a:off x="2519806" y="3795420"/>
            <a:ext cx="914400" cy="2409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D97028D9-2E6C-49BF-B1D3-E0E00D7C6C95}"/>
              </a:ext>
            </a:extLst>
          </p:cNvPr>
          <p:cNvSpPr/>
          <p:nvPr/>
        </p:nvSpPr>
        <p:spPr>
          <a:xfrm>
            <a:off x="2050830" y="4094042"/>
            <a:ext cx="914400" cy="21106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a:extLst>
              <a:ext uri="{FF2B5EF4-FFF2-40B4-BE49-F238E27FC236}">
                <a16:creationId xmlns:a16="http://schemas.microsoft.com/office/drawing/2014/main" id="{18FE8DD7-6EBE-4CC7-98E8-803E57D17335}"/>
              </a:ext>
            </a:extLst>
          </p:cNvPr>
          <p:cNvSpPr/>
          <p:nvPr/>
        </p:nvSpPr>
        <p:spPr>
          <a:xfrm>
            <a:off x="1463290" y="4515564"/>
            <a:ext cx="914400" cy="1717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ktangel 22">
            <a:extLst>
              <a:ext uri="{FF2B5EF4-FFF2-40B4-BE49-F238E27FC236}">
                <a16:creationId xmlns:a16="http://schemas.microsoft.com/office/drawing/2014/main" id="{DC2E6031-0E10-4ABF-8BC5-AC65ACA5E1A0}"/>
              </a:ext>
            </a:extLst>
          </p:cNvPr>
          <p:cNvSpPr/>
          <p:nvPr/>
        </p:nvSpPr>
        <p:spPr>
          <a:xfrm>
            <a:off x="3056895" y="3494370"/>
            <a:ext cx="914400" cy="27102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ktangel 23">
            <a:extLst>
              <a:ext uri="{FF2B5EF4-FFF2-40B4-BE49-F238E27FC236}">
                <a16:creationId xmlns:a16="http://schemas.microsoft.com/office/drawing/2014/main" id="{5AA22424-5D3B-4954-985D-BF0A8194F258}"/>
              </a:ext>
            </a:extLst>
          </p:cNvPr>
          <p:cNvSpPr/>
          <p:nvPr/>
        </p:nvSpPr>
        <p:spPr>
          <a:xfrm>
            <a:off x="3525871" y="3120935"/>
            <a:ext cx="914400" cy="29204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4E6A7D48-43E6-4485-9D8D-C3BD1E772BB2}"/>
              </a:ext>
            </a:extLst>
          </p:cNvPr>
          <p:cNvSpPr/>
          <p:nvPr/>
        </p:nvSpPr>
        <p:spPr>
          <a:xfrm>
            <a:off x="839908" y="4936717"/>
            <a:ext cx="3289372" cy="7070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ktangel 25">
            <a:extLst>
              <a:ext uri="{FF2B5EF4-FFF2-40B4-BE49-F238E27FC236}">
                <a16:creationId xmlns:a16="http://schemas.microsoft.com/office/drawing/2014/main" id="{B7C0A9BD-8584-43E2-A9D4-C36E5FE71888}"/>
              </a:ext>
            </a:extLst>
          </p:cNvPr>
          <p:cNvSpPr/>
          <p:nvPr/>
        </p:nvSpPr>
        <p:spPr>
          <a:xfrm>
            <a:off x="5380186" y="5318188"/>
            <a:ext cx="220472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ktangel 26">
            <a:extLst>
              <a:ext uri="{FF2B5EF4-FFF2-40B4-BE49-F238E27FC236}">
                <a16:creationId xmlns:a16="http://schemas.microsoft.com/office/drawing/2014/main" id="{BBAFBB6D-6C6F-4E6E-A4C8-64CA153CCC61}"/>
              </a:ext>
            </a:extLst>
          </p:cNvPr>
          <p:cNvSpPr/>
          <p:nvPr/>
        </p:nvSpPr>
        <p:spPr>
          <a:xfrm>
            <a:off x="6561346" y="4450257"/>
            <a:ext cx="102356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ktangel 27">
            <a:extLst>
              <a:ext uri="{FF2B5EF4-FFF2-40B4-BE49-F238E27FC236}">
                <a16:creationId xmlns:a16="http://schemas.microsoft.com/office/drawing/2014/main" id="{A81B5D56-014E-4B43-A26B-80E1125E0007}"/>
              </a:ext>
            </a:extLst>
          </p:cNvPr>
          <p:cNvSpPr/>
          <p:nvPr/>
        </p:nvSpPr>
        <p:spPr>
          <a:xfrm>
            <a:off x="5994087" y="4853902"/>
            <a:ext cx="914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F95EA4C2-FA3E-4D93-98AF-07FD2CF7C046}"/>
              </a:ext>
            </a:extLst>
          </p:cNvPr>
          <p:cNvSpPr txBox="1"/>
          <p:nvPr/>
        </p:nvSpPr>
        <p:spPr>
          <a:xfrm>
            <a:off x="1216265" y="5768302"/>
            <a:ext cx="2304157" cy="369332"/>
          </a:xfrm>
          <a:prstGeom prst="rect">
            <a:avLst/>
          </a:prstGeom>
          <a:noFill/>
        </p:spPr>
        <p:txBody>
          <a:bodyPr wrap="none" rtlCol="0">
            <a:spAutoFit/>
          </a:bodyPr>
          <a:lstStyle/>
          <a:p>
            <a:r>
              <a:rPr lang="nb-NO" b="1">
                <a:solidFill>
                  <a:schemeClr val="bg1"/>
                </a:solidFill>
              </a:rPr>
              <a:t>Barneskole 1 – 7 trinn</a:t>
            </a:r>
          </a:p>
        </p:txBody>
      </p:sp>
      <p:sp>
        <p:nvSpPr>
          <p:cNvPr id="15" name="TekstSylinder 14">
            <a:extLst>
              <a:ext uri="{FF2B5EF4-FFF2-40B4-BE49-F238E27FC236}">
                <a16:creationId xmlns:a16="http://schemas.microsoft.com/office/drawing/2014/main" id="{CEA27C76-B5BA-4B2E-BEC3-CF08E450568A}"/>
              </a:ext>
            </a:extLst>
          </p:cNvPr>
          <p:cNvSpPr txBox="1"/>
          <p:nvPr/>
        </p:nvSpPr>
        <p:spPr>
          <a:xfrm>
            <a:off x="5286226" y="5617140"/>
            <a:ext cx="2298689" cy="646331"/>
          </a:xfrm>
          <a:prstGeom prst="rect">
            <a:avLst/>
          </a:prstGeom>
          <a:noFill/>
        </p:spPr>
        <p:txBody>
          <a:bodyPr wrap="square" rtlCol="0">
            <a:spAutoFit/>
          </a:bodyPr>
          <a:lstStyle/>
          <a:p>
            <a:pPr algn="ctr"/>
            <a:r>
              <a:rPr lang="nb-NO" b="1">
                <a:solidFill>
                  <a:schemeClr val="bg1"/>
                </a:solidFill>
              </a:rPr>
              <a:t>Ungdomsskole 8 – 10 trinn</a:t>
            </a:r>
          </a:p>
        </p:txBody>
      </p:sp>
      <p:sp>
        <p:nvSpPr>
          <p:cNvPr id="16" name="TekstSylinder 15">
            <a:extLst>
              <a:ext uri="{FF2B5EF4-FFF2-40B4-BE49-F238E27FC236}">
                <a16:creationId xmlns:a16="http://schemas.microsoft.com/office/drawing/2014/main" id="{B5FF86B8-E318-4252-B955-ED2706674969}"/>
              </a:ext>
            </a:extLst>
          </p:cNvPr>
          <p:cNvSpPr txBox="1"/>
          <p:nvPr/>
        </p:nvSpPr>
        <p:spPr>
          <a:xfrm>
            <a:off x="5909120" y="3466562"/>
            <a:ext cx="2298689" cy="800219"/>
          </a:xfrm>
          <a:prstGeom prst="rect">
            <a:avLst/>
          </a:prstGeom>
          <a:noFill/>
          <a:ln>
            <a:solidFill>
              <a:schemeClr val="accent1">
                <a:lumMod val="75000"/>
              </a:schemeClr>
            </a:solidFill>
          </a:ln>
        </p:spPr>
        <p:txBody>
          <a:bodyPr wrap="square" rtlCol="0">
            <a:spAutoFit/>
          </a:bodyPr>
          <a:lstStyle/>
          <a:p>
            <a:r>
              <a:rPr lang="nb-NO" sz="2800">
                <a:latin typeface="+mj-lt"/>
              </a:rPr>
              <a:t>Karakterer</a:t>
            </a:r>
          </a:p>
          <a:p>
            <a:r>
              <a:rPr lang="nb-NO">
                <a:solidFill>
                  <a:srgbClr val="FF0000"/>
                </a:solidFill>
                <a:latin typeface="Eras Demi ITC" panose="020B0805030504020804" pitchFamily="34" charset="0"/>
              </a:rPr>
              <a:t>1,2,3,4,5,6</a:t>
            </a:r>
            <a:endParaRPr lang="nb-NO"/>
          </a:p>
        </p:txBody>
      </p:sp>
      <p:sp>
        <p:nvSpPr>
          <p:cNvPr id="17" name="TekstSylinder 16">
            <a:extLst>
              <a:ext uri="{FF2B5EF4-FFF2-40B4-BE49-F238E27FC236}">
                <a16:creationId xmlns:a16="http://schemas.microsoft.com/office/drawing/2014/main" id="{5F5B6766-7387-4EC6-8D5E-C5F76CE22246}"/>
              </a:ext>
            </a:extLst>
          </p:cNvPr>
          <p:cNvSpPr txBox="1"/>
          <p:nvPr/>
        </p:nvSpPr>
        <p:spPr>
          <a:xfrm>
            <a:off x="4687296" y="5558312"/>
            <a:ext cx="421910" cy="646331"/>
          </a:xfrm>
          <a:prstGeom prst="rect">
            <a:avLst/>
          </a:prstGeom>
          <a:noFill/>
        </p:spPr>
        <p:txBody>
          <a:bodyPr wrap="none" rtlCol="0">
            <a:spAutoFit/>
          </a:bodyPr>
          <a:lstStyle/>
          <a:p>
            <a:r>
              <a:rPr lang="nb-NO" sz="3600"/>
              <a:t>+</a:t>
            </a:r>
          </a:p>
        </p:txBody>
      </p:sp>
      <p:sp>
        <p:nvSpPr>
          <p:cNvPr id="19" name="Pil: høyre 18">
            <a:extLst>
              <a:ext uri="{FF2B5EF4-FFF2-40B4-BE49-F238E27FC236}">
                <a16:creationId xmlns:a16="http://schemas.microsoft.com/office/drawing/2014/main" id="{EBCC32DC-23CE-43D8-9559-C47A24E88421}"/>
              </a:ext>
            </a:extLst>
          </p:cNvPr>
          <p:cNvSpPr/>
          <p:nvPr/>
        </p:nvSpPr>
        <p:spPr>
          <a:xfrm>
            <a:off x="7160329" y="2574414"/>
            <a:ext cx="1618290" cy="368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TekstSylinder 34">
            <a:extLst>
              <a:ext uri="{FF2B5EF4-FFF2-40B4-BE49-F238E27FC236}">
                <a16:creationId xmlns:a16="http://schemas.microsoft.com/office/drawing/2014/main" id="{830862BF-7A12-466B-8434-4977827B58BC}"/>
              </a:ext>
            </a:extLst>
          </p:cNvPr>
          <p:cNvSpPr txBox="1"/>
          <p:nvPr/>
        </p:nvSpPr>
        <p:spPr>
          <a:xfrm>
            <a:off x="9479499" y="2454545"/>
            <a:ext cx="2364157" cy="954107"/>
          </a:xfrm>
          <a:prstGeom prst="rect">
            <a:avLst/>
          </a:prstGeom>
          <a:noFill/>
        </p:spPr>
        <p:txBody>
          <a:bodyPr wrap="square" rtlCol="0">
            <a:spAutoFit/>
          </a:bodyPr>
          <a:lstStyle/>
          <a:p>
            <a:r>
              <a:rPr lang="nb-NO" sz="2800">
                <a:latin typeface="+mj-lt"/>
              </a:rPr>
              <a:t>Videregående skole</a:t>
            </a:r>
          </a:p>
        </p:txBody>
      </p:sp>
      <p:sp>
        <p:nvSpPr>
          <p:cNvPr id="22" name="Footer Placeholder 4">
            <a:extLst>
              <a:ext uri="{FF2B5EF4-FFF2-40B4-BE49-F238E27FC236}">
                <a16:creationId xmlns:a16="http://schemas.microsoft.com/office/drawing/2014/main" id="{3435D494-D2F9-427D-8CD5-45D6DB27CE23}"/>
              </a:ext>
            </a:extLst>
          </p:cNvPr>
          <p:cNvSpPr>
            <a:spLocks noGrp="1"/>
          </p:cNvSpPr>
          <p:nvPr>
            <p:ph type="ftr" sz="quarter" idx="11"/>
          </p:nvPr>
        </p:nvSpPr>
        <p:spPr>
          <a:xfrm>
            <a:off x="3854674" y="6462533"/>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spTree>
    <p:extLst>
      <p:ext uri="{BB962C8B-B14F-4D97-AF65-F5344CB8AC3E}">
        <p14:creationId xmlns:p14="http://schemas.microsoft.com/office/powerpoint/2010/main" val="3809292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D56C81C-4A54-4054-8387-88BD9493361D}"/>
              </a:ext>
            </a:extLst>
          </p:cNvPr>
          <p:cNvSpPr>
            <a:spLocks noGrp="1"/>
          </p:cNvSpPr>
          <p:nvPr>
            <p:ph type="ftr" sz="quarter" idx="11"/>
          </p:nvPr>
        </p:nvSpPr>
        <p:spPr>
          <a:xfrm>
            <a:off x="3519095" y="6435977"/>
            <a:ext cx="4114800" cy="365125"/>
          </a:xfrm>
        </p:spPr>
        <p:txBody>
          <a:bodyPr/>
          <a:lstStyle/>
          <a:p>
            <a:r>
              <a:rPr lang="nb-NO"/>
              <a:t>Foreldre-skolesamarbeid</a:t>
            </a:r>
          </a:p>
        </p:txBody>
      </p:sp>
      <p:sp>
        <p:nvSpPr>
          <p:cNvPr id="17" name="TextBox 16">
            <a:extLst>
              <a:ext uri="{FF2B5EF4-FFF2-40B4-BE49-F238E27FC236}">
                <a16:creationId xmlns:a16="http://schemas.microsoft.com/office/drawing/2014/main" id="{61332AC0-5A19-4444-8EF8-2A4E6E81193F}"/>
              </a:ext>
            </a:extLst>
          </p:cNvPr>
          <p:cNvSpPr txBox="1"/>
          <p:nvPr/>
        </p:nvSpPr>
        <p:spPr>
          <a:xfrm>
            <a:off x="4652321" y="4483128"/>
            <a:ext cx="2731118" cy="830997"/>
          </a:xfrm>
          <a:prstGeom prst="rect">
            <a:avLst/>
          </a:prstGeom>
          <a:noFill/>
        </p:spPr>
        <p:txBody>
          <a:bodyPr wrap="square" lIns="91440" tIns="45720" rIns="91440" bIns="45720" rtlCol="0" anchor="t">
            <a:spAutoFit/>
          </a:bodyPr>
          <a:lstStyle/>
          <a:p>
            <a:r>
              <a:rPr lang="en-GB" sz="2400" b="1" dirty="0">
                <a:latin typeface="Calibri"/>
                <a:cs typeface="Calibri"/>
              </a:rPr>
              <a:t>Videre</a:t>
            </a:r>
            <a:r>
              <a:rPr lang="nb-NO" sz="2400" b="1" dirty="0">
                <a:latin typeface="Calibri"/>
                <a:cs typeface="Calibri"/>
              </a:rPr>
              <a:t>gående skole</a:t>
            </a:r>
          </a:p>
          <a:p>
            <a:r>
              <a:rPr lang="nb-NO" sz="2400" b="1" dirty="0">
                <a:latin typeface="Calibri"/>
                <a:cs typeface="Calibri"/>
              </a:rPr>
              <a:t>             3 - 4 år</a:t>
            </a:r>
            <a:endParaRPr lang="en-GB" sz="2400" b="1" dirty="0">
              <a:latin typeface="Calibri"/>
              <a:cs typeface="Calibri"/>
            </a:endParaRPr>
          </a:p>
        </p:txBody>
      </p:sp>
      <p:pic>
        <p:nvPicPr>
          <p:cNvPr id="23" name="Graphic 22" descr="Graduation cap outline">
            <a:extLst>
              <a:ext uri="{FF2B5EF4-FFF2-40B4-BE49-F238E27FC236}">
                <a16:creationId xmlns:a16="http://schemas.microsoft.com/office/drawing/2014/main" id="{48988147-D4FB-4AA7-8229-B00066A065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7730" y="1496042"/>
            <a:ext cx="914400" cy="914400"/>
          </a:xfrm>
          <a:prstGeom prst="rect">
            <a:avLst/>
          </a:prstGeom>
        </p:spPr>
      </p:pic>
      <p:pic>
        <p:nvPicPr>
          <p:cNvPr id="25" name="Graphic 24" descr="Diploma roll outline">
            <a:extLst>
              <a:ext uri="{FF2B5EF4-FFF2-40B4-BE49-F238E27FC236}">
                <a16:creationId xmlns:a16="http://schemas.microsoft.com/office/drawing/2014/main" id="{B457F000-B000-49B7-8CE0-B8B61AE9DB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13413" y="1666788"/>
            <a:ext cx="646332" cy="646332"/>
          </a:xfrm>
          <a:prstGeom prst="rect">
            <a:avLst/>
          </a:prstGeom>
        </p:spPr>
      </p:pic>
      <p:sp>
        <p:nvSpPr>
          <p:cNvPr id="28" name="TextBox 27">
            <a:extLst>
              <a:ext uri="{FF2B5EF4-FFF2-40B4-BE49-F238E27FC236}">
                <a16:creationId xmlns:a16="http://schemas.microsoft.com/office/drawing/2014/main" id="{4AA54305-1123-41A4-BF53-1454CF68DEE3}"/>
              </a:ext>
            </a:extLst>
          </p:cNvPr>
          <p:cNvSpPr txBox="1"/>
          <p:nvPr/>
        </p:nvSpPr>
        <p:spPr>
          <a:xfrm>
            <a:off x="833302" y="2505670"/>
            <a:ext cx="2685793" cy="984885"/>
          </a:xfrm>
          <a:prstGeom prst="rect">
            <a:avLst/>
          </a:prstGeom>
          <a:noFill/>
        </p:spPr>
        <p:txBody>
          <a:bodyPr wrap="square" rtlCol="0">
            <a:spAutoFit/>
          </a:bodyPr>
          <a:lstStyle/>
          <a:p>
            <a:r>
              <a:rPr lang="en-GB" sz="2000" b="1" i="0" err="1">
                <a:solidFill>
                  <a:srgbClr val="333333"/>
                </a:solidFill>
                <a:effectLst/>
                <a:latin typeface="Calibri" panose="020F0502020204030204" pitchFamily="34" charset="0"/>
                <a:cs typeface="Calibri" panose="020F0502020204030204" pitchFamily="34" charset="0"/>
              </a:rPr>
              <a:t>Universitet</a:t>
            </a:r>
            <a:r>
              <a:rPr lang="en-GB" sz="2000" b="1" i="0">
                <a:solidFill>
                  <a:srgbClr val="333333"/>
                </a:solidFill>
                <a:effectLst/>
                <a:latin typeface="Calibri" panose="020F0502020204030204" pitchFamily="34" charset="0"/>
                <a:cs typeface="Calibri" panose="020F0502020204030204" pitchFamily="34" charset="0"/>
              </a:rPr>
              <a:t> </a:t>
            </a:r>
            <a:r>
              <a:rPr lang="en-GB" sz="2000" b="1" i="0" err="1">
                <a:solidFill>
                  <a:srgbClr val="333333"/>
                </a:solidFill>
                <a:effectLst/>
                <a:latin typeface="Calibri" panose="020F0502020204030204" pitchFamily="34" charset="0"/>
                <a:cs typeface="Calibri" panose="020F0502020204030204" pitchFamily="34" charset="0"/>
              </a:rPr>
              <a:t>og</a:t>
            </a:r>
            <a:r>
              <a:rPr lang="en-GB" sz="2000" b="1" i="0">
                <a:solidFill>
                  <a:srgbClr val="333333"/>
                </a:solidFill>
                <a:effectLst/>
                <a:latin typeface="Calibri" panose="020F0502020204030204" pitchFamily="34" charset="0"/>
                <a:cs typeface="Calibri" panose="020F0502020204030204" pitchFamily="34" charset="0"/>
              </a:rPr>
              <a:t> </a:t>
            </a:r>
            <a:r>
              <a:rPr lang="en-GB" sz="2000" b="1" i="0" err="1">
                <a:solidFill>
                  <a:srgbClr val="333333"/>
                </a:solidFill>
                <a:effectLst/>
                <a:latin typeface="Calibri" panose="020F0502020204030204" pitchFamily="34" charset="0"/>
                <a:cs typeface="Calibri" panose="020F0502020204030204" pitchFamily="34" charset="0"/>
              </a:rPr>
              <a:t>høgskole</a:t>
            </a:r>
            <a:endParaRPr lang="en-GB" sz="2000" b="1" i="0">
              <a:solidFill>
                <a:srgbClr val="333333"/>
              </a:solidFill>
              <a:effectLst/>
              <a:latin typeface="Calibri" panose="020F0502020204030204" pitchFamily="34" charset="0"/>
              <a:cs typeface="Calibri" panose="020F0502020204030204" pitchFamily="34" charset="0"/>
            </a:endParaRPr>
          </a:p>
          <a:p>
            <a:r>
              <a:rPr lang="en-GB" sz="2000" b="1">
                <a:solidFill>
                  <a:srgbClr val="333333"/>
                </a:solidFill>
                <a:latin typeface="Calibri" panose="020F0502020204030204" pitchFamily="34" charset="0"/>
                <a:cs typeface="Calibri" panose="020F0502020204030204" pitchFamily="34" charset="0"/>
              </a:rPr>
              <a:t>                 1 – 8 </a:t>
            </a:r>
            <a:r>
              <a:rPr lang="en-GB" sz="2000" b="1" err="1">
                <a:solidFill>
                  <a:srgbClr val="333333"/>
                </a:solidFill>
                <a:latin typeface="Calibri" panose="020F0502020204030204" pitchFamily="34" charset="0"/>
                <a:cs typeface="Calibri" panose="020F0502020204030204" pitchFamily="34" charset="0"/>
              </a:rPr>
              <a:t>år</a:t>
            </a:r>
            <a:endParaRPr lang="en-GB" sz="2000" b="1" i="0">
              <a:solidFill>
                <a:srgbClr val="333333"/>
              </a:solidFill>
              <a:effectLst/>
              <a:latin typeface="Calibri" panose="020F0502020204030204" pitchFamily="34" charset="0"/>
              <a:cs typeface="Calibri" panose="020F0502020204030204" pitchFamily="34" charset="0"/>
            </a:endParaRPr>
          </a:p>
          <a:p>
            <a:endParaRPr lang="en-GB"/>
          </a:p>
        </p:txBody>
      </p:sp>
      <p:sp>
        <p:nvSpPr>
          <p:cNvPr id="30" name="Arrow: Right 29">
            <a:extLst>
              <a:ext uri="{FF2B5EF4-FFF2-40B4-BE49-F238E27FC236}">
                <a16:creationId xmlns:a16="http://schemas.microsoft.com/office/drawing/2014/main" id="{BBDD31ED-355E-4439-B843-D4DDB56DB786}"/>
              </a:ext>
            </a:extLst>
          </p:cNvPr>
          <p:cNvSpPr/>
          <p:nvPr/>
        </p:nvSpPr>
        <p:spPr>
          <a:xfrm rot="12127437">
            <a:off x="3618873" y="2871421"/>
            <a:ext cx="1353154" cy="214532"/>
          </a:xfrm>
          <a:prstGeom prs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29EAC871-7430-425A-9CBC-D8956187AA11}"/>
              </a:ext>
            </a:extLst>
          </p:cNvPr>
          <p:cNvSpPr/>
          <p:nvPr/>
        </p:nvSpPr>
        <p:spPr>
          <a:xfrm rot="20249834">
            <a:off x="6503791" y="2841247"/>
            <a:ext cx="1356890" cy="202548"/>
          </a:xfrm>
          <a:prstGeom prst="rightArrow">
            <a:avLst/>
          </a:prstGeom>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7" descr="Schoolhouse with solid fill">
            <a:extLst>
              <a:ext uri="{FF2B5EF4-FFF2-40B4-BE49-F238E27FC236}">
                <a16:creationId xmlns:a16="http://schemas.microsoft.com/office/drawing/2014/main" id="{0993CEDF-EA20-4B61-96F2-1386D89EED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49568" y="3216552"/>
            <a:ext cx="1253854" cy="1226634"/>
          </a:xfrm>
          <a:prstGeom prst="rect">
            <a:avLst/>
          </a:prstGeom>
        </p:spPr>
      </p:pic>
      <p:pic>
        <p:nvPicPr>
          <p:cNvPr id="10" name="Bilde 9">
            <a:extLst>
              <a:ext uri="{FF2B5EF4-FFF2-40B4-BE49-F238E27FC236}">
                <a16:creationId xmlns:a16="http://schemas.microsoft.com/office/drawing/2014/main" id="{D25A6A24-FF90-4AC3-A113-7B6DEA478B75}"/>
              </a:ext>
            </a:extLst>
          </p:cNvPr>
          <p:cNvPicPr>
            <a:picLocks noChangeAspect="1"/>
          </p:cNvPicPr>
          <p:nvPr/>
        </p:nvPicPr>
        <p:blipFill>
          <a:blip r:embed="rId9"/>
          <a:stretch>
            <a:fillRect/>
          </a:stretch>
        </p:blipFill>
        <p:spPr>
          <a:xfrm>
            <a:off x="8292050" y="1928004"/>
            <a:ext cx="2932303" cy="1585291"/>
          </a:xfrm>
          <a:prstGeom prst="rect">
            <a:avLst/>
          </a:prstGeom>
        </p:spPr>
      </p:pic>
    </p:spTree>
    <p:extLst>
      <p:ext uri="{BB962C8B-B14F-4D97-AF65-F5344CB8AC3E}">
        <p14:creationId xmlns:p14="http://schemas.microsoft.com/office/powerpoint/2010/main" val="1827606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innhold 6">
            <a:extLst>
              <a:ext uri="{FF2B5EF4-FFF2-40B4-BE49-F238E27FC236}">
                <a16:creationId xmlns:a16="http://schemas.microsoft.com/office/drawing/2014/main" id="{98502BDE-F7AF-4E85-B565-D44BBD36C0D0}"/>
              </a:ext>
            </a:extLst>
          </p:cNvPr>
          <p:cNvSpPr>
            <a:spLocks noGrp="1"/>
          </p:cNvSpPr>
          <p:nvPr>
            <p:ph idx="1"/>
          </p:nvPr>
        </p:nvSpPr>
        <p:spPr>
          <a:xfrm>
            <a:off x="483384" y="436729"/>
            <a:ext cx="8559800" cy="2206388"/>
          </a:xfrm>
        </p:spPr>
        <p:txBody>
          <a:bodyPr>
            <a:normAutofit/>
          </a:bodyPr>
          <a:lstStyle/>
          <a:p>
            <a:pPr marL="0" indent="0">
              <a:buNone/>
            </a:pPr>
            <a:r>
              <a:rPr lang="nb-NO" sz="4000"/>
              <a:t>Mer informasjon?</a:t>
            </a:r>
            <a:endParaRPr lang="nb-NO" sz="5400"/>
          </a:p>
          <a:p>
            <a:pPr marL="0" indent="0">
              <a:buNone/>
            </a:pPr>
            <a:endParaRPr lang="nb-NO"/>
          </a:p>
          <a:p>
            <a:pPr lvl="2"/>
            <a:r>
              <a:rPr lang="nb-NO" sz="3600"/>
              <a:t>Spør rådgiver på skolen til barna dine. </a:t>
            </a:r>
          </a:p>
        </p:txBody>
      </p:sp>
      <p:sp>
        <p:nvSpPr>
          <p:cNvPr id="4" name="Plassholder for bunntekst 3">
            <a:extLst>
              <a:ext uri="{FF2B5EF4-FFF2-40B4-BE49-F238E27FC236}">
                <a16:creationId xmlns:a16="http://schemas.microsoft.com/office/drawing/2014/main" id="{D923B01F-2978-4E0D-8A56-FBD58ADC378C}"/>
              </a:ext>
            </a:extLst>
          </p:cNvPr>
          <p:cNvSpPr>
            <a:spLocks noGrp="1"/>
          </p:cNvSpPr>
          <p:nvPr>
            <p:ph type="ftr" sz="quarter" idx="11"/>
          </p:nvPr>
        </p:nvSpPr>
        <p:spPr/>
        <p:txBody>
          <a:bodyPr/>
          <a:lstStyle/>
          <a:p>
            <a:r>
              <a:rPr lang="nb-NO"/>
              <a:t>Foreldre-skolesamarbeid</a:t>
            </a:r>
          </a:p>
        </p:txBody>
      </p:sp>
      <p:pic>
        <p:nvPicPr>
          <p:cNvPr id="5" name="Bilde 5" descr="Mann som snakker med terapeut">
            <a:extLst>
              <a:ext uri="{FF2B5EF4-FFF2-40B4-BE49-F238E27FC236}">
                <a16:creationId xmlns:a16="http://schemas.microsoft.com/office/drawing/2014/main" id="{E4D58CCF-6D7C-4D4C-AD3E-81CE76E75A5B}"/>
              </a:ext>
            </a:extLst>
          </p:cNvPr>
          <p:cNvPicPr>
            <a:picLocks noChangeAspect="1"/>
          </p:cNvPicPr>
          <p:nvPr/>
        </p:nvPicPr>
        <p:blipFill>
          <a:blip r:embed="rId3"/>
          <a:stretch>
            <a:fillRect/>
          </a:stretch>
        </p:blipFill>
        <p:spPr>
          <a:xfrm>
            <a:off x="6414448" y="2197988"/>
            <a:ext cx="5777552" cy="3844463"/>
          </a:xfrm>
          <a:prstGeom prst="rect">
            <a:avLst/>
          </a:prstGeom>
        </p:spPr>
      </p:pic>
      <p:sp>
        <p:nvSpPr>
          <p:cNvPr id="6" name="TekstSylinder 5">
            <a:extLst>
              <a:ext uri="{FF2B5EF4-FFF2-40B4-BE49-F238E27FC236}">
                <a16:creationId xmlns:a16="http://schemas.microsoft.com/office/drawing/2014/main" id="{7439B56F-2E1F-42FB-B511-F419B8DA2486}"/>
              </a:ext>
            </a:extLst>
          </p:cNvPr>
          <p:cNvSpPr txBox="1"/>
          <p:nvPr/>
        </p:nvSpPr>
        <p:spPr>
          <a:xfrm>
            <a:off x="11440731" y="5827007"/>
            <a:ext cx="623889" cy="215444"/>
          </a:xfrm>
          <a:prstGeom prst="rect">
            <a:avLst/>
          </a:prstGeom>
          <a:noFill/>
        </p:spPr>
        <p:txBody>
          <a:bodyPr wrap="none" rtlCol="0">
            <a:spAutoFit/>
          </a:bodyPr>
          <a:lstStyle/>
          <a:p>
            <a:r>
              <a:rPr lang="nb-NO" sz="800">
                <a:solidFill>
                  <a:schemeClr val="bg1"/>
                </a:solidFill>
              </a:rPr>
              <a:t>Foto: Stok</a:t>
            </a:r>
          </a:p>
        </p:txBody>
      </p:sp>
    </p:spTree>
    <p:extLst>
      <p:ext uri="{BB962C8B-B14F-4D97-AF65-F5344CB8AC3E}">
        <p14:creationId xmlns:p14="http://schemas.microsoft.com/office/powerpoint/2010/main" val="274647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person, innendørs, gulv, gruppe&#10;&#10;Automatisk generert beskrivelse">
            <a:extLst>
              <a:ext uri="{FF2B5EF4-FFF2-40B4-BE49-F238E27FC236}">
                <a16:creationId xmlns:a16="http://schemas.microsoft.com/office/drawing/2014/main" id="{26C562D8-9CA9-4540-A364-AFC1493C47E1}"/>
              </a:ext>
            </a:extLst>
          </p:cNvPr>
          <p:cNvPicPr>
            <a:picLocks noChangeAspect="1"/>
          </p:cNvPicPr>
          <p:nvPr/>
        </p:nvPicPr>
        <p:blipFill rotWithShape="1">
          <a:blip r:embed="rId3"/>
          <a:srcRect t="3494" r="8161" b="1529"/>
          <a:stretch/>
        </p:blipFill>
        <p:spPr>
          <a:xfrm>
            <a:off x="4550615" y="47613"/>
            <a:ext cx="7641385" cy="6373569"/>
          </a:xfrm>
          <a:prstGeom prst="rect">
            <a:avLst/>
          </a:prstGeom>
        </p:spPr>
      </p:pic>
      <p:sp>
        <p:nvSpPr>
          <p:cNvPr id="2" name="Tittel 1">
            <a:extLst>
              <a:ext uri="{FF2B5EF4-FFF2-40B4-BE49-F238E27FC236}">
                <a16:creationId xmlns:a16="http://schemas.microsoft.com/office/drawing/2014/main" id="{189688E3-9115-4301-9BE4-F35B81AA4602}"/>
              </a:ext>
            </a:extLst>
          </p:cNvPr>
          <p:cNvSpPr>
            <a:spLocks noGrp="1"/>
          </p:cNvSpPr>
          <p:nvPr>
            <p:ph type="title"/>
          </p:nvPr>
        </p:nvSpPr>
        <p:spPr>
          <a:xfrm>
            <a:off x="342623" y="-1602072"/>
            <a:ext cx="4023360" cy="3204134"/>
          </a:xfrm>
        </p:spPr>
        <p:txBody>
          <a:bodyPr vert="horz" lIns="91440" tIns="45720" rIns="91440" bIns="45720" rtlCol="0" anchor="b">
            <a:normAutofit/>
          </a:bodyPr>
          <a:lstStyle/>
          <a:p>
            <a:r>
              <a:rPr lang="nb-NO" sz="4800"/>
              <a:t>Enhetsskole</a:t>
            </a:r>
          </a:p>
        </p:txBody>
      </p:sp>
      <p:graphicFrame>
        <p:nvGraphicFramePr>
          <p:cNvPr id="10" name="Plassholder for innhold 2">
            <a:extLst>
              <a:ext uri="{FF2B5EF4-FFF2-40B4-BE49-F238E27FC236}">
                <a16:creationId xmlns:a16="http://schemas.microsoft.com/office/drawing/2014/main" id="{D4A7F2AE-287F-4A50-81F7-82E601A8FE2E}"/>
              </a:ext>
            </a:extLst>
          </p:cNvPr>
          <p:cNvGraphicFramePr>
            <a:graphicFrameLocks noGrp="1"/>
          </p:cNvGraphicFramePr>
          <p:nvPr>
            <p:ph idx="1"/>
          </p:nvPr>
        </p:nvGraphicFramePr>
        <p:xfrm>
          <a:off x="262500" y="2227745"/>
          <a:ext cx="6125084" cy="43603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Plassholder for bunntekst 3">
            <a:extLst>
              <a:ext uri="{FF2B5EF4-FFF2-40B4-BE49-F238E27FC236}">
                <a16:creationId xmlns:a16="http://schemas.microsoft.com/office/drawing/2014/main" id="{236F34EE-0940-417A-B8F4-01428ED0A08E}"/>
              </a:ext>
            </a:extLst>
          </p:cNvPr>
          <p:cNvSpPr>
            <a:spLocks noGrp="1"/>
          </p:cNvSpPr>
          <p:nvPr>
            <p:ph type="ftr" sz="quarter" idx="11"/>
          </p:nvPr>
        </p:nvSpPr>
        <p:spPr>
          <a:xfrm>
            <a:off x="4134977" y="6534909"/>
            <a:ext cx="2809017" cy="365125"/>
          </a:xfrm>
        </p:spPr>
        <p:txBody>
          <a:bodyPr vert="horz" lIns="91440" tIns="45720" rIns="91440" bIns="45720" rtlCol="0" anchor="ctr">
            <a:normAutofit/>
          </a:bodyPr>
          <a:lstStyle/>
          <a:p>
            <a:pPr algn="r">
              <a:spcAft>
                <a:spcPts val="600"/>
              </a:spcAft>
              <a:defRPr/>
            </a:pPr>
            <a:r>
              <a:rPr lang="en-US" kern="1200">
                <a:solidFill>
                  <a:schemeClr val="tx1">
                    <a:lumMod val="50000"/>
                    <a:lumOff val="50000"/>
                  </a:schemeClr>
                </a:solidFill>
                <a:latin typeface="Calibri" panose="020F0502020204030204"/>
                <a:ea typeface="+mn-ea"/>
                <a:cs typeface="+mn-cs"/>
              </a:rPr>
              <a:t>Foreldre-skolesamarbeid</a:t>
            </a:r>
          </a:p>
        </p:txBody>
      </p:sp>
      <p:sp>
        <p:nvSpPr>
          <p:cNvPr id="5" name="TekstSylinder 4">
            <a:extLst>
              <a:ext uri="{FF2B5EF4-FFF2-40B4-BE49-F238E27FC236}">
                <a16:creationId xmlns:a16="http://schemas.microsoft.com/office/drawing/2014/main" id="{546560AC-453B-406A-A2D7-05767E92FB06}"/>
              </a:ext>
            </a:extLst>
          </p:cNvPr>
          <p:cNvSpPr txBox="1"/>
          <p:nvPr/>
        </p:nvSpPr>
        <p:spPr>
          <a:xfrm>
            <a:off x="3629035" y="6604017"/>
            <a:ext cx="2758549" cy="365125"/>
          </a:xfrm>
          <a:prstGeom prst="rect">
            <a:avLst/>
          </a:prstGeom>
          <a:noFill/>
          <a:ln>
            <a:noFill/>
          </a:ln>
        </p:spPr>
        <p:txBody>
          <a:bodyPr wrap="square" rtlCol="0">
            <a:noAutofit/>
          </a:bodyPr>
          <a:lstStyle/>
          <a:p>
            <a:pPr algn="ctr">
              <a:spcAft>
                <a:spcPts val="600"/>
              </a:spcAft>
            </a:pPr>
            <a:r>
              <a:rPr lang="nb-NO" sz="800">
                <a:solidFill>
                  <a:srgbClr val="FFFFFF"/>
                </a:solidFill>
              </a:rPr>
              <a:t>Foto: Bærum kommune. Maria Hee Furulund</a:t>
            </a:r>
          </a:p>
        </p:txBody>
      </p:sp>
      <p:pic>
        <p:nvPicPr>
          <p:cNvPr id="29" name="Bilde 29" descr="Et bilde som inneholder person, gruppe, folkemengde&#10;&#10;Automatisk generert beskrivelse">
            <a:extLst>
              <a:ext uri="{FF2B5EF4-FFF2-40B4-BE49-F238E27FC236}">
                <a16:creationId xmlns:a16="http://schemas.microsoft.com/office/drawing/2014/main" id="{47DB4AF1-D351-466C-899C-4346ED22E7AC}"/>
              </a:ext>
            </a:extLst>
          </p:cNvPr>
          <p:cNvPicPr>
            <a:picLocks noChangeAspect="1"/>
          </p:cNvPicPr>
          <p:nvPr/>
        </p:nvPicPr>
        <p:blipFill>
          <a:blip r:embed="rId9"/>
          <a:stretch>
            <a:fillRect/>
          </a:stretch>
        </p:blipFill>
        <p:spPr>
          <a:xfrm>
            <a:off x="-800577" y="-1783357"/>
            <a:ext cx="2135415" cy="1439224"/>
          </a:xfrm>
          <a:prstGeom prst="rect">
            <a:avLst/>
          </a:prstGeom>
        </p:spPr>
      </p:pic>
      <p:pic>
        <p:nvPicPr>
          <p:cNvPr id="30" name="Bilde 30" descr="Et bilde som inneholder person, innendørs, gruppe, personer&#10;&#10;Automatisk generert beskrivelse">
            <a:extLst>
              <a:ext uri="{FF2B5EF4-FFF2-40B4-BE49-F238E27FC236}">
                <a16:creationId xmlns:a16="http://schemas.microsoft.com/office/drawing/2014/main" id="{413B7603-018F-494A-B07F-FB21B81B8BF0}"/>
              </a:ext>
            </a:extLst>
          </p:cNvPr>
          <p:cNvPicPr>
            <a:picLocks noChangeAspect="1"/>
          </p:cNvPicPr>
          <p:nvPr/>
        </p:nvPicPr>
        <p:blipFill>
          <a:blip r:embed="rId10"/>
          <a:stretch>
            <a:fillRect/>
          </a:stretch>
        </p:blipFill>
        <p:spPr>
          <a:xfrm>
            <a:off x="1395663" y="-1787683"/>
            <a:ext cx="2743200" cy="1743891"/>
          </a:xfrm>
          <a:prstGeom prst="rect">
            <a:avLst/>
          </a:prstGeom>
        </p:spPr>
      </p:pic>
      <p:pic>
        <p:nvPicPr>
          <p:cNvPr id="42" name="Bilde 42" descr="Et bilde som inneholder tekst, person, innendørs, barn&#10;&#10;Automatisk generert beskrivelse">
            <a:extLst>
              <a:ext uri="{FF2B5EF4-FFF2-40B4-BE49-F238E27FC236}">
                <a16:creationId xmlns:a16="http://schemas.microsoft.com/office/drawing/2014/main" id="{CD41027F-5A87-49C3-B45D-A6C234158E6E}"/>
              </a:ext>
            </a:extLst>
          </p:cNvPr>
          <p:cNvPicPr>
            <a:picLocks noChangeAspect="1"/>
          </p:cNvPicPr>
          <p:nvPr/>
        </p:nvPicPr>
        <p:blipFill>
          <a:blip r:embed="rId11"/>
          <a:stretch>
            <a:fillRect/>
          </a:stretch>
        </p:blipFill>
        <p:spPr>
          <a:xfrm>
            <a:off x="4149558" y="-1815425"/>
            <a:ext cx="2743200" cy="1799376"/>
          </a:xfrm>
          <a:prstGeom prst="rect">
            <a:avLst/>
          </a:prstGeom>
        </p:spPr>
      </p:pic>
      <p:pic>
        <p:nvPicPr>
          <p:cNvPr id="43" name="Bilde 43" descr="Et bilde som inneholder tekst, person, innendørs, gruppe&#10;&#10;Automatisk generert beskrivelse">
            <a:extLst>
              <a:ext uri="{FF2B5EF4-FFF2-40B4-BE49-F238E27FC236}">
                <a16:creationId xmlns:a16="http://schemas.microsoft.com/office/drawing/2014/main" id="{C862926D-11AC-4890-AF5C-59E29AF79B38}"/>
              </a:ext>
            </a:extLst>
          </p:cNvPr>
          <p:cNvPicPr>
            <a:picLocks noChangeAspect="1"/>
          </p:cNvPicPr>
          <p:nvPr/>
        </p:nvPicPr>
        <p:blipFill>
          <a:blip r:embed="rId12"/>
          <a:stretch>
            <a:fillRect/>
          </a:stretch>
        </p:blipFill>
        <p:spPr>
          <a:xfrm>
            <a:off x="6903453" y="-1806532"/>
            <a:ext cx="2743200" cy="1808328"/>
          </a:xfrm>
          <a:prstGeom prst="rect">
            <a:avLst/>
          </a:prstGeom>
        </p:spPr>
      </p:pic>
      <p:sp>
        <p:nvSpPr>
          <p:cNvPr id="44" name="TekstSylinder 43">
            <a:extLst>
              <a:ext uri="{FF2B5EF4-FFF2-40B4-BE49-F238E27FC236}">
                <a16:creationId xmlns:a16="http://schemas.microsoft.com/office/drawing/2014/main" id="{F6E009F4-EBB5-4127-8A35-67A52DBDD91B}"/>
              </a:ext>
            </a:extLst>
          </p:cNvPr>
          <p:cNvSpPr txBox="1"/>
          <p:nvPr/>
        </p:nvSpPr>
        <p:spPr>
          <a:xfrm>
            <a:off x="3801979" y="7264401"/>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Bilder opp er fra </a:t>
            </a:r>
            <a:r>
              <a:rPr lang="nb-NO" err="1"/>
              <a:t>unsplash</a:t>
            </a:r>
          </a:p>
          <a:p>
            <a:r>
              <a:rPr lang="nb-NO"/>
              <a:t>Kan brukes for neste side også</a:t>
            </a:r>
          </a:p>
          <a:p>
            <a:endParaRPr lang="nb-NO"/>
          </a:p>
          <a:p>
            <a:endParaRPr lang="nb-NO"/>
          </a:p>
        </p:txBody>
      </p:sp>
    </p:spTree>
    <p:extLst>
      <p:ext uri="{BB962C8B-B14F-4D97-AF65-F5344CB8AC3E}">
        <p14:creationId xmlns:p14="http://schemas.microsoft.com/office/powerpoint/2010/main" val="3240239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8C0368D8-EF4B-4E7D-85CF-A34967570026}"/>
              </a:ext>
            </a:extLst>
          </p:cNvPr>
          <p:cNvSpPr>
            <a:spLocks noGrp="1"/>
          </p:cNvSpPr>
          <p:nvPr>
            <p:ph type="title"/>
          </p:nvPr>
        </p:nvSpPr>
        <p:spPr>
          <a:xfrm>
            <a:off x="7863029" y="354240"/>
            <a:ext cx="3447874" cy="1899912"/>
          </a:xfrm>
        </p:spPr>
        <p:txBody>
          <a:bodyPr vert="horz" lIns="91440" tIns="45720" rIns="91440" bIns="45720" rtlCol="0">
            <a:normAutofit/>
          </a:bodyPr>
          <a:lstStyle/>
          <a:p>
            <a:r>
              <a:rPr lang="en-US" sz="4000"/>
              <a:t>Skolen i Norge</a:t>
            </a:r>
          </a:p>
        </p:txBody>
      </p:sp>
      <p:sp>
        <p:nvSpPr>
          <p:cNvPr id="3" name="Plassholder for innhold 2">
            <a:extLst>
              <a:ext uri="{FF2B5EF4-FFF2-40B4-BE49-F238E27FC236}">
                <a16:creationId xmlns:a16="http://schemas.microsoft.com/office/drawing/2014/main" id="{4A0DA7F7-1B67-4285-B8E8-D531CEC540CC}"/>
              </a:ext>
            </a:extLst>
          </p:cNvPr>
          <p:cNvSpPr>
            <a:spLocks noGrp="1"/>
          </p:cNvSpPr>
          <p:nvPr>
            <p:ph idx="1"/>
          </p:nvPr>
        </p:nvSpPr>
        <p:spPr>
          <a:xfrm>
            <a:off x="7863029" y="2064087"/>
            <a:ext cx="4159192" cy="3742762"/>
          </a:xfrm>
        </p:spPr>
        <p:txBody>
          <a:bodyPr vert="horz" lIns="91440" tIns="45720" rIns="91440" bIns="45720" rtlCol="0" anchor="t">
            <a:normAutofit/>
          </a:bodyPr>
          <a:lstStyle/>
          <a:p>
            <a:pPr marL="0" indent="0">
              <a:lnSpc>
                <a:spcPct val="150000"/>
              </a:lnSpc>
              <a:buNone/>
            </a:pPr>
            <a:r>
              <a:rPr lang="nb-NO"/>
              <a:t>Alle barn og unge skal få det </a:t>
            </a:r>
            <a:r>
              <a:rPr lang="nb-NO" b="1"/>
              <a:t>samme</a:t>
            </a:r>
            <a:r>
              <a:rPr lang="nb-NO"/>
              <a:t> tilbudet</a:t>
            </a:r>
            <a:endParaRPr lang="nb-NO">
              <a:cs typeface="Calibri"/>
            </a:endParaRPr>
          </a:p>
          <a:p>
            <a:pPr marL="0" indent="0">
              <a:lnSpc>
                <a:spcPct val="150000"/>
              </a:lnSpc>
              <a:buNone/>
            </a:pPr>
            <a:r>
              <a:rPr lang="nb-NO">
                <a:cs typeface="Calibri"/>
              </a:rPr>
              <a:t>Elevene skal lære det samme på alle skoler, på samme måte</a:t>
            </a:r>
          </a:p>
          <a:p>
            <a:pPr marL="0"/>
            <a:endParaRPr lang="en-US">
              <a:cs typeface="Calibri"/>
            </a:endParaRPr>
          </a:p>
          <a:p>
            <a:pPr marL="0"/>
            <a:endParaRPr lang="en-US">
              <a:cs typeface="Calibri"/>
            </a:endParaRPr>
          </a:p>
        </p:txBody>
      </p:sp>
      <p:sp>
        <p:nvSpPr>
          <p:cNvPr id="7" name="Plassholder for bunntekst 4">
            <a:extLst>
              <a:ext uri="{FF2B5EF4-FFF2-40B4-BE49-F238E27FC236}">
                <a16:creationId xmlns:a16="http://schemas.microsoft.com/office/drawing/2014/main" id="{AFD11894-0CA7-4BD1-BDA7-7527B79A5180}"/>
              </a:ext>
            </a:extLst>
          </p:cNvPr>
          <p:cNvSpPr>
            <a:spLocks noGrp="1"/>
          </p:cNvSpPr>
          <p:nvPr>
            <p:ph type="ftr" sz="quarter" idx="11"/>
          </p:nvPr>
        </p:nvSpPr>
        <p:spPr>
          <a:xfrm>
            <a:off x="3578448" y="6492874"/>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pic>
        <p:nvPicPr>
          <p:cNvPr id="2" name="Picture 2" descr="boy in green sweater writing on white paper">
            <a:extLst>
              <a:ext uri="{FF2B5EF4-FFF2-40B4-BE49-F238E27FC236}">
                <a16:creationId xmlns:a16="http://schemas.microsoft.com/office/drawing/2014/main" id="{B7305AA1-2208-4EF7-B852-2C8A7A472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7693248" cy="5116010"/>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EC48606A-2791-4470-9E56-C5205BEBF392}"/>
              </a:ext>
            </a:extLst>
          </p:cNvPr>
          <p:cNvSpPr txBox="1"/>
          <p:nvPr/>
        </p:nvSpPr>
        <p:spPr>
          <a:xfrm>
            <a:off x="6581465" y="4900567"/>
            <a:ext cx="1029449" cy="215444"/>
          </a:xfrm>
          <a:prstGeom prst="rect">
            <a:avLst/>
          </a:prstGeom>
          <a:noFill/>
        </p:spPr>
        <p:txBody>
          <a:bodyPr wrap="none" rtlCol="0">
            <a:spAutoFit/>
          </a:bodyPr>
          <a:lstStyle/>
          <a:p>
            <a:r>
              <a:rPr lang="nb-NO" sz="800">
                <a:solidFill>
                  <a:schemeClr val="bg1"/>
                </a:solidFill>
              </a:rPr>
              <a:t>Foto: Unsplash.com</a:t>
            </a:r>
          </a:p>
        </p:txBody>
      </p:sp>
    </p:spTree>
    <p:extLst>
      <p:ext uri="{BB962C8B-B14F-4D97-AF65-F5344CB8AC3E}">
        <p14:creationId xmlns:p14="http://schemas.microsoft.com/office/powerpoint/2010/main" val="2839528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t="442"/>
          <a:stretch/>
        </p:blipFill>
        <p:spPr>
          <a:xfrm>
            <a:off x="0" y="10"/>
            <a:ext cx="12191980" cy="6249948"/>
          </a:xfrm>
          <a:prstGeom prst="rect">
            <a:avLst/>
          </a:prstGeom>
        </p:spPr>
      </p:pic>
      <p:sp>
        <p:nvSpPr>
          <p:cNvPr id="8" name="Tittel 7">
            <a:extLst>
              <a:ext uri="{FF2B5EF4-FFF2-40B4-BE49-F238E27FC236}">
                <a16:creationId xmlns:a16="http://schemas.microsoft.com/office/drawing/2014/main" id="{DEA110CF-EA90-4A5C-9089-A69A41EC1D86}"/>
              </a:ext>
            </a:extLst>
          </p:cNvPr>
          <p:cNvSpPr>
            <a:spLocks noGrp="1"/>
          </p:cNvSpPr>
          <p:nvPr>
            <p:ph type="title"/>
          </p:nvPr>
        </p:nvSpPr>
        <p:spPr>
          <a:xfrm>
            <a:off x="640080" y="640080"/>
            <a:ext cx="4167894" cy="3666449"/>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br>
              <a:rPr lang="en-US" sz="2400">
                <a:solidFill>
                  <a:srgbClr val="262626"/>
                </a:solidFill>
              </a:rPr>
            </a:br>
            <a:r>
              <a:rPr lang="en-US" sz="2400">
                <a:solidFill>
                  <a:srgbClr val="262626"/>
                </a:solidFill>
              </a:rPr>
              <a:t>    Alle elever skal få et godt tilbud.</a:t>
            </a:r>
            <a:br>
              <a:rPr lang="en-US" sz="2400">
                <a:solidFill>
                  <a:srgbClr val="262626"/>
                </a:solidFill>
              </a:rPr>
            </a:br>
            <a:br>
              <a:rPr lang="en-US" sz="2400">
                <a:solidFill>
                  <a:srgbClr val="262626"/>
                </a:solidFill>
              </a:rPr>
            </a:br>
            <a:r>
              <a:rPr lang="en-US" sz="2400">
                <a:solidFill>
                  <a:srgbClr val="262626"/>
                </a:solidFill>
              </a:rPr>
              <a:t>Inkluderende skole</a:t>
            </a:r>
            <a:br>
              <a:rPr lang="en-US" sz="2400">
                <a:solidFill>
                  <a:srgbClr val="262626"/>
                </a:solidFill>
              </a:rPr>
            </a:br>
            <a:endParaRPr lang="en-US" sz="2400">
              <a:solidFill>
                <a:srgbClr val="262626"/>
              </a:solidFill>
            </a:endParaRPr>
          </a:p>
        </p:txBody>
      </p:sp>
      <p:sp>
        <p:nvSpPr>
          <p:cNvPr id="11" name="TekstSylinder 10">
            <a:extLst>
              <a:ext uri="{FF2B5EF4-FFF2-40B4-BE49-F238E27FC236}">
                <a16:creationId xmlns:a16="http://schemas.microsoft.com/office/drawing/2014/main" id="{6A6278D3-069B-4C44-AC8C-18533DBAF1C3}"/>
              </a:ext>
            </a:extLst>
          </p:cNvPr>
          <p:cNvSpPr txBox="1"/>
          <p:nvPr/>
        </p:nvSpPr>
        <p:spPr>
          <a:xfrm>
            <a:off x="242517" y="6423292"/>
            <a:ext cx="1029449" cy="215444"/>
          </a:xfrm>
          <a:prstGeom prst="rect">
            <a:avLst/>
          </a:prstGeom>
          <a:noFill/>
        </p:spPr>
        <p:txBody>
          <a:bodyPr wrap="none" rtlCol="0">
            <a:spAutoFit/>
          </a:bodyPr>
          <a:lstStyle/>
          <a:p>
            <a:r>
              <a:rPr lang="nb-NO" sz="800">
                <a:solidFill>
                  <a:schemeClr val="bg1"/>
                </a:solidFill>
              </a:rPr>
              <a:t>Foto: Unsplash.com</a:t>
            </a:r>
          </a:p>
        </p:txBody>
      </p:sp>
      <p:sp>
        <p:nvSpPr>
          <p:cNvPr id="10" name="Plassholder for bunntekst 4">
            <a:extLst>
              <a:ext uri="{FF2B5EF4-FFF2-40B4-BE49-F238E27FC236}">
                <a16:creationId xmlns:a16="http://schemas.microsoft.com/office/drawing/2014/main" id="{EF05AC54-064A-45A1-8075-EB802BDD968B}"/>
              </a:ext>
            </a:extLst>
          </p:cNvPr>
          <p:cNvSpPr>
            <a:spLocks noGrp="1"/>
          </p:cNvSpPr>
          <p:nvPr>
            <p:ph type="ftr" sz="quarter" idx="11"/>
          </p:nvPr>
        </p:nvSpPr>
        <p:spPr>
          <a:xfrm>
            <a:off x="3578448" y="6492874"/>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spTree>
    <p:extLst>
      <p:ext uri="{BB962C8B-B14F-4D97-AF65-F5344CB8AC3E}">
        <p14:creationId xmlns:p14="http://schemas.microsoft.com/office/powerpoint/2010/main" val="517132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person, innendørs, personer&#10;&#10;Automatisk generert beskrivelse">
            <a:extLst>
              <a:ext uri="{FF2B5EF4-FFF2-40B4-BE49-F238E27FC236}">
                <a16:creationId xmlns:a16="http://schemas.microsoft.com/office/drawing/2014/main" id="{3A4EE3DC-EF3F-4F45-A1FF-1C67E415DC1A}"/>
              </a:ext>
            </a:extLst>
          </p:cNvPr>
          <p:cNvPicPr>
            <a:picLocks noChangeAspect="1"/>
          </p:cNvPicPr>
          <p:nvPr/>
        </p:nvPicPr>
        <p:blipFill rotWithShape="1">
          <a:blip r:embed="rId3">
            <a:extLst>
              <a:ext uri="{28A0092B-C50C-407E-A947-70E740481C1C}">
                <a14:useLocalDpi xmlns:a14="http://schemas.microsoft.com/office/drawing/2010/main" val="0"/>
              </a:ext>
            </a:extLst>
          </a:blip>
          <a:srcRect b="14122"/>
          <a:stretch/>
        </p:blipFill>
        <p:spPr>
          <a:xfrm>
            <a:off x="0" y="0"/>
            <a:ext cx="12192000" cy="5968205"/>
          </a:xfrm>
          <a:prstGeom prst="rect">
            <a:avLst/>
          </a:prstGeom>
        </p:spPr>
      </p:pic>
      <p:sp>
        <p:nvSpPr>
          <p:cNvPr id="7" name="TekstSylinder 6">
            <a:extLst>
              <a:ext uri="{FF2B5EF4-FFF2-40B4-BE49-F238E27FC236}">
                <a16:creationId xmlns:a16="http://schemas.microsoft.com/office/drawing/2014/main" id="{A4D5A618-0C32-42DE-92E3-646EF5C87AEB}"/>
              </a:ext>
            </a:extLst>
          </p:cNvPr>
          <p:cNvSpPr txBox="1"/>
          <p:nvPr/>
        </p:nvSpPr>
        <p:spPr>
          <a:xfrm>
            <a:off x="123032" y="5752761"/>
            <a:ext cx="668773" cy="215444"/>
          </a:xfrm>
          <a:prstGeom prst="rect">
            <a:avLst/>
          </a:prstGeom>
          <a:noFill/>
        </p:spPr>
        <p:txBody>
          <a:bodyPr wrap="none" rtlCol="0">
            <a:spAutoFit/>
          </a:bodyPr>
          <a:lstStyle/>
          <a:p>
            <a:r>
              <a:rPr lang="nb-NO" sz="800">
                <a:solidFill>
                  <a:schemeClr val="bg1"/>
                </a:solidFill>
              </a:rPr>
              <a:t>Foto: Stock</a:t>
            </a:r>
          </a:p>
        </p:txBody>
      </p:sp>
      <p:sp>
        <p:nvSpPr>
          <p:cNvPr id="9" name="Plassholder for bunntekst 4">
            <a:extLst>
              <a:ext uri="{FF2B5EF4-FFF2-40B4-BE49-F238E27FC236}">
                <a16:creationId xmlns:a16="http://schemas.microsoft.com/office/drawing/2014/main" id="{FC5D6FD7-AADE-4A41-92DC-6E51ED05B1AD}"/>
              </a:ext>
            </a:extLst>
          </p:cNvPr>
          <p:cNvSpPr>
            <a:spLocks noGrp="1"/>
          </p:cNvSpPr>
          <p:nvPr>
            <p:ph type="ftr" sz="quarter" idx="11"/>
          </p:nvPr>
        </p:nvSpPr>
        <p:spPr>
          <a:xfrm>
            <a:off x="3697659" y="6417888"/>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sp>
        <p:nvSpPr>
          <p:cNvPr id="2" name="TekstSylinder 1">
            <a:extLst>
              <a:ext uri="{FF2B5EF4-FFF2-40B4-BE49-F238E27FC236}">
                <a16:creationId xmlns:a16="http://schemas.microsoft.com/office/drawing/2014/main" id="{144AD533-58F7-40B8-9C8E-6F13918A91B4}"/>
              </a:ext>
            </a:extLst>
          </p:cNvPr>
          <p:cNvSpPr txBox="1"/>
          <p:nvPr/>
        </p:nvSpPr>
        <p:spPr>
          <a:xfrm>
            <a:off x="304800" y="182563"/>
            <a:ext cx="6008915" cy="646331"/>
          </a:xfrm>
          <a:prstGeom prst="rect">
            <a:avLst/>
          </a:prstGeom>
          <a:noFill/>
        </p:spPr>
        <p:txBody>
          <a:bodyPr wrap="square" rtlCol="0">
            <a:spAutoFit/>
          </a:bodyPr>
          <a:lstStyle/>
          <a:p>
            <a:r>
              <a:rPr lang="nb-NO" sz="3600"/>
              <a:t>Skolen er gratis og lik for alle</a:t>
            </a:r>
          </a:p>
        </p:txBody>
      </p:sp>
    </p:spTree>
    <p:extLst>
      <p:ext uri="{BB962C8B-B14F-4D97-AF65-F5344CB8AC3E}">
        <p14:creationId xmlns:p14="http://schemas.microsoft.com/office/powerpoint/2010/main" val="1597117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5B4CFF4F-AE65-45CB-9052-2901E21D4189}"/>
              </a:ext>
            </a:extLst>
          </p:cNvPr>
          <p:cNvSpPr>
            <a:spLocks noGrp="1"/>
          </p:cNvSpPr>
          <p:nvPr>
            <p:ph type="ftr" sz="quarter" idx="11"/>
          </p:nvPr>
        </p:nvSpPr>
        <p:spPr>
          <a:xfrm>
            <a:off x="3913094" y="6490821"/>
            <a:ext cx="4114800" cy="365125"/>
          </a:xfrm>
        </p:spPr>
        <p:txBody>
          <a:bodyPr/>
          <a:lstStyle/>
          <a:p>
            <a:r>
              <a:rPr lang="nb-NO"/>
              <a:t>Foreldre-skolesamarbeid</a:t>
            </a:r>
          </a:p>
        </p:txBody>
      </p:sp>
      <p:pic>
        <p:nvPicPr>
          <p:cNvPr id="3" name="Resim 2" descr="Et bilde som inneholder person, innendørs, gruppe, auditorium&#10;&#10;Automatisk generert beskrivelse">
            <a:extLst>
              <a:ext uri="{FF2B5EF4-FFF2-40B4-BE49-F238E27FC236}">
                <a16:creationId xmlns:a16="http://schemas.microsoft.com/office/drawing/2014/main" id="{05F182E1-6726-43CB-9100-E95E7122A649}"/>
              </a:ext>
            </a:extLst>
          </p:cNvPr>
          <p:cNvPicPr>
            <a:picLocks noChangeAspect="1"/>
          </p:cNvPicPr>
          <p:nvPr/>
        </p:nvPicPr>
        <p:blipFill rotWithShape="1">
          <a:blip r:embed="rId3">
            <a:extLst>
              <a:ext uri="{28A0092B-C50C-407E-A947-70E740481C1C}">
                <a14:useLocalDpi xmlns:a14="http://schemas.microsoft.com/office/drawing/2010/main" val="0"/>
              </a:ext>
            </a:extLst>
          </a:blip>
          <a:srcRect l="427" r="9133" b="-2"/>
          <a:stretch/>
        </p:blipFill>
        <p:spPr>
          <a:xfrm>
            <a:off x="5649948" y="10"/>
            <a:ext cx="6542052" cy="2929639"/>
          </a:xfrm>
          <a:prstGeom prst="rect">
            <a:avLst/>
          </a:prstGeom>
        </p:spPr>
      </p:pic>
      <p:pic>
        <p:nvPicPr>
          <p:cNvPr id="4" name="Resim 4" descr="Et bilde som inneholder tekst, innendørs, person, gruppe&#10;&#10;Automatisk generert beskrivelse">
            <a:extLst>
              <a:ext uri="{FF2B5EF4-FFF2-40B4-BE49-F238E27FC236}">
                <a16:creationId xmlns:a16="http://schemas.microsoft.com/office/drawing/2014/main" id="{D8B4B188-79C3-431E-AC7D-5EBA2181ABF7}"/>
              </a:ext>
            </a:extLst>
          </p:cNvPr>
          <p:cNvPicPr>
            <a:picLocks noChangeAspect="1"/>
          </p:cNvPicPr>
          <p:nvPr/>
        </p:nvPicPr>
        <p:blipFill rotWithShape="1">
          <a:blip r:embed="rId4">
            <a:extLst>
              <a:ext uri="{28A0092B-C50C-407E-A947-70E740481C1C}">
                <a14:useLocalDpi xmlns:a14="http://schemas.microsoft.com/office/drawing/2010/main" val="0"/>
              </a:ext>
            </a:extLst>
          </a:blip>
          <a:srcRect t="19393" r="-2" b="10888"/>
          <a:stretch/>
        </p:blipFill>
        <p:spPr>
          <a:xfrm>
            <a:off x="5651779" y="3144115"/>
            <a:ext cx="6540221" cy="2929639"/>
          </a:xfrm>
          <a:prstGeom prst="rect">
            <a:avLst/>
          </a:prstGeom>
        </p:spPr>
      </p:pic>
      <p:sp>
        <p:nvSpPr>
          <p:cNvPr id="5" name="Metin kutusu 9">
            <a:extLst>
              <a:ext uri="{FF2B5EF4-FFF2-40B4-BE49-F238E27FC236}">
                <a16:creationId xmlns:a16="http://schemas.microsoft.com/office/drawing/2014/main" id="{B7BC7631-C1CF-482D-91DF-96E226C59302}"/>
              </a:ext>
            </a:extLst>
          </p:cNvPr>
          <p:cNvSpPr txBox="1"/>
          <p:nvPr/>
        </p:nvSpPr>
        <p:spPr>
          <a:xfrm>
            <a:off x="593905" y="1178252"/>
            <a:ext cx="4615869" cy="3078061"/>
          </a:xfrm>
          <a:prstGeom prst="rect">
            <a:avLst/>
          </a:prstGeom>
        </p:spPr>
        <p:txBody>
          <a:bodyPr vert="horz" lIns="91440" tIns="45720" rIns="91440" bIns="45720" rtlCol="0" anchor="t">
            <a:normAutofit fontScale="92500" lnSpcReduction="10000"/>
          </a:bodyPr>
          <a:lstStyle/>
          <a:p>
            <a:pPr>
              <a:lnSpc>
                <a:spcPct val="150000"/>
              </a:lnSpc>
              <a:spcBef>
                <a:spcPct val="0"/>
              </a:spcBef>
              <a:spcAft>
                <a:spcPts val="600"/>
              </a:spcAft>
            </a:pPr>
            <a:r>
              <a:rPr lang="en-US" sz="4700" dirty="0"/>
              <a:t>Er </a:t>
            </a:r>
            <a:r>
              <a:rPr lang="en-US" sz="4700" dirty="0" err="1"/>
              <a:t>skolene</a:t>
            </a:r>
            <a:r>
              <a:rPr lang="en-US" sz="4700" dirty="0"/>
              <a:t> like for </a:t>
            </a:r>
            <a:endParaRPr lang="en-US" sz="4700"/>
          </a:p>
          <a:p>
            <a:pPr>
              <a:lnSpc>
                <a:spcPct val="150000"/>
              </a:lnSpc>
              <a:spcBef>
                <a:spcPct val="0"/>
              </a:spcBef>
              <a:spcAft>
                <a:spcPts val="600"/>
              </a:spcAft>
            </a:pPr>
            <a:r>
              <a:rPr lang="en-US" sz="4700" dirty="0"/>
              <a:t>alle barn </a:t>
            </a:r>
          </a:p>
          <a:p>
            <a:pPr>
              <a:lnSpc>
                <a:spcPct val="150000"/>
              </a:lnSpc>
              <a:spcBef>
                <a:spcPct val="0"/>
              </a:spcBef>
              <a:spcAft>
                <a:spcPts val="600"/>
              </a:spcAft>
            </a:pPr>
            <a:r>
              <a:rPr lang="en-US" sz="4700" dirty="0" err="1"/>
              <a:t>i</a:t>
            </a:r>
            <a:r>
              <a:rPr lang="en-US" sz="4700" dirty="0"/>
              <a:t> </a:t>
            </a:r>
            <a:r>
              <a:rPr lang="en-US" sz="4700" dirty="0" err="1"/>
              <a:t>hjemlandet</a:t>
            </a:r>
            <a:r>
              <a:rPr lang="en-US" sz="4700" dirty="0"/>
              <a:t> </a:t>
            </a:r>
            <a:r>
              <a:rPr lang="en-US" sz="4700" dirty="0" err="1"/>
              <a:t>ditt</a:t>
            </a:r>
            <a:r>
              <a:rPr lang="en-US" sz="5200" dirty="0"/>
              <a:t>?</a:t>
            </a:r>
            <a:endParaRPr lang="en-US"/>
          </a:p>
        </p:txBody>
      </p:sp>
      <p:sp>
        <p:nvSpPr>
          <p:cNvPr id="6" name="TekstSylinder 5">
            <a:extLst>
              <a:ext uri="{FF2B5EF4-FFF2-40B4-BE49-F238E27FC236}">
                <a16:creationId xmlns:a16="http://schemas.microsoft.com/office/drawing/2014/main" id="{DD387617-19E1-4D5D-83E2-074B721DDC44}"/>
              </a:ext>
            </a:extLst>
          </p:cNvPr>
          <p:cNvSpPr txBox="1"/>
          <p:nvPr/>
        </p:nvSpPr>
        <p:spPr>
          <a:xfrm>
            <a:off x="11146972" y="2646075"/>
            <a:ext cx="1045028" cy="215444"/>
          </a:xfrm>
          <a:prstGeom prst="rect">
            <a:avLst/>
          </a:prstGeom>
          <a:noFill/>
        </p:spPr>
        <p:txBody>
          <a:bodyPr wrap="square" rtlCol="0">
            <a:spAutoFit/>
          </a:bodyPr>
          <a:lstStyle/>
          <a:p>
            <a:r>
              <a:rPr lang="nb-NO" sz="800">
                <a:solidFill>
                  <a:schemeClr val="bg1"/>
                </a:solidFill>
              </a:rPr>
              <a:t>Foto: Unsplash.com</a:t>
            </a:r>
          </a:p>
        </p:txBody>
      </p:sp>
      <p:sp>
        <p:nvSpPr>
          <p:cNvPr id="7" name="TekstSylinder 6">
            <a:extLst>
              <a:ext uri="{FF2B5EF4-FFF2-40B4-BE49-F238E27FC236}">
                <a16:creationId xmlns:a16="http://schemas.microsoft.com/office/drawing/2014/main" id="{15941588-5EDA-4C93-831F-1C3A1F9FB146}"/>
              </a:ext>
            </a:extLst>
          </p:cNvPr>
          <p:cNvSpPr txBox="1"/>
          <p:nvPr/>
        </p:nvSpPr>
        <p:spPr>
          <a:xfrm>
            <a:off x="11146972" y="5847136"/>
            <a:ext cx="1045028" cy="215444"/>
          </a:xfrm>
          <a:prstGeom prst="rect">
            <a:avLst/>
          </a:prstGeom>
          <a:noFill/>
        </p:spPr>
        <p:txBody>
          <a:bodyPr wrap="square" rtlCol="0">
            <a:spAutoFit/>
          </a:bodyPr>
          <a:lstStyle/>
          <a:p>
            <a:r>
              <a:rPr lang="nb-NO" sz="800">
                <a:solidFill>
                  <a:schemeClr val="bg1"/>
                </a:solidFill>
              </a:rPr>
              <a:t>Foto: Unsplash.com</a:t>
            </a:r>
          </a:p>
        </p:txBody>
      </p:sp>
    </p:spTree>
    <p:extLst>
      <p:ext uri="{BB962C8B-B14F-4D97-AF65-F5344CB8AC3E}">
        <p14:creationId xmlns:p14="http://schemas.microsoft.com/office/powerpoint/2010/main" val="3837166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t="21815" b="14466"/>
          <a:stretch/>
        </p:blipFill>
        <p:spPr>
          <a:xfrm>
            <a:off x="6605517" y="0"/>
            <a:ext cx="5577297" cy="2698121"/>
          </a:xfrm>
          <a:prstGeom prst="rect">
            <a:avLst/>
          </a:prstGeom>
        </p:spPr>
      </p:pic>
      <p:sp>
        <p:nvSpPr>
          <p:cNvPr id="8" name="Tittel 7">
            <a:extLst>
              <a:ext uri="{FF2B5EF4-FFF2-40B4-BE49-F238E27FC236}">
                <a16:creationId xmlns:a16="http://schemas.microsoft.com/office/drawing/2014/main" id="{DEA110CF-EA90-4A5C-9089-A69A41EC1D86}"/>
              </a:ext>
            </a:extLst>
          </p:cNvPr>
          <p:cNvSpPr>
            <a:spLocks noGrp="1"/>
          </p:cNvSpPr>
          <p:nvPr>
            <p:ph type="title"/>
          </p:nvPr>
        </p:nvSpPr>
        <p:spPr>
          <a:xfrm>
            <a:off x="212240" y="582341"/>
            <a:ext cx="6128584" cy="6062347"/>
          </a:xfrm>
        </p:spPr>
        <p:txBody>
          <a:bodyPr vert="horz" lIns="91440" tIns="45720" rIns="91440" bIns="45720" rtlCol="0" anchor="b">
            <a:normAutofit fontScale="90000"/>
          </a:bodyPr>
          <a:lstStyle/>
          <a:p>
            <a:pPr>
              <a:lnSpc>
                <a:spcPct val="150000"/>
              </a:lnSpc>
            </a:pPr>
            <a:r>
              <a:rPr lang="en-US" sz="3700" kern="1200" err="1">
                <a:solidFill>
                  <a:schemeClr val="tx1"/>
                </a:solidFill>
                <a:latin typeface="+mj-lt"/>
                <a:ea typeface="+mj-ea"/>
                <a:cs typeface="+mj-cs"/>
              </a:rPr>
              <a:t>Skolen</a:t>
            </a:r>
            <a:r>
              <a:rPr lang="en-US" sz="3700" kern="1200">
                <a:solidFill>
                  <a:schemeClr val="tx1"/>
                </a:solidFill>
                <a:latin typeface="+mj-lt"/>
                <a:ea typeface="+mj-ea"/>
                <a:cs typeface="+mj-cs"/>
              </a:rPr>
              <a:t> </a:t>
            </a:r>
            <a:r>
              <a:rPr lang="en-US" sz="3700" kern="1200" err="1">
                <a:solidFill>
                  <a:schemeClr val="tx1"/>
                </a:solidFill>
                <a:latin typeface="+mj-lt"/>
                <a:ea typeface="+mj-ea"/>
                <a:cs typeface="+mj-cs"/>
              </a:rPr>
              <a:t>samarbeider</a:t>
            </a:r>
            <a:r>
              <a:rPr lang="en-US" sz="3700" kern="1200">
                <a:solidFill>
                  <a:schemeClr val="tx1"/>
                </a:solidFill>
                <a:latin typeface="+mj-lt"/>
                <a:ea typeface="+mj-ea"/>
                <a:cs typeface="+mj-cs"/>
              </a:rPr>
              <a:t> med mange.  </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kern="1200">
                <a:solidFill>
                  <a:schemeClr val="tx1"/>
                </a:solidFill>
                <a:latin typeface="+mj-lt"/>
                <a:ea typeface="+mj-ea"/>
                <a:cs typeface="+mj-cs"/>
              </a:rPr>
              <a:t>For </a:t>
            </a:r>
            <a:r>
              <a:rPr lang="en-US" sz="3700" kern="1200" err="1">
                <a:solidFill>
                  <a:schemeClr val="tx1"/>
                </a:solidFill>
                <a:latin typeface="+mj-lt"/>
                <a:ea typeface="+mj-ea"/>
                <a:cs typeface="+mj-cs"/>
              </a:rPr>
              <a:t>eksempel</a:t>
            </a:r>
            <a:r>
              <a:rPr lang="en-US" sz="3700" kern="1200">
                <a:solidFill>
                  <a:schemeClr val="tx1"/>
                </a:solidFill>
                <a:latin typeface="+mj-lt"/>
                <a:ea typeface="+mj-ea"/>
                <a:cs typeface="+mj-cs"/>
              </a:rPr>
              <a:t>:</a:t>
            </a:r>
            <a:br>
              <a:rPr lang="en-US" sz="3700" kern="1200">
                <a:solidFill>
                  <a:schemeClr val="tx1"/>
                </a:solidFill>
                <a:latin typeface="+mj-lt"/>
                <a:ea typeface="+mj-ea"/>
                <a:cs typeface="+mj-cs"/>
              </a:rPr>
            </a:br>
            <a:r>
              <a:rPr lang="en-US" sz="3700" kern="1200">
                <a:solidFill>
                  <a:schemeClr val="tx1"/>
                </a:solidFill>
                <a:latin typeface="+mj-lt"/>
                <a:ea typeface="+mj-ea"/>
                <a:cs typeface="+mj-cs"/>
              </a:rPr>
              <a:t>-</a:t>
            </a:r>
            <a:r>
              <a:rPr lang="en-US" sz="3700"/>
              <a:t> </a:t>
            </a:r>
            <a:r>
              <a:rPr lang="en-US" sz="3700" err="1"/>
              <a:t>M</a:t>
            </a:r>
            <a:r>
              <a:rPr lang="en-US" sz="3700" kern="1200" err="1">
                <a:solidFill>
                  <a:schemeClr val="tx1"/>
                </a:solidFill>
                <a:latin typeface="+mj-lt"/>
                <a:ea typeface="+mj-ea"/>
                <a:cs typeface="+mj-cs"/>
              </a:rPr>
              <a:t>iljøarbeider</a:t>
            </a:r>
            <a:br>
              <a:rPr lang="en-US" sz="3700" kern="1200">
                <a:solidFill>
                  <a:schemeClr val="tx1"/>
                </a:solidFill>
                <a:latin typeface="+mj-lt"/>
                <a:ea typeface="+mj-ea"/>
                <a:cs typeface="+mj-cs"/>
              </a:rPr>
            </a:br>
            <a:r>
              <a:rPr lang="en-US" sz="3700" kern="1200">
                <a:solidFill>
                  <a:schemeClr val="tx1"/>
                </a:solidFill>
                <a:latin typeface="+mj-lt"/>
                <a:ea typeface="+mj-ea"/>
                <a:cs typeface="+mj-cs"/>
              </a:rPr>
              <a:t>-</a:t>
            </a:r>
            <a:r>
              <a:rPr lang="en-US" sz="3700"/>
              <a:t> </a:t>
            </a:r>
            <a:r>
              <a:rPr lang="en-US" sz="3700" err="1"/>
              <a:t>H</a:t>
            </a:r>
            <a:r>
              <a:rPr lang="en-US" sz="3700" kern="1200" err="1">
                <a:solidFill>
                  <a:schemeClr val="tx1"/>
                </a:solidFill>
                <a:latin typeface="+mj-lt"/>
                <a:ea typeface="+mj-ea"/>
                <a:cs typeface="+mj-cs"/>
              </a:rPr>
              <a:t>elsesykepleier</a:t>
            </a:r>
            <a:br>
              <a:rPr lang="en-US" sz="3700" kern="1200">
                <a:solidFill>
                  <a:schemeClr val="tx1"/>
                </a:solidFill>
                <a:latin typeface="+mj-lt"/>
                <a:ea typeface="+mj-ea"/>
                <a:cs typeface="+mj-cs"/>
              </a:rPr>
            </a:br>
            <a:r>
              <a:rPr lang="en-US" sz="3700" kern="1200">
                <a:solidFill>
                  <a:schemeClr val="tx1"/>
                </a:solidFill>
                <a:latin typeface="+mj-lt"/>
                <a:ea typeface="+mj-ea"/>
                <a:cs typeface="+mj-cs"/>
              </a:rPr>
              <a:t>- </a:t>
            </a:r>
            <a:r>
              <a:rPr lang="en-US" sz="3700"/>
              <a:t>Logoped</a:t>
            </a:r>
            <a:br>
              <a:rPr lang="en-US" sz="3700"/>
            </a:br>
            <a:endParaRPr lang="en-US" sz="3700" kern="1200">
              <a:solidFill>
                <a:schemeClr val="tx1"/>
              </a:solidFill>
              <a:latin typeface="+mj-lt"/>
              <a:ea typeface="+mj-ea"/>
              <a:cs typeface="+mj-cs"/>
            </a:endParaRPr>
          </a:p>
        </p:txBody>
      </p:sp>
      <p:sp>
        <p:nvSpPr>
          <p:cNvPr id="5" name="TekstSylinder 4">
            <a:extLst>
              <a:ext uri="{FF2B5EF4-FFF2-40B4-BE49-F238E27FC236}">
                <a16:creationId xmlns:a16="http://schemas.microsoft.com/office/drawing/2014/main" id="{93B17F2E-8D71-4303-8C67-AAF128E8324D}"/>
              </a:ext>
            </a:extLst>
          </p:cNvPr>
          <p:cNvSpPr txBox="1"/>
          <p:nvPr/>
        </p:nvSpPr>
        <p:spPr>
          <a:xfrm>
            <a:off x="11035768" y="2482677"/>
            <a:ext cx="1147046" cy="21544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800">
                <a:solidFill>
                  <a:schemeClr val="bg1"/>
                </a:solidFill>
              </a:rPr>
              <a:t>Foto:Aftenbladet.no</a:t>
            </a:r>
          </a:p>
        </p:txBody>
      </p:sp>
      <p:pic>
        <p:nvPicPr>
          <p:cNvPr id="4" name="Bilde 5" descr="Et bilde som inneholder person, innendørs, vegg&#10;&#10;Automatisk generert beskrivelse">
            <a:extLst>
              <a:ext uri="{FF2B5EF4-FFF2-40B4-BE49-F238E27FC236}">
                <a16:creationId xmlns:a16="http://schemas.microsoft.com/office/drawing/2014/main" id="{FE08A045-F133-425D-A851-919A3B88E0D9}"/>
              </a:ext>
            </a:extLst>
          </p:cNvPr>
          <p:cNvPicPr>
            <a:picLocks noChangeAspect="1"/>
          </p:cNvPicPr>
          <p:nvPr/>
        </p:nvPicPr>
        <p:blipFill>
          <a:blip r:embed="rId4"/>
          <a:stretch>
            <a:fillRect/>
          </a:stretch>
        </p:blipFill>
        <p:spPr>
          <a:xfrm>
            <a:off x="6605516" y="2987481"/>
            <a:ext cx="5577297" cy="3047066"/>
          </a:xfrm>
          <a:prstGeom prst="rect">
            <a:avLst/>
          </a:prstGeom>
        </p:spPr>
      </p:pic>
      <p:sp>
        <p:nvSpPr>
          <p:cNvPr id="6" name="TekstSylinder 5">
            <a:extLst>
              <a:ext uri="{FF2B5EF4-FFF2-40B4-BE49-F238E27FC236}">
                <a16:creationId xmlns:a16="http://schemas.microsoft.com/office/drawing/2014/main" id="{D94CBF5D-74DB-4A85-BC4D-A3D755399555}"/>
              </a:ext>
            </a:extLst>
          </p:cNvPr>
          <p:cNvSpPr txBox="1"/>
          <p:nvPr/>
        </p:nvSpPr>
        <p:spPr>
          <a:xfrm>
            <a:off x="10648154" y="5819103"/>
            <a:ext cx="154384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a:solidFill>
                  <a:schemeClr val="bg1"/>
                </a:solidFill>
              </a:rPr>
              <a:t>Foto: Corvallis Gazette-Times</a:t>
            </a:r>
          </a:p>
        </p:txBody>
      </p:sp>
      <p:sp>
        <p:nvSpPr>
          <p:cNvPr id="10" name="Plassholder for bunntekst 4">
            <a:extLst>
              <a:ext uri="{FF2B5EF4-FFF2-40B4-BE49-F238E27FC236}">
                <a16:creationId xmlns:a16="http://schemas.microsoft.com/office/drawing/2014/main" id="{E73DC6A3-D353-43A2-8909-33A0AEED15B6}"/>
              </a:ext>
            </a:extLst>
          </p:cNvPr>
          <p:cNvSpPr>
            <a:spLocks noGrp="1"/>
          </p:cNvSpPr>
          <p:nvPr>
            <p:ph type="ftr" sz="quarter" idx="11"/>
          </p:nvPr>
        </p:nvSpPr>
        <p:spPr>
          <a:xfrm>
            <a:off x="3857743" y="6455083"/>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spTree>
    <p:extLst>
      <p:ext uri="{BB962C8B-B14F-4D97-AF65-F5344CB8AC3E}">
        <p14:creationId xmlns:p14="http://schemas.microsoft.com/office/powerpoint/2010/main" val="2542225025"/>
      </p:ext>
    </p:extLst>
  </p:cSld>
  <p:clrMapOvr>
    <a:masterClrMapping/>
  </p:clrMapOvr>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FFB3114DA39EF499975C74E2D341A04" ma:contentTypeVersion="10" ma:contentTypeDescription="Opprett et nytt dokument." ma:contentTypeScope="" ma:versionID="eb1aaf1648d0ddde881fcadae93e0899">
  <xsd:schema xmlns:xsd="http://www.w3.org/2001/XMLSchema" xmlns:xs="http://www.w3.org/2001/XMLSchema" xmlns:p="http://schemas.microsoft.com/office/2006/metadata/properties" xmlns:ns2="0524d0b0-d365-43d7-96f9-5168b1f9b0ea" xmlns:ns3="63ebe098-6dff-4b00-be21-a43be8ba5788" targetNamespace="http://schemas.microsoft.com/office/2006/metadata/properties" ma:root="true" ma:fieldsID="0233961eb223702d3b8c1850928840f0" ns2:_="" ns3:_="">
    <xsd:import namespace="0524d0b0-d365-43d7-96f9-5168b1f9b0ea"/>
    <xsd:import namespace="63ebe098-6dff-4b00-be21-a43be8ba578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24d0b0-d365-43d7-96f9-5168b1f9b0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3ebe098-6dff-4b00-be21-a43be8ba5788"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0878B7-64DF-481D-AC9A-3D1796D5DF5D}">
  <ds:schemaRefs>
    <ds:schemaRef ds:uri="0524d0b0-d365-43d7-96f9-5168b1f9b0e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80E0D75-C7CB-463E-95E8-7928CADA6EAD}">
  <ds:schemaRefs>
    <ds:schemaRef ds:uri="http://schemas.microsoft.com/sharepoint/v3/contenttype/forms"/>
  </ds:schemaRefs>
</ds:datastoreItem>
</file>

<file path=customXml/itemProps3.xml><?xml version="1.0" encoding="utf-8"?>
<ds:datastoreItem xmlns:ds="http://schemas.openxmlformats.org/officeDocument/2006/customXml" ds:itemID="{0B704AFE-F545-4FFE-9714-0484B4A8F1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24d0b0-d365-43d7-96f9-5168b1f9b0ea"/>
    <ds:schemaRef ds:uri="63ebe098-6dff-4b00-be21-a43be8ba57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TotalTime>
  <Words>3295</Words>
  <Application>Microsoft Office PowerPoint</Application>
  <PresentationFormat>Widescreen</PresentationFormat>
  <Paragraphs>408</Paragraphs>
  <Slides>37</Slides>
  <Notes>34</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37</vt:i4>
      </vt:variant>
    </vt:vector>
  </HeadingPairs>
  <TitlesOfParts>
    <vt:vector size="45" baseType="lpstr">
      <vt:lpstr>&amp;quot</vt:lpstr>
      <vt:lpstr>Arial</vt:lpstr>
      <vt:lpstr>Calibri</vt:lpstr>
      <vt:lpstr>Corbel</vt:lpstr>
      <vt:lpstr>Courier New</vt:lpstr>
      <vt:lpstr>Eras Demi ITC</vt:lpstr>
      <vt:lpstr>Wingdings</vt:lpstr>
      <vt:lpstr>1_Office-tema</vt:lpstr>
      <vt:lpstr>Til kursholder Del 2. Verdier, lover og regler i norsk skole i dag.   Målsetting:</vt:lpstr>
      <vt:lpstr>Vi skal snakke om:</vt:lpstr>
      <vt:lpstr>Skolen i Norge før</vt:lpstr>
      <vt:lpstr>Enhetsskole</vt:lpstr>
      <vt:lpstr>Skolen i Norge</vt:lpstr>
      <vt:lpstr>     Alle elever skal få et godt tilbud.  Inkluderende skole </vt:lpstr>
      <vt:lpstr>PowerPoint-presentasjon</vt:lpstr>
      <vt:lpstr>PowerPoint-presentasjon</vt:lpstr>
      <vt:lpstr>Skolen samarbeider med mange.    For eksempel: - Miljøarbeider - Helsesykepleier - Logoped </vt:lpstr>
      <vt:lpstr>Rett og plikt til skole</vt:lpstr>
      <vt:lpstr>Foreldrenes ansvar</vt:lpstr>
      <vt:lpstr>PowerPoint-presentasjon</vt:lpstr>
      <vt:lpstr>PowerPoint-presentasjon</vt:lpstr>
      <vt:lpstr>PowerPoint-presentasjon</vt:lpstr>
      <vt:lpstr>Hvorfor mobber barn? </vt:lpstr>
      <vt:lpstr>Spørsmål fra foreldre:  </vt:lpstr>
      <vt:lpstr>?</vt:lpstr>
      <vt:lpstr>Hvorfor går vi på skole?</vt:lpstr>
      <vt:lpstr>Hvorfor går vi på skole?</vt:lpstr>
      <vt:lpstr>PowerPoint-presentasjon</vt:lpstr>
      <vt:lpstr>PowerPoint-presentasjon</vt:lpstr>
      <vt:lpstr>Hjelp til nye elever i Norge</vt:lpstr>
      <vt:lpstr>Velkomstklasse </vt:lpstr>
      <vt:lpstr>PowerPoint-presentasjon</vt:lpstr>
      <vt:lpstr>PowerPoint-presentasjon</vt:lpstr>
      <vt:lpstr>PowerPoint-presentasjon</vt:lpstr>
      <vt:lpstr>Fravær i grunnskolen  </vt:lpstr>
      <vt:lpstr>Fravær i grunnskolen  </vt:lpstr>
      <vt:lpstr>PowerPoint-presentasjon</vt:lpstr>
      <vt:lpstr>PowerPoint-presentasjon</vt:lpstr>
      <vt:lpstr>PowerPoint-presentasjon</vt:lpstr>
      <vt:lpstr>Skolesystemet i Norge</vt:lpstr>
      <vt:lpstr>PowerPoint-presentasjon</vt:lpstr>
      <vt:lpstr>Barnehage</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Til kursholder Del 2. Prinsipper og lover i norsk skole.  Målsetting:</dc:title>
  <dc:creator>Nina Rindahl</dc:creator>
  <cp:lastModifiedBy>Nina Elisabeth Rindahl</cp:lastModifiedBy>
  <cp:revision>71</cp:revision>
  <dcterms:created xsi:type="dcterms:W3CDTF">2021-12-02T13:29:17Z</dcterms:created>
  <dcterms:modified xsi:type="dcterms:W3CDTF">2022-10-18T10:29:39Z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93ecc0f-ccb9-4361-8333-eab9c279fcaa_Enabled">
    <vt:lpwstr>true</vt:lpwstr>
  </property>
  <property fmtid="{D5CDD505-2E9C-101B-9397-08002B2CF9AE}" pid="3" name="MSIP_Label_593ecc0f-ccb9-4361-8333-eab9c279fcaa_SetDate">
    <vt:lpwstr>2021-12-02T14:10:35Z</vt:lpwstr>
  </property>
  <property fmtid="{D5CDD505-2E9C-101B-9397-08002B2CF9AE}" pid="4" name="MSIP_Label_593ecc0f-ccb9-4361-8333-eab9c279fcaa_Method">
    <vt:lpwstr>Standard</vt:lpwstr>
  </property>
  <property fmtid="{D5CDD505-2E9C-101B-9397-08002B2CF9AE}" pid="5" name="MSIP_Label_593ecc0f-ccb9-4361-8333-eab9c279fcaa_Name">
    <vt:lpwstr>Intern</vt:lpwstr>
  </property>
  <property fmtid="{D5CDD505-2E9C-101B-9397-08002B2CF9AE}" pid="6" name="MSIP_Label_593ecc0f-ccb9-4361-8333-eab9c279fcaa_SiteId">
    <vt:lpwstr>07ba06ff-14f4-464b-b7e8-bc3a7e21e203</vt:lpwstr>
  </property>
  <property fmtid="{D5CDD505-2E9C-101B-9397-08002B2CF9AE}" pid="7" name="MSIP_Label_593ecc0f-ccb9-4361-8333-eab9c279fcaa_ActionId">
    <vt:lpwstr>045af541-d39e-4f8c-9ebf-00008e1a6258</vt:lpwstr>
  </property>
  <property fmtid="{D5CDD505-2E9C-101B-9397-08002B2CF9AE}" pid="8" name="MSIP_Label_593ecc0f-ccb9-4361-8333-eab9c279fcaa_ContentBits">
    <vt:lpwstr>0</vt:lpwstr>
  </property>
  <property fmtid="{D5CDD505-2E9C-101B-9397-08002B2CF9AE}" pid="9" name="ContentTypeId">
    <vt:lpwstr>0x0101008FFB3114DA39EF499975C74E2D341A04</vt:lpwstr>
  </property>
</Properties>
</file>