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2" r:id="rId6"/>
    <p:sldId id="464" r:id="rId7"/>
    <p:sldId id="465" r:id="rId8"/>
    <p:sldId id="466" r:id="rId9"/>
    <p:sldId id="470" r:id="rId10"/>
  </p:sldIdLst>
  <p:sldSz cx="21664613" cy="12193588"/>
  <p:notesSz cx="6858000" cy="9144000"/>
  <p:defaultTextStyle>
    <a:defPPr>
      <a:defRPr lang="nb-NO"/>
    </a:defPPr>
    <a:lvl1pPr marL="0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1pPr>
    <a:lvl2pPr marL="812582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2pPr>
    <a:lvl3pPr marL="1625163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3pPr>
    <a:lvl4pPr marL="2437745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4pPr>
    <a:lvl5pPr marL="3250326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5pPr>
    <a:lvl6pPr marL="4062908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6pPr>
    <a:lvl7pPr marL="4875489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7pPr>
    <a:lvl8pPr marL="5688071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8pPr>
    <a:lvl9pPr marL="6500652" algn="l" defTabSz="1625163" rtl="0" eaLnBrk="1" latinLnBrk="0" hangingPunct="1">
      <a:defRPr sz="31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FCC"/>
    <a:srgbClr val="545757"/>
    <a:srgbClr val="367B55"/>
    <a:srgbClr val="3C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Mørk stil 1 -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325" autoAdjust="0"/>
  </p:normalViewPr>
  <p:slideViewPr>
    <p:cSldViewPr snapToGrid="0">
      <p:cViewPr varScale="1">
        <p:scale>
          <a:sx n="23" d="100"/>
          <a:sy n="23" d="100"/>
        </p:scale>
        <p:origin x="1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1204-A4BD-4F67-B827-9DD45B8E63AC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A821-64F1-4CAB-8822-69EE804D7C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3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Matrikkelen er Norges offisielle eiendomsregister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Matrikkelen inneholder informasjon om eiendomsgrenser, areal, bygninger, boliger og adresser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Kommunen har ansvar for å føre matrikkelen løpende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Alle bygninger er registrert i Matrikkelen med bygningstype – og for boligbygg – antall boliger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All informasjon om fordelingen av bygningstyper og antall boliger i Bærum hentes fra Matrikkelen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Danner grunnlaget for analyser og rapportering om boligmassen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forbindelse med analyser kan det oppstå variasjon i kategoriseringen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Normalt rapporteres det på hovedgruppene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AA821-64F1-4CAB-8822-69EE804D7CF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2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Ser man på hovedkategoriene så er fordelingen slik:</a:t>
            </a:r>
          </a:p>
          <a:p>
            <a:r>
              <a:rPr lang="nb-NO" dirty="0"/>
              <a:t>Eneboliger 30%</a:t>
            </a:r>
          </a:p>
          <a:p>
            <a:r>
              <a:rPr lang="nb-NO" dirty="0"/>
              <a:t>Tomannsboliger 14%</a:t>
            </a:r>
          </a:p>
          <a:p>
            <a:r>
              <a:rPr lang="nb-NO" dirty="0"/>
              <a:t>Rekkehus, kjedehus </a:t>
            </a:r>
            <a:r>
              <a:rPr lang="nb-NO" dirty="0" err="1"/>
              <a:t>osv</a:t>
            </a:r>
            <a:r>
              <a:rPr lang="nb-NO" dirty="0"/>
              <a:t> 17%</a:t>
            </a:r>
          </a:p>
          <a:p>
            <a:r>
              <a:rPr lang="nb-NO" dirty="0"/>
              <a:t>Leiligheter i blokk 37%</a:t>
            </a:r>
          </a:p>
          <a:p>
            <a:r>
              <a:rPr lang="nb-NO" dirty="0"/>
              <a:t>Andre 3%</a:t>
            </a:r>
          </a:p>
          <a:p>
            <a:endParaRPr lang="nb-NO" dirty="0"/>
          </a:p>
          <a:p>
            <a:r>
              <a:rPr lang="nb-NO" dirty="0"/>
              <a:t>Hvis vi slår dette sammen</a:t>
            </a:r>
          </a:p>
          <a:p>
            <a:r>
              <a:rPr lang="nb-NO" dirty="0"/>
              <a:t>Eneboliger 30%</a:t>
            </a:r>
          </a:p>
          <a:p>
            <a:r>
              <a:rPr lang="nb-NO" dirty="0"/>
              <a:t>Konsentrert (tomanns/rekkehus/kjede) 31%</a:t>
            </a:r>
          </a:p>
          <a:p>
            <a:r>
              <a:rPr lang="nb-NO" dirty="0"/>
              <a:t>Blokkleiligheter 37%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AA821-64F1-4CAB-8822-69EE804D7CF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08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Boligbyggingen i den siste femårsperioden</a:t>
            </a:r>
          </a:p>
          <a:p>
            <a:endParaRPr lang="nb-NO" dirty="0"/>
          </a:p>
          <a:p>
            <a:r>
              <a:rPr lang="nb-NO" dirty="0"/>
              <a:t>4000 boliger i alt</a:t>
            </a:r>
          </a:p>
          <a:p>
            <a:r>
              <a:rPr lang="nb-NO" dirty="0"/>
              <a:t>77% av boligene har vært leiligheter i blokkbebyggelse</a:t>
            </a:r>
          </a:p>
          <a:p>
            <a:r>
              <a:rPr lang="nb-NO" dirty="0"/>
              <a:t>12% eneboliger</a:t>
            </a:r>
          </a:p>
          <a:p>
            <a:r>
              <a:rPr lang="nb-NO" dirty="0"/>
              <a:t>11% konsentrert småhusbebyggelse</a:t>
            </a:r>
          </a:p>
          <a:p>
            <a:endParaRPr lang="nb-NO" dirty="0"/>
          </a:p>
          <a:p>
            <a:r>
              <a:rPr lang="nb-NO" dirty="0"/>
              <a:t>Reguleringsreserve</a:t>
            </a:r>
          </a:p>
          <a:p>
            <a:r>
              <a:rPr lang="nb-NO" dirty="0"/>
              <a:t>På samme tid i fjor </a:t>
            </a:r>
            <a:r>
              <a:rPr lang="nb-NO" dirty="0" err="1"/>
              <a:t>ca</a:t>
            </a:r>
            <a:r>
              <a:rPr lang="nb-NO" dirty="0"/>
              <a:t> 2000 boliger</a:t>
            </a:r>
          </a:p>
          <a:p>
            <a:r>
              <a:rPr lang="nb-NO" dirty="0"/>
              <a:t>Hittil i år regulert i underkant av 900 boliger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AA821-64F1-4CAB-8822-69EE804D7CF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4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BD6363-861D-4B75-8BA5-EBB9ACF8E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664613" cy="121935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AC612F-14F8-4A54-B580-019260AD4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0222" y="3517640"/>
            <a:ext cx="12443156" cy="764015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067800" y="5731916"/>
            <a:ext cx="10858500" cy="2394299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7200" b="1">
                <a:solidFill>
                  <a:srgbClr val="367B5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067800" y="8342243"/>
            <a:ext cx="10858500" cy="1105338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200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812444" indent="0" algn="ctr">
              <a:buNone/>
              <a:defRPr sz="3554"/>
            </a:lvl2pPr>
            <a:lvl3pPr marL="1624889" indent="0" algn="ctr">
              <a:buNone/>
              <a:defRPr sz="3199"/>
            </a:lvl3pPr>
            <a:lvl4pPr marL="2437333" indent="0" algn="ctr">
              <a:buNone/>
              <a:defRPr sz="2843"/>
            </a:lvl4pPr>
            <a:lvl5pPr marL="3249778" indent="0" algn="ctr">
              <a:buNone/>
              <a:defRPr sz="2843"/>
            </a:lvl5pPr>
            <a:lvl6pPr marL="4062222" indent="0" algn="ctr">
              <a:buNone/>
              <a:defRPr sz="2843"/>
            </a:lvl6pPr>
            <a:lvl7pPr marL="4874666" indent="0" algn="ctr">
              <a:buNone/>
              <a:defRPr sz="2843"/>
            </a:lvl7pPr>
            <a:lvl8pPr marL="5687111" indent="0" algn="ctr">
              <a:buNone/>
              <a:defRPr sz="2843"/>
            </a:lvl8pPr>
            <a:lvl9pPr marL="6499555" indent="0" algn="ctr">
              <a:buNone/>
              <a:defRPr sz="2843"/>
            </a:lvl9pPr>
          </a:lstStyle>
          <a:p>
            <a:r>
              <a:rPr lang="nb-NO" dirty="0"/>
              <a:t>Tittel Navn </a:t>
            </a:r>
            <a:r>
              <a:rPr lang="nb-NO" dirty="0" err="1"/>
              <a:t>Navnesen</a:t>
            </a:r>
            <a:r>
              <a:rPr lang="nb-NO" dirty="0"/>
              <a:t> | </a:t>
            </a:r>
            <a:r>
              <a:rPr lang="nb-NO" dirty="0" err="1"/>
              <a:t>dd</a:t>
            </a:r>
            <a:r>
              <a:rPr lang="nb-NO" dirty="0"/>
              <a:t>. MMM </a:t>
            </a:r>
            <a:r>
              <a:rPr lang="nb-NO" dirty="0" err="1"/>
              <a:t>åååå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S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6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/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2" y="1467543"/>
            <a:ext cx="17822228" cy="1505104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2" y="3582447"/>
            <a:ext cx="17822228" cy="6948868"/>
          </a:xfrm>
        </p:spPr>
        <p:txBody>
          <a:bodyPr>
            <a:normAutofit/>
          </a:bodyPr>
          <a:lstStyle>
            <a:lvl1pPr>
              <a:defRPr sz="3600" u="none"/>
            </a:lvl1pPr>
            <a:lvl2pPr>
              <a:defRPr sz="3600" u="none"/>
            </a:lvl2pPr>
            <a:lvl3pPr>
              <a:defRPr sz="3600" u="none"/>
            </a:lvl3pPr>
            <a:lvl4pPr>
              <a:defRPr sz="3600" u="none"/>
            </a:lvl4pPr>
            <a:lvl5pPr>
              <a:defRPr sz="3600" u="none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944688" y="3233738"/>
            <a:ext cx="17821275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CB732C-A766-4F64-8D72-CA722810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38C2E8F5-31CA-4B71-9802-64F61F79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50"/>
            <a:ext cx="17822228" cy="61910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07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8158" y="3039931"/>
            <a:ext cx="18685729" cy="5072193"/>
          </a:xfrm>
        </p:spPr>
        <p:txBody>
          <a:bodyPr anchor="b"/>
          <a:lstStyle>
            <a:lvl1pPr>
              <a:defRPr sz="1066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78158" y="8160109"/>
            <a:ext cx="18685729" cy="2667346"/>
          </a:xfrm>
        </p:spPr>
        <p:txBody>
          <a:bodyPr/>
          <a:lstStyle>
            <a:lvl1pPr marL="0" indent="0">
              <a:buNone/>
              <a:defRPr sz="4265">
                <a:solidFill>
                  <a:srgbClr val="545757"/>
                </a:solidFill>
              </a:defRPr>
            </a:lvl1pPr>
            <a:lvl2pPr marL="812444" indent="0">
              <a:buNone/>
              <a:defRPr sz="3554">
                <a:solidFill>
                  <a:schemeClr val="tx1">
                    <a:tint val="75000"/>
                  </a:schemeClr>
                </a:solidFill>
              </a:defRPr>
            </a:lvl2pPr>
            <a:lvl3pPr marL="1624889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437333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4pPr>
            <a:lvl5pPr marL="3249778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5pPr>
            <a:lvl6pPr marL="4062222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6pPr>
            <a:lvl7pPr marL="4874666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7pPr>
            <a:lvl8pPr marL="5687111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8pPr>
            <a:lvl9pPr marL="6499555" indent="0">
              <a:buNone/>
              <a:defRPr sz="28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6432867"/>
            <a:ext cx="21664613" cy="5760720"/>
          </a:xfrm>
          <a:noFill/>
        </p:spPr>
        <p:txBody>
          <a:bodyPr tIns="720000" anchor="t" anchorCtr="1"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3B97D6-BA4C-4B2D-BADF-BC915A7C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076B5D6D-5178-4EE5-9EB8-FCAC91EBB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4688" y="3233738"/>
            <a:ext cx="17821275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2C1C189-9DC2-4E99-865D-912204CE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50"/>
            <a:ext cx="17822228" cy="1562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6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1655361" y="0"/>
            <a:ext cx="10009251" cy="12193588"/>
          </a:xfrm>
          <a:prstGeom prst="rect">
            <a:avLst/>
          </a:prstGeom>
          <a:noFill/>
        </p:spPr>
        <p:txBody>
          <a:bodyPr lIns="0" tIns="216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651F3-9B16-40C6-B209-3688FC9C95F6}" type="datetimeFigureOut">
              <a:rPr lang="nb-NO" noProof="0" smtClean="0"/>
              <a:pPr/>
              <a:t>13.09.2021</a:t>
            </a:fld>
            <a:endParaRPr lang="nb-NO" noProof="0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1DFAA-887F-4071-8EAD-E8CA316FCF0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2250638-35B3-4683-89E4-917B9261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42" y="457200"/>
            <a:ext cx="8990458" cy="25185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4C6D0388-B853-43E5-8AD4-745A495F1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4688" y="3233738"/>
            <a:ext cx="8989977" cy="790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757C0A9-14D5-40F7-9F93-256354ECA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4286249"/>
            <a:ext cx="8990458" cy="61862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59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44243" y="3996500"/>
            <a:ext cx="8641080" cy="64808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25390" y="3996500"/>
            <a:ext cx="8641080" cy="64808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2" y="3996500"/>
            <a:ext cx="8641080" cy="11786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444" indent="0">
              <a:buNone/>
              <a:defRPr sz="3554" b="1"/>
            </a:lvl2pPr>
            <a:lvl3pPr marL="1624889" indent="0">
              <a:buNone/>
              <a:defRPr sz="3199" b="1"/>
            </a:lvl3pPr>
            <a:lvl4pPr marL="2437333" indent="0">
              <a:buNone/>
              <a:defRPr sz="2843" b="1"/>
            </a:lvl4pPr>
            <a:lvl5pPr marL="3249778" indent="0">
              <a:buNone/>
              <a:defRPr sz="2843" b="1"/>
            </a:lvl5pPr>
            <a:lvl6pPr marL="4062222" indent="0">
              <a:buNone/>
              <a:defRPr sz="2843" b="1"/>
            </a:lvl6pPr>
            <a:lvl7pPr marL="4874666" indent="0">
              <a:buNone/>
              <a:defRPr sz="2843" b="1"/>
            </a:lvl7pPr>
            <a:lvl8pPr marL="5687111" indent="0">
              <a:buNone/>
              <a:defRPr sz="2843" b="1"/>
            </a:lvl8pPr>
            <a:lvl9pPr marL="6499555" indent="0">
              <a:buNone/>
              <a:defRPr sz="284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944242" y="5175115"/>
            <a:ext cx="8641080" cy="53726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1125390" y="3996500"/>
            <a:ext cx="8641080" cy="117861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444" indent="0">
              <a:buNone/>
              <a:defRPr sz="3554" b="1"/>
            </a:lvl2pPr>
            <a:lvl3pPr marL="1624889" indent="0">
              <a:buNone/>
              <a:defRPr sz="3199" b="1"/>
            </a:lvl3pPr>
            <a:lvl4pPr marL="2437333" indent="0">
              <a:buNone/>
              <a:defRPr sz="2843" b="1"/>
            </a:lvl4pPr>
            <a:lvl5pPr marL="3249778" indent="0">
              <a:buNone/>
              <a:defRPr sz="2843" b="1"/>
            </a:lvl5pPr>
            <a:lvl6pPr marL="4062222" indent="0">
              <a:buNone/>
              <a:defRPr sz="2843" b="1"/>
            </a:lvl6pPr>
            <a:lvl7pPr marL="4874666" indent="0">
              <a:buNone/>
              <a:defRPr sz="2843" b="1"/>
            </a:lvl7pPr>
            <a:lvl8pPr marL="5687111" indent="0">
              <a:buNone/>
              <a:defRPr sz="2843" b="1"/>
            </a:lvl8pPr>
            <a:lvl9pPr marL="6499555" indent="0">
              <a:buNone/>
              <a:defRPr sz="284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1125390" y="5175116"/>
            <a:ext cx="8641080" cy="53726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13.09.2021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41" y="11035346"/>
            <a:ext cx="3712472" cy="115824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944242" y="457200"/>
            <a:ext cx="17822228" cy="25185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4286250"/>
            <a:ext cx="17822228" cy="6191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44243" y="11521440"/>
            <a:ext cx="1503695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132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noProof="0" smtClean="0"/>
              <a:pPr/>
              <a:t>13.09.2021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18897" y="11521440"/>
            <a:ext cx="10801350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sz="2132">
                <a:solidFill>
                  <a:schemeClr val="tx1"/>
                </a:solidFill>
              </a:defRPr>
            </a:lvl1pPr>
          </a:lstStyle>
          <a:p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6211821" y="11521440"/>
            <a:ext cx="548743" cy="328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2132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7" r:id="rId4"/>
    <p:sldLayoutId id="2147483651" r:id="rId5"/>
    <p:sldLayoutId id="2147483656" r:id="rId6"/>
    <p:sldLayoutId id="2147483658" r:id="rId7"/>
    <p:sldLayoutId id="2147483652" r:id="rId8"/>
    <p:sldLayoutId id="2147483653" r:id="rId9"/>
    <p:sldLayoutId id="2147483660" r:id="rId10"/>
    <p:sldLayoutId id="2147483661" r:id="rId11"/>
    <p:sldLayoutId id="2147483654" r:id="rId12"/>
    <p:sldLayoutId id="2147483655" r:id="rId13"/>
  </p:sldLayoutIdLst>
  <p:txStyles>
    <p:titleStyle>
      <a:lvl1pPr algn="l" defTabSz="1624889" rtl="0" eaLnBrk="1" latinLnBrk="0" hangingPunct="1">
        <a:lnSpc>
          <a:spcPts val="8000"/>
        </a:lnSpc>
        <a:spcBef>
          <a:spcPct val="0"/>
        </a:spcBef>
        <a:buNone/>
        <a:defRPr sz="7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624889" rtl="0" eaLnBrk="1" latinLnBrk="0" hangingPunct="1">
        <a:lnSpc>
          <a:spcPts val="5600"/>
        </a:lnSpc>
        <a:spcBef>
          <a:spcPts val="8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1pPr>
      <a:lvl2pPr marL="936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2pPr>
      <a:lvl3pPr marL="1332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3pPr>
      <a:lvl4pPr marL="1728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4pPr>
      <a:lvl5pPr marL="2160000" indent="-468000" algn="l" defTabSz="1624889" rtl="0" eaLnBrk="1" latinLnBrk="0" hangingPunct="1">
        <a:lnSpc>
          <a:spcPts val="5600"/>
        </a:lnSpc>
        <a:spcBef>
          <a:spcPts val="500"/>
        </a:spcBef>
        <a:buFontTx/>
        <a:buBlip>
          <a:blip r:embed="rId16"/>
        </a:buBlip>
        <a:defRPr sz="4800" kern="1200">
          <a:solidFill>
            <a:srgbClr val="545757"/>
          </a:solidFill>
          <a:latin typeface="+mn-lt"/>
          <a:ea typeface="+mn-ea"/>
          <a:cs typeface="+mn-cs"/>
        </a:defRPr>
      </a:lvl5pPr>
      <a:lvl6pPr marL="4468444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5280889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6093333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905777" indent="-406222" algn="l" defTabSz="162488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812444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624889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437333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3249778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4062222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874666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687111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499555" algn="l" defTabSz="1624889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21090-0C49-4587-8B20-A0AC12F18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87CA9-E15E-4885-B91A-807F02971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F5926-1007-4995-967C-F02ED7244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Boligsammensetning i Bærum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2C179-AB9A-4649-A6DE-AA1A5B6D0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Planutvalget 09.09.2021</a:t>
            </a:r>
          </a:p>
          <a:p>
            <a:r>
              <a:rPr lang="nb-NO" dirty="0"/>
              <a:t>Terje Hansen, By- og områdeutvikling</a:t>
            </a:r>
          </a:p>
        </p:txBody>
      </p:sp>
    </p:spTree>
    <p:extLst>
      <p:ext uri="{BB962C8B-B14F-4D97-AF65-F5344CB8AC3E}">
        <p14:creationId xmlns:p14="http://schemas.microsoft.com/office/powerpoint/2010/main" val="362019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93824311-B66F-4948-9F7E-4F7DCBACE2BF}"/>
              </a:ext>
            </a:extLst>
          </p:cNvPr>
          <p:cNvSpPr txBox="1"/>
          <p:nvPr/>
        </p:nvSpPr>
        <p:spPr>
          <a:xfrm>
            <a:off x="3083234" y="4881076"/>
            <a:ext cx="150296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/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Bestilling; </a:t>
            </a:r>
          </a:p>
          <a:p>
            <a:pPr marL="449580"/>
            <a:r>
              <a:rPr lang="nb-NO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«Kommunedirektøren orienterer om boligstruktur i Bærum med fokus på fordelingen mellom leiligheter, rekkehus og eneboliger.»</a:t>
            </a:r>
          </a:p>
        </p:txBody>
      </p:sp>
    </p:spTree>
    <p:extLst>
      <p:ext uri="{BB962C8B-B14F-4D97-AF65-F5344CB8AC3E}">
        <p14:creationId xmlns:p14="http://schemas.microsoft.com/office/powerpoint/2010/main" val="1390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EFB93C8-0FF3-4E15-8126-5FBC37D4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446" y="248370"/>
            <a:ext cx="7821037" cy="1169684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036E98F-36BC-45FF-8E16-118967A7CC9F}"/>
              </a:ext>
            </a:extLst>
          </p:cNvPr>
          <p:cNvSpPr/>
          <p:nvPr/>
        </p:nvSpPr>
        <p:spPr>
          <a:xfrm>
            <a:off x="523774" y="345353"/>
            <a:ext cx="12320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54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Matrikkelen - bygningstyper med boliger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4B70A26-9B8C-4B56-9B66-D50DBD5ABF5D}"/>
              </a:ext>
            </a:extLst>
          </p:cNvPr>
          <p:cNvSpPr txBox="1"/>
          <p:nvPr/>
        </p:nvSpPr>
        <p:spPr>
          <a:xfrm>
            <a:off x="1255476" y="1987975"/>
            <a:ext cx="11588594" cy="82176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b-NO" sz="4800" b="1" dirty="0"/>
              <a:t>Bolig - hovedkategorier</a:t>
            </a:r>
          </a:p>
          <a:p>
            <a:endParaRPr lang="nb-NO" sz="4800" dirty="0"/>
          </a:p>
          <a:p>
            <a:r>
              <a:rPr lang="nb-NO" sz="4800" dirty="0"/>
              <a:t>1.1 Enebolig</a:t>
            </a:r>
          </a:p>
          <a:p>
            <a:r>
              <a:rPr lang="nb-NO" sz="4800" dirty="0"/>
              <a:t>1.2 Tomannsbolig</a:t>
            </a:r>
          </a:p>
          <a:p>
            <a:r>
              <a:rPr lang="nb-NO" sz="4800" dirty="0"/>
              <a:t>1.3 Rekkehus, kjedehus, andre småhus</a:t>
            </a:r>
          </a:p>
          <a:p>
            <a:r>
              <a:rPr lang="nb-NO" sz="4800" dirty="0"/>
              <a:t>1.4 Store boligbygg</a:t>
            </a:r>
          </a:p>
          <a:p>
            <a:r>
              <a:rPr lang="nb-NO" sz="4800" dirty="0"/>
              <a:t>1.5 Bygning for bofellesskap</a:t>
            </a:r>
          </a:p>
          <a:p>
            <a:r>
              <a:rPr lang="nb-NO" sz="4800" dirty="0"/>
              <a:t>1.6 Fritidsbolig</a:t>
            </a:r>
          </a:p>
          <a:p>
            <a:r>
              <a:rPr lang="nb-NO" sz="4800" dirty="0"/>
              <a:t>1.7 Koie, seterhus og lignende</a:t>
            </a:r>
          </a:p>
          <a:p>
            <a:r>
              <a:rPr lang="nb-NO" sz="4800" dirty="0"/>
              <a:t>1.8 Garasje og uthus til bolig</a:t>
            </a:r>
          </a:p>
          <a:p>
            <a:r>
              <a:rPr lang="nb-NO" sz="4800" dirty="0"/>
              <a:t>1.9 Annen boligbygning</a:t>
            </a:r>
          </a:p>
        </p:txBody>
      </p:sp>
    </p:spTree>
    <p:extLst>
      <p:ext uri="{BB962C8B-B14F-4D97-AF65-F5344CB8AC3E}">
        <p14:creationId xmlns:p14="http://schemas.microsoft.com/office/powerpoint/2010/main" val="299084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A2DF290-1219-4C2A-BF45-BCBCB430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48" y="160199"/>
            <a:ext cx="17822228" cy="1473200"/>
          </a:xfrm>
        </p:spPr>
        <p:txBody>
          <a:bodyPr/>
          <a:lstStyle/>
          <a:p>
            <a:r>
              <a:rPr lang="nb-NO" dirty="0"/>
              <a:t>Boligsammensetning 2021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92E3A57-EB04-467C-B1D6-B304849AE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9736"/>
              </p:ext>
            </p:extLst>
          </p:nvPr>
        </p:nvGraphicFramePr>
        <p:xfrm>
          <a:off x="722717" y="2576945"/>
          <a:ext cx="9282545" cy="7836940"/>
        </p:xfrm>
        <a:graphic>
          <a:graphicData uri="http://schemas.openxmlformats.org/drawingml/2006/table">
            <a:tbl>
              <a:tblPr/>
              <a:tblGrid>
                <a:gridCol w="4933965">
                  <a:extLst>
                    <a:ext uri="{9D8B030D-6E8A-4147-A177-3AD203B41FA5}">
                      <a16:colId xmlns:a16="http://schemas.microsoft.com/office/drawing/2014/main" val="3827264117"/>
                    </a:ext>
                  </a:extLst>
                </a:gridCol>
                <a:gridCol w="2369418">
                  <a:extLst>
                    <a:ext uri="{9D8B030D-6E8A-4147-A177-3AD203B41FA5}">
                      <a16:colId xmlns:a16="http://schemas.microsoft.com/office/drawing/2014/main" val="1568519658"/>
                    </a:ext>
                  </a:extLst>
                </a:gridCol>
                <a:gridCol w="1979162">
                  <a:extLst>
                    <a:ext uri="{9D8B030D-6E8A-4147-A177-3AD203B41FA5}">
                      <a16:colId xmlns:a16="http://schemas.microsoft.com/office/drawing/2014/main" val="4268183231"/>
                    </a:ext>
                  </a:extLst>
                </a:gridCol>
              </a:tblGrid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Bygningstype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Antall boenheter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0670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Enebolig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27883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Tomannsbolig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77851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Rekkehus, kjedehus og andre småhus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32502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Boligblokk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29129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Bygning for bofellesskap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78163"/>
                  </a:ext>
                </a:extLst>
              </a:tr>
              <a:tr h="84905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bygningstyper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910985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87861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ABF9BAC-CCAF-4980-A3D0-9C7E580E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00043"/>
              </p:ext>
            </p:extLst>
          </p:nvPr>
        </p:nvGraphicFramePr>
        <p:xfrm>
          <a:off x="10945091" y="2576945"/>
          <a:ext cx="9479467" cy="6355341"/>
        </p:xfrm>
        <a:graphic>
          <a:graphicData uri="http://schemas.openxmlformats.org/drawingml/2006/table">
            <a:tbl>
              <a:tblPr/>
              <a:tblGrid>
                <a:gridCol w="4199328">
                  <a:extLst>
                    <a:ext uri="{9D8B030D-6E8A-4147-A177-3AD203B41FA5}">
                      <a16:colId xmlns:a16="http://schemas.microsoft.com/office/drawing/2014/main" val="2922047441"/>
                    </a:ext>
                  </a:extLst>
                </a:gridCol>
                <a:gridCol w="2845408">
                  <a:extLst>
                    <a:ext uri="{9D8B030D-6E8A-4147-A177-3AD203B41FA5}">
                      <a16:colId xmlns:a16="http://schemas.microsoft.com/office/drawing/2014/main" val="3056614137"/>
                    </a:ext>
                  </a:extLst>
                </a:gridCol>
                <a:gridCol w="2434731">
                  <a:extLst>
                    <a:ext uri="{9D8B030D-6E8A-4147-A177-3AD203B41FA5}">
                      <a16:colId xmlns:a16="http://schemas.microsoft.com/office/drawing/2014/main" val="2281855475"/>
                    </a:ext>
                  </a:extLst>
                </a:gridCol>
              </a:tblGrid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Bygningstype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Antall boenheter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40518"/>
                  </a:ext>
                </a:extLst>
              </a:tr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Enebolig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09515"/>
                  </a:ext>
                </a:extLst>
              </a:tr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Konsentrert boligbebyggelse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1510"/>
                  </a:ext>
                </a:extLst>
              </a:tr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Blokkbebyggelse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18810"/>
                  </a:ext>
                </a:extLst>
              </a:tr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bygningstyper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11785"/>
                  </a:ext>
                </a:extLst>
              </a:tr>
              <a:tr h="892897">
                <a:tc>
                  <a:txBody>
                    <a:bodyPr/>
                    <a:lstStyle/>
                    <a:p>
                      <a:pPr algn="l" fontAlgn="b"/>
                      <a:r>
                        <a:rPr lang="nb-NO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4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66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74EB13B-E96A-4854-A23F-21C8EE02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42" y="457200"/>
            <a:ext cx="17822228" cy="1415143"/>
          </a:xfrm>
        </p:spPr>
        <p:txBody>
          <a:bodyPr/>
          <a:lstStyle/>
          <a:p>
            <a:r>
              <a:rPr lang="nb-NO" dirty="0"/>
              <a:t>Boligbygging 2015 - 2020</a:t>
            </a:r>
          </a:p>
        </p:txBody>
      </p:sp>
      <p:graphicFrame>
        <p:nvGraphicFramePr>
          <p:cNvPr id="5" name="Tabell 17">
            <a:extLst>
              <a:ext uri="{FF2B5EF4-FFF2-40B4-BE49-F238E27FC236}">
                <a16:creationId xmlns:a16="http://schemas.microsoft.com/office/drawing/2014/main" id="{62598E40-1D38-45B7-9B17-4D4321B01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74540"/>
              </p:ext>
            </p:extLst>
          </p:nvPr>
        </p:nvGraphicFramePr>
        <p:xfrm>
          <a:off x="1944242" y="2221141"/>
          <a:ext cx="11770414" cy="4575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9499">
                  <a:extLst>
                    <a:ext uri="{9D8B030D-6E8A-4147-A177-3AD203B41FA5}">
                      <a16:colId xmlns:a16="http://schemas.microsoft.com/office/drawing/2014/main" val="4063388062"/>
                    </a:ext>
                  </a:extLst>
                </a:gridCol>
                <a:gridCol w="3919529">
                  <a:extLst>
                    <a:ext uri="{9D8B030D-6E8A-4147-A177-3AD203B41FA5}">
                      <a16:colId xmlns:a16="http://schemas.microsoft.com/office/drawing/2014/main" val="1389282159"/>
                    </a:ext>
                  </a:extLst>
                </a:gridCol>
                <a:gridCol w="4121386">
                  <a:extLst>
                    <a:ext uri="{9D8B030D-6E8A-4147-A177-3AD203B41FA5}">
                      <a16:colId xmlns:a16="http://schemas.microsoft.com/office/drawing/2014/main" val="708514066"/>
                    </a:ext>
                  </a:extLst>
                </a:gridCol>
              </a:tblGrid>
              <a:tr h="584815">
                <a:tc>
                  <a:txBody>
                    <a:bodyPr/>
                    <a:lstStyle/>
                    <a:p>
                      <a:r>
                        <a:rPr lang="nb-NO" dirty="0"/>
                        <a:t>Boligtype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Antall boliger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% andel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16992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dirty="0"/>
                        <a:t>Enebolig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12 %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32747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dirty="0"/>
                        <a:t>Tomannsbolig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72764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sz="3200" dirty="0">
                          <a:effectLst/>
                        </a:rPr>
                        <a:t>Rekkehus, kjedehus og andre småhus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81960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sz="3200" dirty="0">
                          <a:effectLst/>
                        </a:rPr>
                        <a:t>Boligblokk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3108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77 %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48616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dirty="0"/>
                        <a:t>Andre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0,7%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970"/>
                  </a:ext>
                </a:extLst>
              </a:tr>
              <a:tr h="584815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SUM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4056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29232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EF8D69B8-6F66-4693-B5D1-D464B0E3AB04}"/>
              </a:ext>
            </a:extLst>
          </p:cNvPr>
          <p:cNvSpPr txBox="1"/>
          <p:nvPr/>
        </p:nvSpPr>
        <p:spPr>
          <a:xfrm>
            <a:off x="1944242" y="7765143"/>
            <a:ext cx="14123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Boligreserve pr. september 2020:</a:t>
            </a:r>
          </a:p>
          <a:p>
            <a:r>
              <a:rPr lang="nb-NO" sz="4000" dirty="0"/>
              <a:t>Potensial for ca. 2000 boliger i vedtatte reguleringsplaner</a:t>
            </a:r>
          </a:p>
          <a:p>
            <a:endParaRPr lang="nb-NO" sz="4000" dirty="0"/>
          </a:p>
          <a:p>
            <a:r>
              <a:rPr lang="nb-NO" sz="4000" dirty="0"/>
              <a:t>Vedtatte reguleringsplaner i første halvår 2021 – ca.  870 boliger</a:t>
            </a:r>
          </a:p>
        </p:txBody>
      </p:sp>
    </p:spTree>
    <p:extLst>
      <p:ext uri="{BB962C8B-B14F-4D97-AF65-F5344CB8AC3E}">
        <p14:creationId xmlns:p14="http://schemas.microsoft.com/office/powerpoint/2010/main" val="66691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BB34E5B-906F-4EBE-9410-CDF3FEC480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E9F6B06-4EB0-4125-90FF-CE61A229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FA7F8A5-FB96-4CD9-8CBA-350F0ECF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25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ærum kommune">
      <a:dk1>
        <a:srgbClr val="3C3E3E"/>
      </a:dk1>
      <a:lt1>
        <a:srgbClr val="FFFFFF"/>
      </a:lt1>
      <a:dk2>
        <a:srgbClr val="459F67"/>
      </a:dk2>
      <a:lt2>
        <a:srgbClr val="F5F7F4"/>
      </a:lt2>
      <a:accent1>
        <a:srgbClr val="F5F7F4"/>
      </a:accent1>
      <a:accent2>
        <a:srgbClr val="3C3E3E"/>
      </a:accent2>
      <a:accent3>
        <a:srgbClr val="459F67"/>
      </a:accent3>
      <a:accent4>
        <a:srgbClr val="31724D"/>
      </a:accent4>
      <a:accent5>
        <a:srgbClr val="BDDBC6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9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_rumKommune-PPTmal-2017-Corbel.potx" id="{C26FE837-FD65-4BD3-A996-F11C4AB5C3B8}" vid="{9048251E-A60E-4051-B259-03322C2311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3A9E0A8470F1489E70BAEEDD6FCCF5" ma:contentTypeVersion="12" ma:contentTypeDescription="Opprett et nytt dokument." ma:contentTypeScope="" ma:versionID="75d35aba73379577c03ff02d464392fa">
  <xsd:schema xmlns:xsd="http://www.w3.org/2001/XMLSchema" xmlns:xs="http://www.w3.org/2001/XMLSchema" xmlns:p="http://schemas.microsoft.com/office/2006/metadata/properties" xmlns:ns2="19723929-9850-42c0-a4e5-9ae758abbeca" xmlns:ns3="49b73844-5ffe-44e1-9e12-562201808bbb" targetNamespace="http://schemas.microsoft.com/office/2006/metadata/properties" ma:root="true" ma:fieldsID="86b189351bfa97fa316a02c2e629e9dc" ns2:_="" ns3:_="">
    <xsd:import namespace="19723929-9850-42c0-a4e5-9ae758abbeca"/>
    <xsd:import namespace="49b73844-5ffe-44e1-9e12-562201808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23929-9850-42c0-a4e5-9ae758abb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73844-5ffe-44e1-9e12-562201808b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C61B1D-995F-4138-BD2E-7AC00A3621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B896D-B979-4E45-BEF1-3D58D007F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23929-9850-42c0-a4e5-9ae758abbeca"/>
    <ds:schemaRef ds:uri="49b73844-5ffe-44e1-9e12-562201808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FC2D14-19AC-4718-A5F8-0ACECACDF688}">
  <ds:schemaRefs>
    <ds:schemaRef ds:uri="http://purl.org/dc/dcmitype/"/>
    <ds:schemaRef ds:uri="http://schemas.microsoft.com/office/infopath/2007/PartnerControls"/>
    <ds:schemaRef ds:uri="49b73844-5ffe-44e1-9e12-562201808bb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9723929-9850-42c0-a4e5-9ae758abb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BaerumKommune-PPTmal</Template>
  <TotalTime>1830</TotalTime>
  <Words>364</Words>
  <Application>Microsoft Office PowerPoint</Application>
  <PresentationFormat>Egendefinert</PresentationFormat>
  <Paragraphs>117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Office-tema</vt:lpstr>
      <vt:lpstr>Boligsammensetning i Bærum</vt:lpstr>
      <vt:lpstr>PowerPoint-presentasjon</vt:lpstr>
      <vt:lpstr>PowerPoint-presentasjon</vt:lpstr>
      <vt:lpstr>Boligsammensetning 2021</vt:lpstr>
      <vt:lpstr>Boligbygging 2015 - 2020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Boligstruktur i Bærum</dc:title>
  <dc:creator>Elise Alfheim</dc:creator>
  <cp:lastModifiedBy>Terje Hansen</cp:lastModifiedBy>
  <cp:revision>54</cp:revision>
  <dcterms:created xsi:type="dcterms:W3CDTF">2021-08-30T05:40:27Z</dcterms:created>
  <dcterms:modified xsi:type="dcterms:W3CDTF">2021-09-13T21:05:49Z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3ecc0f-ccb9-4361-8333-eab9c279fcaa_Enabled">
    <vt:lpwstr>true</vt:lpwstr>
  </property>
  <property fmtid="{D5CDD505-2E9C-101B-9397-08002B2CF9AE}" pid="3" name="MSIP_Label_593ecc0f-ccb9-4361-8333-eab9c279fcaa_SetDate">
    <vt:lpwstr>2021-08-30T07:45:38Z</vt:lpwstr>
  </property>
  <property fmtid="{D5CDD505-2E9C-101B-9397-08002B2CF9AE}" pid="4" name="MSIP_Label_593ecc0f-ccb9-4361-8333-eab9c279fcaa_Method">
    <vt:lpwstr>Standard</vt:lpwstr>
  </property>
  <property fmtid="{D5CDD505-2E9C-101B-9397-08002B2CF9AE}" pid="5" name="MSIP_Label_593ecc0f-ccb9-4361-8333-eab9c279fcaa_Name">
    <vt:lpwstr>Intern</vt:lpwstr>
  </property>
  <property fmtid="{D5CDD505-2E9C-101B-9397-08002B2CF9AE}" pid="6" name="MSIP_Label_593ecc0f-ccb9-4361-8333-eab9c279fcaa_SiteId">
    <vt:lpwstr>07ba06ff-14f4-464b-b7e8-bc3a7e21e203</vt:lpwstr>
  </property>
  <property fmtid="{D5CDD505-2E9C-101B-9397-08002B2CF9AE}" pid="7" name="MSIP_Label_593ecc0f-ccb9-4361-8333-eab9c279fcaa_ActionId">
    <vt:lpwstr>3ea8d66e-078e-4932-80c9-0000098c07ad</vt:lpwstr>
  </property>
  <property fmtid="{D5CDD505-2E9C-101B-9397-08002B2CF9AE}" pid="8" name="MSIP_Label_593ecc0f-ccb9-4361-8333-eab9c279fcaa_ContentBits">
    <vt:lpwstr>0</vt:lpwstr>
  </property>
  <property fmtid="{D5CDD505-2E9C-101B-9397-08002B2CF9AE}" pid="9" name="ContentTypeId">
    <vt:lpwstr>0x010100523A9E0A8470F1489E70BAEEDD6FCCF5</vt:lpwstr>
  </property>
</Properties>
</file>